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5.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4.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62" r:id="rId3"/>
    <p:sldId id="261" r:id="rId4"/>
    <p:sldId id="279" r:id="rId5"/>
    <p:sldId id="280"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8" r:id="rId19"/>
    <p:sldId id="275" r:id="rId20"/>
    <p:sldId id="257" r:id="rId21"/>
    <p:sldId id="258" r:id="rId22"/>
    <p:sldId id="259" r:id="rId23"/>
    <p:sldId id="276" r:id="rId24"/>
    <p:sldId id="260" r:id="rId25"/>
    <p:sldId id="277"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2" y="1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pPr/>
              <a:t>9/25/2024</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pPr/>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pPr/>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pPr/>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pPr/>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pPr/>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pPr/>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pPr/>
              <a:t>9/25/2024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6DD0FD-55B0-48C4-8AF2-8A69533EDFC3}" type="slidenum">
              <a:rPr lang="en-US" smtClean="0"/>
              <a:pPr/>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pPr/>
              <a:t>9/25/2024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6DD0FD-55B0-48C4-8AF2-8A69533EDFC3}" type="slidenum">
              <a:rPr lang="en-US" smtClean="0"/>
              <a:pPr/>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pPr/>
              <a:t>9/25/2024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pPr/>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pPr/>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DD0FD-55B0-48C4-8AF2-8A69533EDF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pPr/>
              <a:t>9/25/2024</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dllr.state.md.us/p20readinessb740.pp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mscaonline.or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nursesupport.or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5.xml"/><Relationship Id="rId4" Type="http://schemas.openxmlformats.org/officeDocument/2006/relationships/hyperlink" Target="http://www.nursesupport.org/"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nursetim.com/webinars/%C2%A0Financial_Aid_The_Linchpin_for_Academic_Progression_Partnership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nursesupport.org/shared-resources/faculty-development/"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Nurse Support Program II </a:t>
            </a:r>
            <a:endParaRPr lang="en-US" dirty="0"/>
          </a:p>
        </p:txBody>
      </p:sp>
      <p:sp>
        <p:nvSpPr>
          <p:cNvPr id="3" name="Subtitle 2"/>
          <p:cNvSpPr>
            <a:spLocks noGrp="1"/>
          </p:cNvSpPr>
          <p:nvPr>
            <p:ph type="subTitle" idx="1"/>
          </p:nvPr>
        </p:nvSpPr>
        <p:spPr>
          <a:xfrm>
            <a:off x="1295400" y="3767862"/>
            <a:ext cx="6477000" cy="2480538"/>
          </a:xfrm>
        </p:spPr>
        <p:txBody>
          <a:bodyPr>
            <a:normAutofit fontScale="55000" lnSpcReduction="20000"/>
          </a:bodyPr>
          <a:lstStyle/>
          <a:p>
            <a:r>
              <a:rPr lang="en-US" sz="4400" dirty="0" smtClean="0"/>
              <a:t>Technical Assistance Meeting</a:t>
            </a:r>
          </a:p>
          <a:p>
            <a:r>
              <a:rPr lang="en-US" sz="4400" dirty="0" smtClean="0"/>
              <a:t>November 9, 2018</a:t>
            </a:r>
          </a:p>
          <a:p>
            <a:r>
              <a:rPr lang="en-US" sz="4400" dirty="0" smtClean="0"/>
              <a:t>Health Services Cost Review Commission</a:t>
            </a:r>
          </a:p>
          <a:p>
            <a:r>
              <a:rPr lang="en-US" sz="4400" dirty="0" smtClean="0"/>
              <a:t>Conference Room, Baltimore, MD</a:t>
            </a:r>
          </a:p>
          <a:p>
            <a:endParaRPr lang="en-US" dirty="0"/>
          </a:p>
          <a:p>
            <a:r>
              <a:rPr lang="en-US" dirty="0" smtClean="0"/>
              <a:t>Peg Daw- MHEC</a:t>
            </a:r>
          </a:p>
          <a:p>
            <a:r>
              <a:rPr lang="en-US" dirty="0" smtClean="0"/>
              <a:t>Oscar Ibarra-HSCRC</a:t>
            </a:r>
          </a:p>
          <a:p>
            <a:r>
              <a:rPr lang="en-US" dirty="0" smtClean="0"/>
              <a:t>Kim Ford-MHEC</a:t>
            </a:r>
            <a:endParaRPr lang="en-US" dirty="0"/>
          </a:p>
        </p:txBody>
      </p:sp>
    </p:spTree>
    <p:extLst>
      <p:ext uri="{BB962C8B-B14F-4D97-AF65-F5344CB8AC3E}">
        <p14:creationId xmlns:p14="http://schemas.microsoft.com/office/powerpoint/2010/main" val="888654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Priority </a:t>
            </a:r>
            <a:r>
              <a:rPr lang="en-US" dirty="0" smtClean="0"/>
              <a:t>2  Degree Completion</a:t>
            </a:r>
            <a:endParaRPr lang="en-US" dirty="0"/>
          </a:p>
          <a:p>
            <a:r>
              <a:rPr lang="en-US" dirty="0"/>
              <a:t>Goal: Increase the completion rate for BSN degrees for dual enrollment/admission students</a:t>
            </a:r>
          </a:p>
          <a:p>
            <a:r>
              <a:rPr lang="en-US" dirty="0"/>
              <a:t>Strategy 1: Develop a statewide tracking system for all dual enrollment/admission students</a:t>
            </a:r>
          </a:p>
          <a:p>
            <a:r>
              <a:rPr lang="en-US" dirty="0"/>
              <a:t>Strategy 2: Partner with new RN graduate employing agencies to develop ways to support BSN degree completion</a:t>
            </a:r>
          </a:p>
          <a:p>
            <a:endParaRPr lang="en-US" dirty="0"/>
          </a:p>
        </p:txBody>
      </p:sp>
      <p:sp>
        <p:nvSpPr>
          <p:cNvPr id="3" name="Title 2"/>
          <p:cNvSpPr>
            <a:spLocks noGrp="1"/>
          </p:cNvSpPr>
          <p:nvPr>
            <p:ph type="title"/>
          </p:nvPr>
        </p:nvSpPr>
        <p:spPr/>
        <p:txBody>
          <a:bodyPr/>
          <a:lstStyle/>
          <a:p>
            <a:r>
              <a:rPr lang="en-US" dirty="0" smtClean="0"/>
              <a:t>Degree Completion</a:t>
            </a:r>
            <a:endParaRPr lang="en-US" dirty="0"/>
          </a:p>
        </p:txBody>
      </p:sp>
    </p:spTree>
    <p:extLst>
      <p:ext uri="{BB962C8B-B14F-4D97-AF65-F5344CB8AC3E}">
        <p14:creationId xmlns:p14="http://schemas.microsoft.com/office/powerpoint/2010/main" val="1212019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Priority </a:t>
            </a:r>
            <a:r>
              <a:rPr lang="en-US" dirty="0" smtClean="0"/>
              <a:t>3  Advisement</a:t>
            </a:r>
            <a:endParaRPr lang="en-US" dirty="0"/>
          </a:p>
          <a:p>
            <a:r>
              <a:rPr lang="en-US" dirty="0"/>
              <a:t>Goal: Insure seamless academic progression for students</a:t>
            </a:r>
          </a:p>
          <a:p>
            <a:r>
              <a:rPr lang="en-US" dirty="0"/>
              <a:t>Strategy 1: MOU’s between institutions include provision for dedicated advisors at both levels of dual admission/enrollment </a:t>
            </a:r>
            <a:r>
              <a:rPr lang="en-US" dirty="0" smtClean="0"/>
              <a:t>programs</a:t>
            </a:r>
          </a:p>
          <a:p>
            <a:r>
              <a:rPr lang="en-US" dirty="0"/>
              <a:t>Strategy 2: Review SB740 (Implementation of College and Career Readiness and College Completion Act of 2013) for guidance on dual admission/enrollment initiatives </a:t>
            </a:r>
          </a:p>
          <a:p>
            <a:r>
              <a:rPr lang="en-US" dirty="0"/>
              <a:t>(</a:t>
            </a:r>
            <a:r>
              <a:rPr lang="en-US" dirty="0">
                <a:hlinkClick r:id="rId2"/>
              </a:rPr>
              <a:t>https://www.dllr.state.md.us/p20readinessb740.ppt</a:t>
            </a:r>
            <a:r>
              <a:rPr lang="en-US" dirty="0"/>
              <a:t>) </a:t>
            </a:r>
          </a:p>
          <a:p>
            <a:endParaRPr lang="en-US" dirty="0"/>
          </a:p>
          <a:p>
            <a:endParaRPr lang="en-US" dirty="0"/>
          </a:p>
        </p:txBody>
      </p:sp>
      <p:sp>
        <p:nvSpPr>
          <p:cNvPr id="3" name="Title 2"/>
          <p:cNvSpPr>
            <a:spLocks noGrp="1"/>
          </p:cNvSpPr>
          <p:nvPr>
            <p:ph type="title"/>
          </p:nvPr>
        </p:nvSpPr>
        <p:spPr/>
        <p:txBody>
          <a:bodyPr/>
          <a:lstStyle/>
          <a:p>
            <a:r>
              <a:rPr lang="en-US" dirty="0" smtClean="0"/>
              <a:t>Advisement</a:t>
            </a:r>
            <a:endParaRPr lang="en-US" dirty="0"/>
          </a:p>
        </p:txBody>
      </p:sp>
    </p:spTree>
    <p:extLst>
      <p:ext uri="{BB962C8B-B14F-4D97-AF65-F5344CB8AC3E}">
        <p14:creationId xmlns:p14="http://schemas.microsoft.com/office/powerpoint/2010/main" val="274498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Priority 4:  </a:t>
            </a:r>
            <a:r>
              <a:rPr lang="en-US" dirty="0"/>
              <a:t>Reduce the number of extra courses students need to meet prerequisites across institutions in order to facilitate academic progression</a:t>
            </a:r>
          </a:p>
          <a:p>
            <a:r>
              <a:rPr lang="en-US" dirty="0"/>
              <a:t>Strategy 1: Develop common core prerequisites and </a:t>
            </a:r>
            <a:r>
              <a:rPr lang="en-US" dirty="0" smtClean="0"/>
              <a:t>curricula </a:t>
            </a:r>
            <a:r>
              <a:rPr lang="en-US" dirty="0"/>
              <a:t>across all nursing </a:t>
            </a:r>
            <a:r>
              <a:rPr lang="en-US" dirty="0" smtClean="0"/>
              <a:t>programs</a:t>
            </a:r>
          </a:p>
          <a:p>
            <a:r>
              <a:rPr lang="en-US" dirty="0"/>
              <a:t>Strategy 2: Gather information about other state models that have adopted common core prerequisites and </a:t>
            </a:r>
            <a:r>
              <a:rPr lang="en-US" dirty="0" smtClean="0"/>
              <a:t>curricula</a:t>
            </a:r>
            <a:endParaRPr lang="en-US" dirty="0"/>
          </a:p>
          <a:p>
            <a:r>
              <a:rPr lang="en-US" dirty="0"/>
              <a:t>Strategy 3: Partner with other state programs with dual admission/enrollment models to share ideas on common perquisites and curricula</a:t>
            </a:r>
          </a:p>
          <a:p>
            <a:endParaRPr lang="en-US" dirty="0"/>
          </a:p>
        </p:txBody>
      </p:sp>
      <p:sp>
        <p:nvSpPr>
          <p:cNvPr id="3" name="Title 2"/>
          <p:cNvSpPr>
            <a:spLocks noGrp="1"/>
          </p:cNvSpPr>
          <p:nvPr>
            <p:ph type="title"/>
          </p:nvPr>
        </p:nvSpPr>
        <p:spPr/>
        <p:txBody>
          <a:bodyPr/>
          <a:lstStyle/>
          <a:p>
            <a:r>
              <a:rPr lang="en-US" dirty="0" smtClean="0"/>
              <a:t>Prerequisites</a:t>
            </a:r>
            <a:endParaRPr lang="en-US" dirty="0"/>
          </a:p>
        </p:txBody>
      </p:sp>
    </p:spTree>
    <p:extLst>
      <p:ext uri="{BB962C8B-B14F-4D97-AF65-F5344CB8AC3E}">
        <p14:creationId xmlns:p14="http://schemas.microsoft.com/office/powerpoint/2010/main" val="2032922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Priority 5 : </a:t>
            </a:r>
            <a:r>
              <a:rPr lang="en-US" dirty="0"/>
              <a:t>Recruit students to nursing at the secondary school level</a:t>
            </a:r>
          </a:p>
          <a:p>
            <a:endParaRPr lang="en-US" dirty="0"/>
          </a:p>
          <a:p>
            <a:r>
              <a:rPr lang="en-US" dirty="0"/>
              <a:t>Strategy I: Develop partnership with the secondary education health programs (Academy of Health and Project Lead the Way: Biomedical</a:t>
            </a:r>
            <a:r>
              <a:rPr lang="en-US" dirty="0" smtClean="0"/>
              <a:t>)</a:t>
            </a:r>
          </a:p>
          <a:p>
            <a:r>
              <a:rPr lang="en-US" dirty="0"/>
              <a:t>Strategy 2: Partner with the secondary school counselors/advisors to develop an informational and marketing campaign to students in middle and high school</a:t>
            </a:r>
          </a:p>
          <a:p>
            <a:r>
              <a:rPr lang="en-US" dirty="0"/>
              <a:t>(Maryland School Counselor Association</a:t>
            </a:r>
          </a:p>
          <a:p>
            <a:r>
              <a:rPr lang="en-US" dirty="0">
                <a:hlinkClick r:id="rId2"/>
              </a:rPr>
              <a:t>http://www.mscaonline.org</a:t>
            </a:r>
            <a:r>
              <a:rPr lang="en-US" dirty="0"/>
              <a:t>) </a:t>
            </a:r>
          </a:p>
          <a:p>
            <a:endParaRPr lang="en-US" dirty="0"/>
          </a:p>
          <a:p>
            <a:endParaRPr lang="en-US" dirty="0"/>
          </a:p>
        </p:txBody>
      </p:sp>
      <p:sp>
        <p:nvSpPr>
          <p:cNvPr id="3" name="Title 2"/>
          <p:cNvSpPr>
            <a:spLocks noGrp="1"/>
          </p:cNvSpPr>
          <p:nvPr>
            <p:ph type="title"/>
          </p:nvPr>
        </p:nvSpPr>
        <p:spPr/>
        <p:txBody>
          <a:bodyPr/>
          <a:lstStyle/>
          <a:p>
            <a:r>
              <a:rPr lang="en-US" dirty="0" smtClean="0"/>
              <a:t>Pipeline</a:t>
            </a:r>
            <a:endParaRPr lang="en-US" dirty="0"/>
          </a:p>
        </p:txBody>
      </p:sp>
    </p:spTree>
    <p:extLst>
      <p:ext uri="{BB962C8B-B14F-4D97-AF65-F5344CB8AC3E}">
        <p14:creationId xmlns:p14="http://schemas.microsoft.com/office/powerpoint/2010/main" val="3036131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National League of Nursing provides Certified Nurse Educator and Clinical Educator credentialing to demonstrate excellence in nursing education</a:t>
            </a:r>
          </a:p>
          <a:p>
            <a:endParaRPr lang="en-US" dirty="0"/>
          </a:p>
          <a:p>
            <a:r>
              <a:rPr lang="en-US" dirty="0" smtClean="0"/>
              <a:t>Professional development for faculty is expected to be embedded in NSP II grant proposals. This demonstration of faculty and clinical educator’s certification is an initiative of the NSP II and supported across all projects and grant activities.</a:t>
            </a:r>
            <a:endParaRPr lang="en-US" dirty="0"/>
          </a:p>
        </p:txBody>
      </p:sp>
      <p:sp>
        <p:nvSpPr>
          <p:cNvPr id="3" name="Title 2"/>
          <p:cNvSpPr>
            <a:spLocks noGrp="1"/>
          </p:cNvSpPr>
          <p:nvPr>
            <p:ph type="title"/>
          </p:nvPr>
        </p:nvSpPr>
        <p:spPr/>
        <p:txBody>
          <a:bodyPr/>
          <a:lstStyle/>
          <a:p>
            <a:r>
              <a:rPr lang="en-US" sz="4400" dirty="0" smtClean="0"/>
              <a:t>Certified Nurse Educators</a:t>
            </a:r>
            <a:endParaRPr lang="en-US" sz="4400" dirty="0"/>
          </a:p>
        </p:txBody>
      </p:sp>
    </p:spTree>
    <p:extLst>
      <p:ext uri="{BB962C8B-B14F-4D97-AF65-F5344CB8AC3E}">
        <p14:creationId xmlns:p14="http://schemas.microsoft.com/office/powerpoint/2010/main" val="571893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sz="3200" dirty="0" smtClean="0"/>
              <a:t>NLN CNE Workshops were held in January 11, 2018 and March 8,  2018 with Dr. Diane Billings presenting preparatory materials for the CNE examination, in Columbia, Maryland</a:t>
            </a:r>
            <a:endParaRPr lang="en-US" sz="3200" dirty="0"/>
          </a:p>
          <a:p>
            <a:pPr marL="0" indent="0">
              <a:buNone/>
            </a:pPr>
            <a:r>
              <a:rPr lang="en-US" dirty="0"/>
              <a:t> </a:t>
            </a:r>
          </a:p>
          <a:p>
            <a:pPr lvl="0"/>
            <a:r>
              <a:rPr lang="en-US" sz="2600" dirty="0"/>
              <a:t>Are you a full-time faculty?                          	</a:t>
            </a:r>
            <a:r>
              <a:rPr lang="en-US" sz="2600" dirty="0" smtClean="0"/>
              <a:t>                Yes </a:t>
            </a:r>
            <a:r>
              <a:rPr lang="en-US" sz="2600" dirty="0"/>
              <a:t>(68) No (10)</a:t>
            </a:r>
          </a:p>
          <a:p>
            <a:pPr lvl="0"/>
            <a:r>
              <a:rPr lang="en-US" sz="2600" dirty="0"/>
              <a:t>Where are you employed?           	Community </a:t>
            </a:r>
            <a:r>
              <a:rPr lang="en-US" sz="2600" dirty="0" smtClean="0"/>
              <a:t>College </a:t>
            </a:r>
            <a:r>
              <a:rPr lang="en-US" sz="2600" dirty="0"/>
              <a:t>(36) University (42)</a:t>
            </a:r>
          </a:p>
          <a:p>
            <a:pPr lvl="0"/>
            <a:r>
              <a:rPr lang="en-US" sz="2600" dirty="0"/>
              <a:t>Did you find it beneficial?              		</a:t>
            </a:r>
            <a:r>
              <a:rPr lang="en-US" sz="2600" dirty="0" smtClean="0"/>
              <a:t>                 Yes </a:t>
            </a:r>
            <a:r>
              <a:rPr lang="en-US" sz="2600" dirty="0"/>
              <a:t>(76) No (3)</a:t>
            </a:r>
          </a:p>
          <a:p>
            <a:pPr lvl="0"/>
            <a:r>
              <a:rPr lang="en-US" sz="2600" dirty="0"/>
              <a:t>Were you satisfied with the speaker?  		Yes (75) No (3)</a:t>
            </a:r>
          </a:p>
          <a:p>
            <a:pPr lvl="0"/>
            <a:r>
              <a:rPr lang="en-US" sz="2600" dirty="0"/>
              <a:t>Will you take the exam in 6 months?  		Yes (75) No (2)</a:t>
            </a:r>
          </a:p>
          <a:p>
            <a:pPr lvl="0"/>
            <a:r>
              <a:rPr lang="en-US" sz="2600" dirty="0"/>
              <a:t>Would you recommend to colleague?  		Yes (74) No (4)</a:t>
            </a:r>
          </a:p>
          <a:p>
            <a:pPr lvl="0"/>
            <a:r>
              <a:rPr lang="en-US" sz="2600" dirty="0"/>
              <a:t>Were you satisfied with food/location?  	</a:t>
            </a:r>
            <a:r>
              <a:rPr lang="en-US" sz="2600" dirty="0" smtClean="0"/>
              <a:t>                 Yes </a:t>
            </a:r>
            <a:r>
              <a:rPr lang="en-US" sz="2600" dirty="0"/>
              <a:t>(67) No (9)</a:t>
            </a:r>
          </a:p>
          <a:p>
            <a:pPr lvl="0"/>
            <a:r>
              <a:rPr lang="en-US" sz="2600" dirty="0"/>
              <a:t>Do you have support of Dean/Director?   	</a:t>
            </a:r>
            <a:r>
              <a:rPr lang="en-US" sz="2600" dirty="0" smtClean="0"/>
              <a:t>                 Yes </a:t>
            </a:r>
            <a:r>
              <a:rPr lang="en-US" sz="2600" dirty="0"/>
              <a:t>(62) No (14)</a:t>
            </a:r>
          </a:p>
          <a:p>
            <a:pPr lvl="0"/>
            <a:r>
              <a:rPr lang="en-US" sz="2600" dirty="0"/>
              <a:t>Are you confident to test now? 			Yes (73) No (6)</a:t>
            </a:r>
          </a:p>
          <a:p>
            <a:pPr lvl="0"/>
            <a:r>
              <a:rPr lang="en-US" sz="2600" dirty="0"/>
              <a:t>Have you ever had CNE or </a:t>
            </a:r>
            <a:r>
              <a:rPr lang="en-US" sz="2600" dirty="0" err="1" smtClean="0"/>
              <a:t>tested?Yes</a:t>
            </a:r>
            <a:r>
              <a:rPr lang="en-US" sz="2600" dirty="0" smtClean="0"/>
              <a:t> </a:t>
            </a:r>
            <a:r>
              <a:rPr lang="en-US" sz="2600" dirty="0"/>
              <a:t>(1- CNE), Yes (7 attempted), No (71)</a:t>
            </a:r>
          </a:p>
          <a:p>
            <a:endParaRPr lang="en-US" sz="2600" dirty="0"/>
          </a:p>
        </p:txBody>
      </p:sp>
      <p:sp>
        <p:nvSpPr>
          <p:cNvPr id="3" name="Title 2"/>
          <p:cNvSpPr>
            <a:spLocks noGrp="1"/>
          </p:cNvSpPr>
          <p:nvPr>
            <p:ph type="title"/>
          </p:nvPr>
        </p:nvSpPr>
        <p:spPr/>
        <p:txBody>
          <a:bodyPr/>
          <a:lstStyle/>
          <a:p>
            <a:r>
              <a:rPr lang="en-US" sz="4000" dirty="0"/>
              <a:t>CNE </a:t>
            </a:r>
            <a:r>
              <a:rPr lang="en-US" sz="4000" dirty="0" smtClean="0"/>
              <a:t>Attendee’s </a:t>
            </a:r>
            <a:r>
              <a:rPr lang="en-US" sz="4000" dirty="0"/>
              <a:t>Responses</a:t>
            </a:r>
          </a:p>
        </p:txBody>
      </p:sp>
    </p:spTree>
    <p:extLst>
      <p:ext uri="{BB962C8B-B14F-4D97-AF65-F5344CB8AC3E}">
        <p14:creationId xmlns:p14="http://schemas.microsoft.com/office/powerpoint/2010/main" val="866300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en-US" dirty="0"/>
              <a:t>Report to Deans/Directors on 6/15/18</a:t>
            </a:r>
          </a:p>
          <a:p>
            <a:pPr marL="0" indent="0">
              <a:buNone/>
            </a:pPr>
            <a:r>
              <a:rPr lang="en-US" b="1" dirty="0" smtClean="0"/>
              <a:t>Summary</a:t>
            </a:r>
            <a:r>
              <a:rPr lang="en-US" b="1" dirty="0"/>
              <a:t>:</a:t>
            </a:r>
            <a:r>
              <a:rPr lang="en-US" dirty="0"/>
              <a:t> 79/120 participants responded (66% or 2 out of 3).  The vast majority (~95%) found it beneficial, were satisfied with the speaker, would recommend it to their colleagues and intend to take the certification examination by September. 2018. We had a fairly even split of community college (46%) and university faculty (53%). </a:t>
            </a:r>
            <a:endParaRPr lang="en-US" dirty="0" smtClean="0"/>
          </a:p>
          <a:p>
            <a:r>
              <a:rPr lang="en-US" dirty="0" smtClean="0"/>
              <a:t>The </a:t>
            </a:r>
            <a:r>
              <a:rPr lang="en-US" dirty="0"/>
              <a:t>two areas that we should address are simple: more water and tea at the events </a:t>
            </a:r>
            <a:r>
              <a:rPr lang="en-US" dirty="0" smtClean="0"/>
              <a:t> </a:t>
            </a:r>
            <a:r>
              <a:rPr lang="en-US" dirty="0"/>
              <a:t>and increased confidence that the faculty have both the professional and financial support of leadership. The workshops reached the target audience- faculty who want to pursue the CNE credential (78/79). </a:t>
            </a:r>
            <a:r>
              <a:rPr lang="en-US" dirty="0" smtClean="0"/>
              <a:t> </a:t>
            </a:r>
          </a:p>
          <a:p>
            <a:r>
              <a:rPr lang="en-US" dirty="0" smtClean="0"/>
              <a:t>Deans/Directors support additional </a:t>
            </a:r>
            <a:r>
              <a:rPr lang="en-US" dirty="0"/>
              <a:t>CNE Workshops planned for Fall, </a:t>
            </a:r>
            <a:r>
              <a:rPr lang="en-US" dirty="0" smtClean="0"/>
              <a:t>2018. More information at </a:t>
            </a:r>
            <a:r>
              <a:rPr lang="en-US" dirty="0" smtClean="0">
                <a:hlinkClick r:id="rId2"/>
              </a:rPr>
              <a:t>www.nursesupport.org</a:t>
            </a:r>
            <a:r>
              <a:rPr lang="en-US" dirty="0" smtClean="0"/>
              <a:t> </a:t>
            </a:r>
            <a:endParaRPr lang="en-US" dirty="0"/>
          </a:p>
          <a:p>
            <a:endParaRPr lang="en-US" dirty="0"/>
          </a:p>
        </p:txBody>
      </p:sp>
      <p:sp>
        <p:nvSpPr>
          <p:cNvPr id="3" name="Title 2"/>
          <p:cNvSpPr>
            <a:spLocks noGrp="1"/>
          </p:cNvSpPr>
          <p:nvPr>
            <p:ph type="title"/>
          </p:nvPr>
        </p:nvSpPr>
        <p:spPr/>
        <p:txBody>
          <a:bodyPr/>
          <a:lstStyle/>
          <a:p>
            <a:r>
              <a:rPr lang="en-US" sz="3600" dirty="0" smtClean="0"/>
              <a:t>CNE Report to Deans/Directors</a:t>
            </a:r>
            <a:endParaRPr lang="en-US" sz="3600" dirty="0"/>
          </a:p>
        </p:txBody>
      </p:sp>
    </p:spTree>
    <p:extLst>
      <p:ext uri="{BB962C8B-B14F-4D97-AF65-F5344CB8AC3E}">
        <p14:creationId xmlns:p14="http://schemas.microsoft.com/office/powerpoint/2010/main" val="3050822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As an NSP II Faculty focused initiative, please report on the Mandatory Data Tables (MDT) and in a short note how many faculty were nominated for the CNE Workshops and how many completed the examination successfully for the CNE credential.</a:t>
            </a:r>
          </a:p>
          <a:p>
            <a:endParaRPr lang="en-US" dirty="0"/>
          </a:p>
          <a:p>
            <a:r>
              <a:rPr lang="en-US" dirty="0" smtClean="0"/>
              <a:t>We are including this measure in our program evaluation process and need your help. Even if we survey or contact you/your nominees, it needs to be part of your reporting to ensure we capture the movement in the increase in faculty with CNE’s.</a:t>
            </a:r>
            <a:endParaRPr lang="en-US" dirty="0"/>
          </a:p>
        </p:txBody>
      </p:sp>
      <p:sp>
        <p:nvSpPr>
          <p:cNvPr id="3" name="Title 2"/>
          <p:cNvSpPr>
            <a:spLocks noGrp="1"/>
          </p:cNvSpPr>
          <p:nvPr>
            <p:ph type="title"/>
          </p:nvPr>
        </p:nvSpPr>
        <p:spPr/>
        <p:txBody>
          <a:bodyPr/>
          <a:lstStyle/>
          <a:p>
            <a:r>
              <a:rPr lang="en-US" sz="4000" dirty="0" smtClean="0"/>
              <a:t>CNE Credential Reporting</a:t>
            </a:r>
            <a:endParaRPr lang="en-US" sz="4000" dirty="0"/>
          </a:p>
        </p:txBody>
      </p:sp>
    </p:spTree>
    <p:extLst>
      <p:ext uri="{BB962C8B-B14F-4D97-AF65-F5344CB8AC3E}">
        <p14:creationId xmlns:p14="http://schemas.microsoft.com/office/powerpoint/2010/main" val="4108238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Nurse Educator Teaching Certificates- Free through NSP II</a:t>
            </a:r>
            <a:endParaRPr lang="en-US" sz="4000" dirty="0"/>
          </a:p>
        </p:txBody>
      </p:sp>
      <p:sp>
        <p:nvSpPr>
          <p:cNvPr id="3" name="Text Placeholder 2"/>
          <p:cNvSpPr>
            <a:spLocks noGrp="1"/>
          </p:cNvSpPr>
          <p:nvPr>
            <p:ph type="body" idx="1"/>
          </p:nvPr>
        </p:nvSpPr>
        <p:spPr/>
        <p:txBody>
          <a:bodyPr>
            <a:normAutofit fontScale="92500" lnSpcReduction="20000"/>
          </a:bodyPr>
          <a:lstStyle/>
          <a:p>
            <a:r>
              <a:rPr lang="en-US" dirty="0" smtClean="0"/>
              <a:t>UM SON Teaching Certificate</a:t>
            </a:r>
            <a:endParaRPr lang="en-US" dirty="0"/>
          </a:p>
        </p:txBody>
      </p:sp>
      <p:pic>
        <p:nvPicPr>
          <p:cNvPr id="7" name="Content Placeholder 6"/>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853440" y="3695700"/>
            <a:ext cx="3474720" cy="1676400"/>
          </a:xfrm>
        </p:spPr>
      </p:pic>
      <p:sp>
        <p:nvSpPr>
          <p:cNvPr id="5" name="Text Placeholder 4"/>
          <p:cNvSpPr>
            <a:spLocks noGrp="1"/>
          </p:cNvSpPr>
          <p:nvPr>
            <p:ph type="body" sz="quarter" idx="3"/>
          </p:nvPr>
        </p:nvSpPr>
        <p:spPr/>
        <p:txBody>
          <a:bodyPr>
            <a:normAutofit fontScale="92500" lnSpcReduction="20000"/>
          </a:bodyPr>
          <a:lstStyle/>
          <a:p>
            <a:r>
              <a:rPr lang="en-US" dirty="0" smtClean="0"/>
              <a:t>JHU SON Nurse Educator Certificate Option</a:t>
            </a:r>
            <a:endParaRPr lang="en-US" dirty="0"/>
          </a:p>
        </p:txBody>
      </p:sp>
      <p:pic>
        <p:nvPicPr>
          <p:cNvPr id="8" name="Content Placeholder 7"/>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959350" y="2944813"/>
            <a:ext cx="3171825" cy="3171825"/>
          </a:xfrm>
        </p:spPr>
      </p:pic>
      <p:sp>
        <p:nvSpPr>
          <p:cNvPr id="9" name="TextBox 8"/>
          <p:cNvSpPr txBox="1"/>
          <p:nvPr/>
        </p:nvSpPr>
        <p:spPr>
          <a:xfrm>
            <a:off x="762000" y="5923865"/>
            <a:ext cx="6711468" cy="646331"/>
          </a:xfrm>
          <a:prstGeom prst="rect">
            <a:avLst/>
          </a:prstGeom>
          <a:noFill/>
        </p:spPr>
        <p:txBody>
          <a:bodyPr wrap="square" rtlCol="0">
            <a:spAutoFit/>
          </a:bodyPr>
          <a:lstStyle/>
          <a:p>
            <a:r>
              <a:rPr lang="en-US" dirty="0" smtClean="0"/>
              <a:t>For more information: See Hal and Jo Cohen Graduate Nurse Faculty Scholarship at </a:t>
            </a:r>
            <a:r>
              <a:rPr lang="en-US" dirty="0" smtClean="0">
                <a:hlinkClick r:id="rId4"/>
              </a:rPr>
              <a:t>www.nursesupport.org</a:t>
            </a:r>
            <a:r>
              <a:rPr lang="en-US" dirty="0" smtClean="0"/>
              <a:t> </a:t>
            </a:r>
            <a:endParaRPr lang="en-US" dirty="0"/>
          </a:p>
        </p:txBody>
      </p:sp>
    </p:spTree>
    <p:extLst>
      <p:ext uri="{BB962C8B-B14F-4D97-AF65-F5344CB8AC3E}">
        <p14:creationId xmlns:p14="http://schemas.microsoft.com/office/powerpoint/2010/main" val="3900749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r>
              <a:rPr lang="en-US" b="1" dirty="0"/>
              <a:t>Dissemination activities</a:t>
            </a:r>
            <a:r>
              <a:rPr lang="en-US" b="1" dirty="0" smtClean="0"/>
              <a:t>:</a:t>
            </a:r>
          </a:p>
          <a:p>
            <a:endParaRPr lang="en-US" dirty="0"/>
          </a:p>
          <a:p>
            <a:pPr lvl="0"/>
            <a:r>
              <a:rPr lang="en-US" b="1" dirty="0"/>
              <a:t>Maryland Nurses Association Convention, October 5, 2017 (2 poster presentations</a:t>
            </a:r>
            <a:r>
              <a:rPr lang="en-US" dirty="0"/>
              <a:t>): “Cecil-Harford Academic Progression in Nursing Initiative: Developing Professional Nurses to Promote Lifelong Learning” and “Cecil-Harford Academic Progression in Nursing Initiative”</a:t>
            </a:r>
          </a:p>
          <a:p>
            <a:pPr lvl="0"/>
            <a:r>
              <a:rPr lang="en-US" b="1" dirty="0"/>
              <a:t>Organization for Associate Degree Nursing Convention, November 16-19, 2017 (poster presentation</a:t>
            </a:r>
            <a:r>
              <a:rPr lang="en-US" dirty="0"/>
              <a:t>): “Cecil-Harford Academic Progression in Nursing Initiative” </a:t>
            </a:r>
            <a:r>
              <a:rPr lang="en-US" i="1" dirty="0"/>
              <a:t>received first place poster award</a:t>
            </a:r>
            <a:endParaRPr lang="en-US" dirty="0"/>
          </a:p>
          <a:p>
            <a:pPr lvl="0"/>
            <a:r>
              <a:rPr lang="en-US" b="1" dirty="0"/>
              <a:t>UMSON Institute for Educators, “Teaching in Nursing: What’s Now, What’s New, What’s Next?” March 26, 2018 (podium presentation</a:t>
            </a:r>
            <a:r>
              <a:rPr lang="en-US" dirty="0"/>
              <a:t>): “Incorporating Professional Development Activities into Nursing Curriculum to Promote Professional Socialization of Nursing Students”</a:t>
            </a:r>
          </a:p>
          <a:p>
            <a:pPr lvl="0"/>
            <a:r>
              <a:rPr lang="en-US" b="1" dirty="0"/>
              <a:t>Nursing Education Research Conference, April 19-21, 2018 (poster presentation</a:t>
            </a:r>
            <a:r>
              <a:rPr lang="en-US" dirty="0"/>
              <a:t>; co-authored by Elizabeth </a:t>
            </a:r>
            <a:r>
              <a:rPr lang="en-US" dirty="0" err="1"/>
              <a:t>Crusse</a:t>
            </a:r>
            <a:r>
              <a:rPr lang="en-US" dirty="0"/>
              <a:t> from Towson University): “Associate-to-Bachelor’s (ATB) Option: A Collaborative Practice Model”</a:t>
            </a:r>
          </a:p>
          <a:p>
            <a:pPr lvl="0"/>
            <a:r>
              <a:rPr lang="en-US" b="1" dirty="0"/>
              <a:t>Maryland Action Coalition summit, May 21, 2018 (poster presentation</a:t>
            </a:r>
            <a:r>
              <a:rPr lang="en-US" dirty="0"/>
              <a:t>; co-authored by Elizabeth </a:t>
            </a:r>
            <a:r>
              <a:rPr lang="en-US" dirty="0" err="1"/>
              <a:t>Crusse</a:t>
            </a:r>
            <a:r>
              <a:rPr lang="en-US" dirty="0"/>
              <a:t> from Towson University): “Associate-to-Bachelor’s (ATB) Option: A Collaborative Practice Model”</a:t>
            </a:r>
          </a:p>
          <a:p>
            <a:pPr lvl="0"/>
            <a:r>
              <a:rPr lang="en-US" b="1" dirty="0"/>
              <a:t>Nurse Support Program II Project Directors meeting, June 14, 2018 (podium presentation</a:t>
            </a:r>
            <a:r>
              <a:rPr lang="en-US" dirty="0"/>
              <a:t>): “Let’s take a dive into the data</a:t>
            </a:r>
            <a:r>
              <a:rPr lang="en-US" dirty="0" smtClean="0"/>
              <a:t>!”</a:t>
            </a:r>
          </a:p>
          <a:p>
            <a:r>
              <a:rPr lang="en-US" b="1" dirty="0"/>
              <a:t>Upcoming planned dissemination:</a:t>
            </a:r>
            <a:endParaRPr lang="en-US" dirty="0"/>
          </a:p>
          <a:p>
            <a:pPr lvl="0"/>
            <a:r>
              <a:rPr lang="en-US" b="1" dirty="0"/>
              <a:t>Organization for Associate Degree Nursing Convention, November 9-11, 2018 (poster presentation</a:t>
            </a:r>
            <a:r>
              <a:rPr lang="en-US" dirty="0"/>
              <a:t>; co-authored by Elizabeth </a:t>
            </a:r>
            <a:r>
              <a:rPr lang="en-US" dirty="0" err="1"/>
              <a:t>Crusse</a:t>
            </a:r>
            <a:r>
              <a:rPr lang="en-US" dirty="0"/>
              <a:t> from Towson University): “A Collaborative Practice Model for Academic Progression in Nursing”</a:t>
            </a:r>
          </a:p>
          <a:p>
            <a:pPr lvl="0"/>
            <a:r>
              <a:rPr lang="en-US" b="1" dirty="0"/>
              <a:t>Nurse Tim (nursetim.com) webinar, October 10, 2018</a:t>
            </a:r>
            <a:r>
              <a:rPr lang="en-US" dirty="0"/>
              <a:t>: “Financial Aid: The Linchpin for Academic Progression Partnerships” </a:t>
            </a:r>
            <a:r>
              <a:rPr lang="en-US" u="sng" dirty="0">
                <a:hlinkClick r:id="rId2"/>
              </a:rPr>
              <a:t>https://nursetim.com/webinars/%C2%A0Financial_Aid_The_Linchpin_for_Academic_Progression_Partnerships</a:t>
            </a:r>
            <a:r>
              <a:rPr lang="en-US" dirty="0"/>
              <a:t> </a:t>
            </a:r>
          </a:p>
          <a:p>
            <a:r>
              <a:rPr lang="en-US" dirty="0"/>
              <a:t> </a:t>
            </a:r>
          </a:p>
          <a:p>
            <a:r>
              <a:rPr lang="en-US" b="1" dirty="0"/>
              <a:t>Abstracts and copies of presentations are attached separately</a:t>
            </a:r>
            <a:r>
              <a:rPr lang="en-US" dirty="0" smtClean="0"/>
              <a:t>.              (NSP II 16-111. Cecil-Harford APIN) </a:t>
            </a:r>
            <a:endParaRPr lang="en-US" dirty="0"/>
          </a:p>
          <a:p>
            <a:pPr lvl="0"/>
            <a:endParaRPr lang="en-US" dirty="0"/>
          </a:p>
        </p:txBody>
      </p:sp>
      <p:sp>
        <p:nvSpPr>
          <p:cNvPr id="3" name="Title 2"/>
          <p:cNvSpPr>
            <a:spLocks noGrp="1"/>
          </p:cNvSpPr>
          <p:nvPr>
            <p:ph type="title"/>
          </p:nvPr>
        </p:nvSpPr>
        <p:spPr/>
        <p:txBody>
          <a:bodyPr/>
          <a:lstStyle/>
          <a:p>
            <a:r>
              <a:rPr lang="en-US" dirty="0" smtClean="0"/>
              <a:t>Dissemination Examples</a:t>
            </a:r>
            <a:endParaRPr lang="en-US" dirty="0"/>
          </a:p>
        </p:txBody>
      </p:sp>
    </p:spTree>
    <p:extLst>
      <p:ext uri="{BB962C8B-B14F-4D97-AF65-F5344CB8AC3E}">
        <p14:creationId xmlns:p14="http://schemas.microsoft.com/office/powerpoint/2010/main" val="1662112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Funded by the Health Services Cost Review Commission since 1985, the Nurse Educator Support Program (NESP), the Nurse Support Program I (NSP I) and the Nurse Support Program II (NSP II) have undergirded nursing workforce and nursing education in Maryland over three decades</a:t>
            </a:r>
          </a:p>
          <a:p>
            <a:r>
              <a:rPr lang="en-US" dirty="0" smtClean="0"/>
              <a:t>The programs are reviewed, evaluated and renewed by the Commission every 5 years. Next due 2020</a:t>
            </a:r>
          </a:p>
          <a:p>
            <a:r>
              <a:rPr lang="en-US" dirty="0" smtClean="0"/>
              <a:t>Maryland Higher Education Commission administers the NSP II program through nursing program support, faculty awards and scholarships.</a:t>
            </a:r>
            <a:endParaRPr lang="en-US" dirty="0"/>
          </a:p>
        </p:txBody>
      </p:sp>
      <p:sp>
        <p:nvSpPr>
          <p:cNvPr id="3" name="Title 2"/>
          <p:cNvSpPr>
            <a:spLocks noGrp="1"/>
          </p:cNvSpPr>
          <p:nvPr>
            <p:ph type="title"/>
          </p:nvPr>
        </p:nvSpPr>
        <p:spPr/>
        <p:txBody>
          <a:bodyPr/>
          <a:lstStyle/>
          <a:p>
            <a:r>
              <a:rPr lang="en-US" dirty="0" smtClean="0"/>
              <a:t>Background</a:t>
            </a:r>
            <a:endParaRPr lang="en-US" dirty="0"/>
          </a:p>
        </p:txBody>
      </p:sp>
    </p:spTree>
    <p:extLst>
      <p:ext uri="{BB962C8B-B14F-4D97-AF65-F5344CB8AC3E}">
        <p14:creationId xmlns:p14="http://schemas.microsoft.com/office/powerpoint/2010/main" val="1620912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endParaRPr lang="en-US" dirty="0"/>
          </a:p>
          <a:p>
            <a:r>
              <a:rPr lang="en-US" dirty="0" smtClean="0"/>
              <a:t>When submitting reports, send one packet with everything required. We have limited staff and many projects. Please help us streamline the process.</a:t>
            </a:r>
          </a:p>
          <a:p>
            <a:r>
              <a:rPr lang="en-US" dirty="0" smtClean="0"/>
              <a:t>Examples: </a:t>
            </a:r>
            <a:r>
              <a:rPr lang="en-US" dirty="0" smtClean="0">
                <a:solidFill>
                  <a:srgbClr val="FF0000"/>
                </a:solidFill>
              </a:rPr>
              <a:t>Annual </a:t>
            </a:r>
            <a:r>
              <a:rPr lang="en-US" dirty="0">
                <a:solidFill>
                  <a:srgbClr val="FF0000"/>
                </a:solidFill>
              </a:rPr>
              <a:t>and Final Budget Summary Reports require an original signed budget summary with the reports. </a:t>
            </a:r>
            <a:endParaRPr lang="en-US" dirty="0" smtClean="0">
              <a:solidFill>
                <a:srgbClr val="FF0000"/>
              </a:solidFill>
            </a:endParaRPr>
          </a:p>
          <a:p>
            <a:r>
              <a:rPr lang="en-US" dirty="0" smtClean="0">
                <a:solidFill>
                  <a:schemeClr val="tx1"/>
                </a:solidFill>
              </a:rPr>
              <a:t>Do </a:t>
            </a:r>
            <a:r>
              <a:rPr lang="en-US" dirty="0" smtClean="0"/>
              <a:t>not send it under separate cover with a copy in the Report. </a:t>
            </a:r>
            <a:endParaRPr lang="en-US" dirty="0"/>
          </a:p>
          <a:p>
            <a:r>
              <a:rPr lang="en-US" dirty="0" smtClean="0"/>
              <a:t>Please send it in with the report and on time. If a refund is required, send a note saying when you plan to process it, or did process it and acknowledge the refund is required.</a:t>
            </a:r>
            <a:endParaRPr lang="en-US" dirty="0"/>
          </a:p>
        </p:txBody>
      </p:sp>
      <p:sp>
        <p:nvSpPr>
          <p:cNvPr id="3" name="Title 2"/>
          <p:cNvSpPr>
            <a:spLocks noGrp="1"/>
          </p:cNvSpPr>
          <p:nvPr>
            <p:ph type="title"/>
          </p:nvPr>
        </p:nvSpPr>
        <p:spPr/>
        <p:txBody>
          <a:bodyPr/>
          <a:lstStyle/>
          <a:p>
            <a:r>
              <a:rPr lang="en-US" dirty="0" smtClean="0"/>
              <a:t>Tip-1</a:t>
            </a:r>
            <a:endParaRPr lang="en-US" dirty="0"/>
          </a:p>
        </p:txBody>
      </p:sp>
    </p:spTree>
    <p:extLst>
      <p:ext uri="{BB962C8B-B14F-4D97-AF65-F5344CB8AC3E}">
        <p14:creationId xmlns:p14="http://schemas.microsoft.com/office/powerpoint/2010/main" val="922942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When submitting requests for project changes or Annual/Final reports, please </a:t>
            </a:r>
            <a:r>
              <a:rPr lang="en-US" dirty="0" smtClean="0">
                <a:solidFill>
                  <a:srgbClr val="FF0000"/>
                </a:solidFill>
              </a:rPr>
              <a:t>use the Project Directors email</a:t>
            </a:r>
            <a:r>
              <a:rPr lang="en-US" dirty="0" smtClean="0"/>
              <a:t>. All communications should come through the recognized Project Director on the grant.</a:t>
            </a:r>
          </a:p>
          <a:p>
            <a:r>
              <a:rPr lang="en-US" dirty="0" smtClean="0">
                <a:solidFill>
                  <a:srgbClr val="FF0000"/>
                </a:solidFill>
              </a:rPr>
              <a:t>Dissemination is required annually. (MANDATORY)</a:t>
            </a:r>
            <a:endParaRPr lang="en-US" dirty="0">
              <a:solidFill>
                <a:srgbClr val="FF0000"/>
              </a:solidFill>
            </a:endParaRPr>
          </a:p>
          <a:p>
            <a:r>
              <a:rPr lang="en-US" dirty="0" smtClean="0">
                <a:solidFill>
                  <a:schemeClr val="tx1"/>
                </a:solidFill>
              </a:rPr>
              <a:t>Send All Reports- both narrative and budget- </a:t>
            </a:r>
            <a:r>
              <a:rPr lang="en-US" dirty="0">
                <a:solidFill>
                  <a:schemeClr val="tx1"/>
                </a:solidFill>
              </a:rPr>
              <a:t>together from the Project Director- </a:t>
            </a:r>
            <a:r>
              <a:rPr lang="en-US" dirty="0"/>
              <a:t>both e-file and hard copy</a:t>
            </a:r>
            <a:r>
              <a:rPr lang="en-US" dirty="0" smtClean="0"/>
              <a:t>.</a:t>
            </a:r>
          </a:p>
          <a:p>
            <a:r>
              <a:rPr lang="en-US" dirty="0" smtClean="0">
                <a:solidFill>
                  <a:srgbClr val="FF0000"/>
                </a:solidFill>
              </a:rPr>
              <a:t>Use the grant NSP II xx-xx number and title </a:t>
            </a:r>
            <a:r>
              <a:rPr lang="en-US" dirty="0" smtClean="0"/>
              <a:t>in the email, to assist staff in tracking communications</a:t>
            </a:r>
          </a:p>
          <a:p>
            <a:pPr marL="0" indent="0">
              <a:buNone/>
            </a:pPr>
            <a:endParaRPr lang="en-US" dirty="0"/>
          </a:p>
          <a:p>
            <a:endParaRPr lang="en-US" dirty="0"/>
          </a:p>
        </p:txBody>
      </p:sp>
      <p:sp>
        <p:nvSpPr>
          <p:cNvPr id="3" name="Title 2"/>
          <p:cNvSpPr>
            <a:spLocks noGrp="1"/>
          </p:cNvSpPr>
          <p:nvPr>
            <p:ph type="title"/>
          </p:nvPr>
        </p:nvSpPr>
        <p:spPr/>
        <p:txBody>
          <a:bodyPr/>
          <a:lstStyle/>
          <a:p>
            <a:r>
              <a:rPr lang="en-US" dirty="0" smtClean="0"/>
              <a:t>Tip- 2</a:t>
            </a:r>
            <a:endParaRPr lang="en-US" dirty="0"/>
          </a:p>
        </p:txBody>
      </p:sp>
    </p:spTree>
    <p:extLst>
      <p:ext uri="{BB962C8B-B14F-4D97-AF65-F5344CB8AC3E}">
        <p14:creationId xmlns:p14="http://schemas.microsoft.com/office/powerpoint/2010/main" val="3550241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solidFill>
                  <a:srgbClr val="FF0000"/>
                </a:solidFill>
              </a:rPr>
              <a:t>Mandatory Dissemination is required annually </a:t>
            </a:r>
            <a:r>
              <a:rPr lang="en-US" dirty="0" smtClean="0">
                <a:solidFill>
                  <a:schemeClr val="tx1"/>
                </a:solidFill>
              </a:rPr>
              <a:t>and must be in each Annual/Final Report with clear documentation of event.</a:t>
            </a:r>
          </a:p>
          <a:p>
            <a:endParaRPr lang="en-US" dirty="0" smtClean="0"/>
          </a:p>
          <a:p>
            <a:r>
              <a:rPr lang="en-US" i="1" dirty="0"/>
              <a:t>Awardees are expected to participate in annual statewide conferences and programs offered through the Maryland Action Coalition (MDAC), the Maryland Nurse’s Association and the Maryland Organization of Nurse Leaders (MONL), including their Nurse Residency Consortiums.  Professional nursing organizations are charged with leading important IOM Initiatives at the state level. </a:t>
            </a:r>
            <a:r>
              <a:rPr lang="en-US" i="1" dirty="0" smtClean="0"/>
              <a:t>Mechanisms </a:t>
            </a:r>
            <a:r>
              <a:rPr lang="en-US" i="1" dirty="0"/>
              <a:t>are in place to bring awardees together to share best practices and statewide progress towards all IOM recommendations.  As part of these meetings, participants will share interim measurements and progress relevant to their grant(s).  Institutions are expected to include attendance opportunities and budgetary allocations through participant support costs within their grant proposals for grantees/partners to participate. </a:t>
            </a:r>
          </a:p>
          <a:p>
            <a:r>
              <a:rPr lang="en-US" i="1" dirty="0"/>
              <a:t>Mandatory Dissemination Activities are important for synergy and collaboration to demonstrate the return on investment in programs, nurses and faculty</a:t>
            </a:r>
            <a:r>
              <a:rPr lang="en-US" i="1" dirty="0" smtClean="0"/>
              <a:t>.</a:t>
            </a:r>
          </a:p>
          <a:p>
            <a:pPr marL="0" indent="0">
              <a:buNone/>
            </a:pPr>
            <a:r>
              <a:rPr lang="en-US" i="1" dirty="0"/>
              <a:t> </a:t>
            </a:r>
            <a:r>
              <a:rPr lang="en-US" i="1" dirty="0" smtClean="0"/>
              <a:t>                                                                                             ( RFAs, FY 2016-2020)</a:t>
            </a:r>
          </a:p>
          <a:p>
            <a:endParaRPr lang="en-US" i="1" dirty="0"/>
          </a:p>
        </p:txBody>
      </p:sp>
      <p:sp>
        <p:nvSpPr>
          <p:cNvPr id="3" name="Title 2"/>
          <p:cNvSpPr>
            <a:spLocks noGrp="1"/>
          </p:cNvSpPr>
          <p:nvPr>
            <p:ph type="title"/>
          </p:nvPr>
        </p:nvSpPr>
        <p:spPr/>
        <p:txBody>
          <a:bodyPr/>
          <a:lstStyle/>
          <a:p>
            <a:r>
              <a:rPr lang="en-US" dirty="0" smtClean="0"/>
              <a:t>Tip-3</a:t>
            </a:r>
            <a:endParaRPr lang="en-US" dirty="0"/>
          </a:p>
        </p:txBody>
      </p:sp>
    </p:spTree>
    <p:extLst>
      <p:ext uri="{BB962C8B-B14F-4D97-AF65-F5344CB8AC3E}">
        <p14:creationId xmlns:p14="http://schemas.microsoft.com/office/powerpoint/2010/main" val="3848482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solidFill>
                  <a:schemeClr val="tx1"/>
                </a:solidFill>
              </a:rPr>
              <a:t>Electronic File Naming format </a:t>
            </a:r>
          </a:p>
          <a:p>
            <a:r>
              <a:rPr lang="en-US" dirty="0" smtClean="0"/>
              <a:t>Help us by using the format so we don’t have to rename</a:t>
            </a:r>
          </a:p>
          <a:p>
            <a:endParaRPr lang="en-US" dirty="0" smtClean="0"/>
          </a:p>
          <a:p>
            <a:r>
              <a:rPr lang="en-US" dirty="0" smtClean="0"/>
              <a:t>Please name them in this format:</a:t>
            </a:r>
          </a:p>
          <a:p>
            <a:endParaRPr lang="en-US" dirty="0"/>
          </a:p>
          <a:p>
            <a:r>
              <a:rPr lang="en-US" dirty="0" smtClean="0"/>
              <a:t>NSP II 18-127  Annual Report . 6.30.18</a:t>
            </a:r>
          </a:p>
          <a:p>
            <a:r>
              <a:rPr lang="en-US" dirty="0" smtClean="0"/>
              <a:t>NSP II xx-xxx  Final Report 7.1.18</a:t>
            </a:r>
          </a:p>
          <a:p>
            <a:r>
              <a:rPr lang="en-US" dirty="0" smtClean="0"/>
              <a:t>NSP II xx-xxx Annual Budget  Date</a:t>
            </a:r>
          </a:p>
          <a:p>
            <a:r>
              <a:rPr lang="en-US" dirty="0" smtClean="0"/>
              <a:t>NSP II xx-xxx Project Amendment Date</a:t>
            </a:r>
          </a:p>
          <a:p>
            <a:pPr marL="0" indent="0">
              <a:buNone/>
            </a:pPr>
            <a:r>
              <a:rPr lang="en-US" dirty="0" err="1" smtClean="0"/>
              <a:t>Etc</a:t>
            </a:r>
            <a:r>
              <a:rPr lang="en-US" dirty="0" smtClean="0"/>
              <a:t>……</a:t>
            </a:r>
          </a:p>
          <a:p>
            <a:endParaRPr lang="en-US" dirty="0"/>
          </a:p>
          <a:p>
            <a:endParaRPr lang="en-US" dirty="0" smtClean="0"/>
          </a:p>
        </p:txBody>
      </p:sp>
      <p:sp>
        <p:nvSpPr>
          <p:cNvPr id="3" name="Title 2"/>
          <p:cNvSpPr>
            <a:spLocks noGrp="1"/>
          </p:cNvSpPr>
          <p:nvPr>
            <p:ph type="title"/>
          </p:nvPr>
        </p:nvSpPr>
        <p:spPr/>
        <p:txBody>
          <a:bodyPr/>
          <a:lstStyle/>
          <a:p>
            <a:r>
              <a:rPr lang="en-US" dirty="0" smtClean="0"/>
              <a:t>Tip-4</a:t>
            </a:r>
            <a:endParaRPr lang="en-US" dirty="0"/>
          </a:p>
        </p:txBody>
      </p:sp>
    </p:spTree>
    <p:extLst>
      <p:ext uri="{BB962C8B-B14F-4D97-AF65-F5344CB8AC3E}">
        <p14:creationId xmlns:p14="http://schemas.microsoft.com/office/powerpoint/2010/main" val="20745967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endParaRPr lang="en-US" dirty="0" smtClean="0"/>
          </a:p>
          <a:p>
            <a:r>
              <a:rPr lang="en-US" b="1" dirty="0" smtClean="0"/>
              <a:t>NSP II Website additions: </a:t>
            </a:r>
            <a:r>
              <a:rPr lang="en-US" dirty="0" smtClean="0">
                <a:hlinkClick r:id="rId2"/>
              </a:rPr>
              <a:t>https</a:t>
            </a:r>
            <a:r>
              <a:rPr lang="en-US" dirty="0">
                <a:hlinkClick r:id="rId2"/>
              </a:rPr>
              <a:t>://nursesupport.org/shared-resources/faculty-development/</a:t>
            </a:r>
            <a:endParaRPr lang="en-US" dirty="0"/>
          </a:p>
          <a:p>
            <a:endParaRPr lang="en-US" b="1" dirty="0" smtClean="0"/>
          </a:p>
          <a:p>
            <a:r>
              <a:rPr lang="en-US" b="1" dirty="0" smtClean="0"/>
              <a:t>Doctoral </a:t>
            </a:r>
            <a:r>
              <a:rPr lang="en-US" b="1" dirty="0"/>
              <a:t>Education for Nurse </a:t>
            </a:r>
            <a:r>
              <a:rPr lang="en-US" b="1" dirty="0" smtClean="0"/>
              <a:t>Faculty July 9, 2018 </a:t>
            </a:r>
            <a:r>
              <a:rPr lang="en-US" dirty="0" smtClean="0"/>
              <a:t>Workshop-provided participants with information needed to select a doctoral program that best meets their career goals and to prepare for applying for admission</a:t>
            </a:r>
          </a:p>
          <a:p>
            <a:r>
              <a:rPr lang="en-US" b="1" dirty="0" smtClean="0"/>
              <a:t>Certified Nurse Educator Workshops January 11, 2018, March 8, 2018, November 12, 2018</a:t>
            </a:r>
            <a:r>
              <a:rPr lang="en-US" dirty="0" smtClean="0"/>
              <a:t>-an </a:t>
            </a:r>
            <a:r>
              <a:rPr lang="en-US" dirty="0"/>
              <a:t>intensive, comprehensive review of the major content areas of the test blueprint. It is designed to help potential candidates assess their level of readiness and identify practice domains where further study may be </a:t>
            </a:r>
            <a:r>
              <a:rPr lang="en-US" dirty="0" smtClean="0"/>
              <a:t>needed</a:t>
            </a:r>
          </a:p>
          <a:p>
            <a:r>
              <a:rPr lang="en-US" b="1" dirty="0" smtClean="0"/>
              <a:t>Nurse Faculty Job Fairs- March 7, 2018, October 1, 2018 </a:t>
            </a:r>
            <a:r>
              <a:rPr lang="en-US" dirty="0" smtClean="0"/>
              <a:t>Meet </a:t>
            </a:r>
            <a:r>
              <a:rPr lang="en-US" dirty="0"/>
              <a:t>nursing </a:t>
            </a:r>
            <a:r>
              <a:rPr lang="en-US" dirty="0" smtClean="0"/>
              <a:t>representatives </a:t>
            </a:r>
            <a:r>
              <a:rPr lang="en-US" dirty="0"/>
              <a:t>from Maryland academic </a:t>
            </a:r>
            <a:r>
              <a:rPr lang="en-US" dirty="0" smtClean="0"/>
              <a:t>institutions, gain </a:t>
            </a:r>
            <a:r>
              <a:rPr lang="en-US" dirty="0"/>
              <a:t>information about the Nurse Faculty </a:t>
            </a:r>
            <a:r>
              <a:rPr lang="en-US" dirty="0" smtClean="0"/>
              <a:t>Role, &amp; learn </a:t>
            </a:r>
            <a:r>
              <a:rPr lang="en-US" dirty="0"/>
              <a:t>more about Maryland’s Graduate Nursing Faculty Scholarship Service</a:t>
            </a:r>
          </a:p>
          <a:p>
            <a:endParaRPr lang="en-US" b="1" dirty="0"/>
          </a:p>
        </p:txBody>
      </p:sp>
      <p:sp>
        <p:nvSpPr>
          <p:cNvPr id="3" name="Title 2"/>
          <p:cNvSpPr>
            <a:spLocks noGrp="1"/>
          </p:cNvSpPr>
          <p:nvPr>
            <p:ph type="title"/>
          </p:nvPr>
        </p:nvSpPr>
        <p:spPr/>
        <p:txBody>
          <a:bodyPr/>
          <a:lstStyle/>
          <a:p>
            <a:r>
              <a:rPr lang="en-US" dirty="0" smtClean="0"/>
              <a:t>Nursesupport.org</a:t>
            </a:r>
            <a:endParaRPr lang="en-US" dirty="0"/>
          </a:p>
        </p:txBody>
      </p:sp>
    </p:spTree>
    <p:extLst>
      <p:ext uri="{BB962C8B-B14F-4D97-AF65-F5344CB8AC3E}">
        <p14:creationId xmlns:p14="http://schemas.microsoft.com/office/powerpoint/2010/main" val="9491414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457200" lvl="0">
              <a:lnSpc>
                <a:spcPct val="105000"/>
              </a:lnSpc>
              <a:spcBef>
                <a:spcPts val="0"/>
              </a:spcBef>
              <a:spcAft>
                <a:spcPts val="1000"/>
              </a:spcAft>
            </a:pPr>
            <a:r>
              <a:rPr lang="en-US" kern="0" dirty="0" smtClean="0">
                <a:solidFill>
                  <a:srgbClr val="FF0000"/>
                </a:solidFill>
                <a:latin typeface="+mj-lt"/>
                <a:ea typeface="Cambria" panose="02040503050406030204" pitchFamily="18" charset="0"/>
                <a:cs typeface="Cambria" panose="02040503050406030204" pitchFamily="18" charset="0"/>
              </a:rPr>
              <a:t>Proposal cover sheet must have original </a:t>
            </a:r>
            <a:r>
              <a:rPr lang="en-US" kern="0" dirty="0">
                <a:solidFill>
                  <a:srgbClr val="FF0000"/>
                </a:solidFill>
                <a:latin typeface="+mj-lt"/>
                <a:ea typeface="Cambria" panose="02040503050406030204" pitchFamily="18" charset="0"/>
                <a:cs typeface="Cambria" panose="02040503050406030204" pitchFamily="18" charset="0"/>
              </a:rPr>
              <a:t>signature from President, Vice President or </a:t>
            </a:r>
            <a:r>
              <a:rPr lang="en-US" kern="0" dirty="0" smtClean="0">
                <a:solidFill>
                  <a:srgbClr val="FF0000"/>
                </a:solidFill>
                <a:latin typeface="+mj-lt"/>
                <a:ea typeface="Cambria" panose="02040503050406030204" pitchFamily="18" charset="0"/>
                <a:cs typeface="Cambria" panose="02040503050406030204" pitchFamily="18" charset="0"/>
              </a:rPr>
              <a:t>Dean. </a:t>
            </a:r>
            <a:r>
              <a:rPr lang="en-US" kern="0" dirty="0" smtClean="0">
                <a:solidFill>
                  <a:schemeClr val="tx1"/>
                </a:solidFill>
                <a:latin typeface="+mj-lt"/>
                <a:ea typeface="Cambria" panose="02040503050406030204" pitchFamily="18" charset="0"/>
                <a:cs typeface="Cambria" panose="02040503050406030204" pitchFamily="18" charset="0"/>
              </a:rPr>
              <a:t>A signature </a:t>
            </a:r>
            <a:r>
              <a:rPr lang="en-US" kern="0" dirty="0">
                <a:solidFill>
                  <a:schemeClr val="tx1"/>
                </a:solidFill>
                <a:latin typeface="+mj-lt"/>
                <a:ea typeface="Cambria" panose="02040503050406030204" pitchFamily="18" charset="0"/>
                <a:cs typeface="Cambria" panose="02040503050406030204" pitchFamily="18" charset="0"/>
              </a:rPr>
              <a:t>from other staff ex:  Grants or Contract Manager is not acceptable. </a:t>
            </a:r>
            <a:endParaRPr lang="en-US" kern="0" dirty="0" smtClean="0">
              <a:solidFill>
                <a:schemeClr val="tx1"/>
              </a:solidFill>
              <a:latin typeface="+mj-lt"/>
              <a:ea typeface="Cambria" panose="02040503050406030204" pitchFamily="18" charset="0"/>
              <a:cs typeface="Cambria" panose="02040503050406030204" pitchFamily="18" charset="0"/>
            </a:endParaRPr>
          </a:p>
          <a:p>
            <a:pPr marL="457200" lvl="0">
              <a:lnSpc>
                <a:spcPct val="105000"/>
              </a:lnSpc>
              <a:spcBef>
                <a:spcPts val="0"/>
              </a:spcBef>
              <a:spcAft>
                <a:spcPts val="1000"/>
              </a:spcAft>
            </a:pPr>
            <a:r>
              <a:rPr lang="en-US" dirty="0">
                <a:solidFill>
                  <a:schemeClr val="tx1"/>
                </a:solidFill>
                <a:latin typeface="+mj-lt"/>
                <a:ea typeface="Cambria" panose="02040503050406030204" pitchFamily="18" charset="0"/>
                <a:cs typeface="Cambria" panose="02040503050406030204" pitchFamily="18" charset="0"/>
              </a:rPr>
              <a:t>Grants will be funded for a period of one (1) to three (3) years.  Planning grants are limited to two (2) years and statewide resource grants are limited to one (1) year.  Grants funded in FY 2020 will begin on July 1, 2019 and end no later than June 30, </a:t>
            </a:r>
            <a:r>
              <a:rPr lang="en-US" dirty="0" smtClean="0">
                <a:solidFill>
                  <a:schemeClr val="tx1"/>
                </a:solidFill>
                <a:latin typeface="+mj-lt"/>
                <a:ea typeface="Cambria" panose="02040503050406030204" pitchFamily="18" charset="0"/>
                <a:cs typeface="Cambria" panose="02040503050406030204" pitchFamily="18" charset="0"/>
              </a:rPr>
              <a:t>2022.</a:t>
            </a:r>
          </a:p>
          <a:p>
            <a:pPr marL="457200" marR="0">
              <a:lnSpc>
                <a:spcPct val="105000"/>
              </a:lnSpc>
              <a:spcBef>
                <a:spcPts val="0"/>
              </a:spcBef>
              <a:spcAft>
                <a:spcPts val="1000"/>
              </a:spcAft>
            </a:pPr>
            <a:r>
              <a:rPr lang="en-US" dirty="0" smtClean="0">
                <a:solidFill>
                  <a:srgbClr val="FF0000"/>
                </a:solidFill>
                <a:latin typeface="+mj-lt"/>
                <a:ea typeface="Cambria" panose="02040503050406030204" pitchFamily="18" charset="0"/>
                <a:cs typeface="Cambria" panose="02040503050406030204" pitchFamily="18" charset="0"/>
              </a:rPr>
              <a:t>MOUs and Assurances must </a:t>
            </a:r>
            <a:r>
              <a:rPr lang="en-US" dirty="0">
                <a:solidFill>
                  <a:srgbClr val="FF0000"/>
                </a:solidFill>
                <a:latin typeface="+mj-lt"/>
                <a:ea typeface="Cambria" panose="02040503050406030204" pitchFamily="18" charset="0"/>
                <a:cs typeface="Cambria" panose="02040503050406030204" pitchFamily="18" charset="0"/>
              </a:rPr>
              <a:t>be signed by President, Vice President or Dean.  </a:t>
            </a:r>
            <a:r>
              <a:rPr lang="en-US" dirty="0">
                <a:solidFill>
                  <a:schemeClr val="tx1"/>
                </a:solidFill>
                <a:latin typeface="+mj-lt"/>
                <a:ea typeface="Cambria" panose="02040503050406030204" pitchFamily="18" charset="0"/>
                <a:cs typeface="Cambria" panose="02040503050406030204" pitchFamily="18" charset="0"/>
              </a:rPr>
              <a:t>Other staff signatures are not acceptable</a:t>
            </a:r>
            <a:r>
              <a:rPr lang="en-US" dirty="0" smtClean="0">
                <a:solidFill>
                  <a:schemeClr val="tx1"/>
                </a:solidFill>
                <a:latin typeface="+mj-lt"/>
                <a:ea typeface="Cambria" panose="02040503050406030204" pitchFamily="18" charset="0"/>
                <a:cs typeface="Cambria" panose="02040503050406030204" pitchFamily="18" charset="0"/>
              </a:rPr>
              <a:t>.</a:t>
            </a:r>
          </a:p>
          <a:p>
            <a:pPr marL="457200" marR="0">
              <a:lnSpc>
                <a:spcPct val="105000"/>
              </a:lnSpc>
              <a:spcBef>
                <a:spcPts val="0"/>
              </a:spcBef>
              <a:spcAft>
                <a:spcPts val="1000"/>
              </a:spcAft>
            </a:pPr>
            <a:endParaRPr lang="en-US" dirty="0" smtClean="0">
              <a:solidFill>
                <a:srgbClr val="FF0000"/>
              </a:solidFill>
              <a:latin typeface="+mj-lt"/>
              <a:ea typeface="Cambria" panose="02040503050406030204" pitchFamily="18" charset="0"/>
              <a:cs typeface="Cambria" panose="02040503050406030204" pitchFamily="18" charset="0"/>
            </a:endParaRPr>
          </a:p>
          <a:p>
            <a:pPr marL="457200" marR="0">
              <a:lnSpc>
                <a:spcPct val="105000"/>
              </a:lnSpc>
              <a:spcBef>
                <a:spcPts val="0"/>
              </a:spcBef>
              <a:spcAft>
                <a:spcPts val="1000"/>
              </a:spcAft>
            </a:pPr>
            <a:endParaRPr lang="en-US" dirty="0" smtClean="0">
              <a:solidFill>
                <a:srgbClr val="FF0000"/>
              </a:solidFill>
              <a:latin typeface="+mj-lt"/>
              <a:ea typeface="Cambria" panose="02040503050406030204" pitchFamily="18" charset="0"/>
              <a:cs typeface="Cambria" panose="02040503050406030204" pitchFamily="18" charset="0"/>
            </a:endParaRPr>
          </a:p>
          <a:p>
            <a:pPr marL="457200" marR="0">
              <a:lnSpc>
                <a:spcPct val="105000"/>
              </a:lnSpc>
              <a:spcBef>
                <a:spcPts val="0"/>
              </a:spcBef>
              <a:spcAft>
                <a:spcPts val="1000"/>
              </a:spcAft>
            </a:pPr>
            <a:endParaRPr lang="en-US" dirty="0" smtClean="0">
              <a:solidFill>
                <a:srgbClr val="FF0000"/>
              </a:solidFill>
              <a:latin typeface="+mj-lt"/>
              <a:ea typeface="Cambria" panose="02040503050406030204" pitchFamily="18" charset="0"/>
              <a:cs typeface="Cambria" panose="02040503050406030204" pitchFamily="18" charset="0"/>
            </a:endParaRPr>
          </a:p>
          <a:p>
            <a:pPr marL="457200" marR="0">
              <a:lnSpc>
                <a:spcPct val="105000"/>
              </a:lnSpc>
              <a:spcBef>
                <a:spcPts val="0"/>
              </a:spcBef>
              <a:spcAft>
                <a:spcPts val="1000"/>
              </a:spcAft>
            </a:pPr>
            <a:endParaRPr lang="en-US" dirty="0">
              <a:latin typeface="+mj-lt"/>
              <a:ea typeface="Times New Roman" panose="02020603050405020304" pitchFamily="18" charset="0"/>
            </a:endParaRPr>
          </a:p>
        </p:txBody>
      </p:sp>
      <p:sp>
        <p:nvSpPr>
          <p:cNvPr id="3" name="Title 2"/>
          <p:cNvSpPr>
            <a:spLocks noGrp="1"/>
          </p:cNvSpPr>
          <p:nvPr>
            <p:ph type="title"/>
          </p:nvPr>
        </p:nvSpPr>
        <p:spPr/>
        <p:txBody>
          <a:bodyPr/>
          <a:lstStyle/>
          <a:p>
            <a:r>
              <a:rPr lang="en-US" dirty="0" smtClean="0"/>
              <a:t>FY 2020 Proposals</a:t>
            </a:r>
            <a:endParaRPr lang="en-US" dirty="0"/>
          </a:p>
        </p:txBody>
      </p:sp>
    </p:spTree>
    <p:extLst>
      <p:ext uri="{BB962C8B-B14F-4D97-AF65-F5344CB8AC3E}">
        <p14:creationId xmlns:p14="http://schemas.microsoft.com/office/powerpoint/2010/main" val="2066049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Only Minor Changes for clarity</a:t>
            </a:r>
          </a:p>
          <a:p>
            <a:endParaRPr lang="en-US" dirty="0"/>
          </a:p>
          <a:p>
            <a:r>
              <a:rPr lang="en-US" dirty="0" smtClean="0"/>
              <a:t>Same main initiatives</a:t>
            </a:r>
          </a:p>
          <a:p>
            <a:endParaRPr lang="en-US" dirty="0"/>
          </a:p>
          <a:p>
            <a:r>
              <a:rPr lang="en-US" dirty="0" smtClean="0"/>
              <a:t>Use Resource grants if you need additional professional development funds for CNEs</a:t>
            </a:r>
          </a:p>
          <a:p>
            <a:endParaRPr lang="en-US" dirty="0"/>
          </a:p>
          <a:p>
            <a:r>
              <a:rPr lang="en-US" dirty="0" smtClean="0"/>
              <a:t>Clinical Simulation </a:t>
            </a:r>
            <a:r>
              <a:rPr lang="en-US" smtClean="0"/>
              <a:t>funding completed in FY 2019</a:t>
            </a:r>
            <a:endParaRPr lang="en-US"/>
          </a:p>
        </p:txBody>
      </p:sp>
      <p:sp>
        <p:nvSpPr>
          <p:cNvPr id="3" name="Title 2"/>
          <p:cNvSpPr>
            <a:spLocks noGrp="1"/>
          </p:cNvSpPr>
          <p:nvPr>
            <p:ph type="title"/>
          </p:nvPr>
        </p:nvSpPr>
        <p:spPr/>
        <p:txBody>
          <a:bodyPr/>
          <a:lstStyle/>
          <a:p>
            <a:r>
              <a:rPr lang="en-US" dirty="0" smtClean="0"/>
              <a:t>FY 2020 Proposal</a:t>
            </a:r>
            <a:endParaRPr lang="en-US" dirty="0"/>
          </a:p>
        </p:txBody>
      </p:sp>
    </p:spTree>
    <p:extLst>
      <p:ext uri="{BB962C8B-B14F-4D97-AF65-F5344CB8AC3E}">
        <p14:creationId xmlns:p14="http://schemas.microsoft.com/office/powerpoint/2010/main" val="1404413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r>
              <a:rPr lang="en-US" b="1" dirty="0"/>
              <a:t>Annotated Code of Maryland, Education </a:t>
            </a:r>
            <a:r>
              <a:rPr lang="en-US" b="1" dirty="0" smtClean="0"/>
              <a:t>Article</a:t>
            </a:r>
          </a:p>
          <a:p>
            <a:endParaRPr lang="en-US" dirty="0"/>
          </a:p>
          <a:p>
            <a:r>
              <a:rPr lang="en-US" b="1" dirty="0"/>
              <a:t>§ 11-405. Nurse Support Program Assistance Fund	</a:t>
            </a:r>
            <a:endParaRPr lang="en-US" dirty="0"/>
          </a:p>
          <a:p>
            <a:pPr lvl="0" fontAlgn="base"/>
            <a:r>
              <a:rPr lang="en-US" dirty="0"/>
              <a:t>"Fund" defined.- In this section, "Fund" means the Nurse Support Program Assistance Fund. (b) Established; status; administration; investments.- 1. There is a Nurse Support Program Fund in the Commission. 2. The fund is a continuing, </a:t>
            </a:r>
            <a:r>
              <a:rPr lang="en-US" dirty="0" err="1"/>
              <a:t>nonlapsing</a:t>
            </a:r>
            <a:r>
              <a:rPr lang="en-US" dirty="0"/>
              <a:t> fund that is not subject to §7-302 of the State Finance and Procurement Article 3. The Treasurer shall separately hold and the Comptroller shall account for the fund 4. The fund shall be invested and reinvested in the same manner as other State funds 5. Any investment earnings of the fund shall be paid into the fund (c) Composition.- The Fund consists of revenue generated through an increase, as approved by the Health Services Cost Review Commission, to the rate structure of all hospitals in accordance with § 19-211 of the Health - General Article. (d)  Expenditures.- Expenditures from the Fund shall be made by an appropriation in the annual State budget or by approved budget amendment as provided under § 7-209 of the State Finance and Procurement Article (e) Use of money; guidelines.- The money in the Fund shall be used for competitive grants and statewide grants to increase the number of qualified bedside nurses in Maryland hospitals in accordance with guidelines established by the Commission and the Health Services Cost Review Commission. (f)  Guideline provision for minority recruitment.- The guidelines established under subsection (e) of this section shall provide that a portion of the competitive grants and statewide grants be used to attract and retain minorities to nursing and nurse faculty careers in Maryland. [2006, </a:t>
            </a:r>
            <a:r>
              <a:rPr lang="en-US" dirty="0" err="1"/>
              <a:t>chs</a:t>
            </a:r>
            <a:r>
              <a:rPr lang="en-US" dirty="0"/>
              <a:t>. 221, 222</a:t>
            </a:r>
            <a:r>
              <a:rPr lang="en-US" dirty="0" smtClean="0"/>
              <a:t>.]</a:t>
            </a:r>
          </a:p>
          <a:p>
            <a:pPr marL="0" lvl="0" indent="0" fontAlgn="base">
              <a:buNone/>
            </a:pPr>
            <a:endParaRPr lang="en-US" dirty="0"/>
          </a:p>
          <a:p>
            <a:r>
              <a:rPr lang="en-US" dirty="0"/>
              <a:t>Senate Bill (SB) 1081 was introduced during the 2016 Maryland legislative session with the purpose of deleting the term “</a:t>
            </a:r>
            <a:r>
              <a:rPr lang="da-DK" dirty="0"/>
              <a:t>bedside</a:t>
            </a:r>
            <a:r>
              <a:rPr lang="en-US" dirty="0"/>
              <a:t>” from the descriptor of nurses in the statutory provision establishing the NSP II.  Instead of focusing on “</a:t>
            </a:r>
            <a:r>
              <a:rPr lang="da-DK" dirty="0"/>
              <a:t>bedside</a:t>
            </a:r>
            <a:r>
              <a:rPr lang="en-US" dirty="0"/>
              <a:t>” nurses, SB 108 allows the NSP II to improve the pipeline of nurses with the skills necessary to keep pace with the rapidly changing health care delivery system.  It was passed by both the Maryland Senate and the House and approved by the Governor on April 26, 2016.</a:t>
            </a:r>
          </a:p>
        </p:txBody>
      </p:sp>
      <p:sp>
        <p:nvSpPr>
          <p:cNvPr id="3" name="Title 2"/>
          <p:cNvSpPr>
            <a:spLocks noGrp="1"/>
          </p:cNvSpPr>
          <p:nvPr>
            <p:ph type="title"/>
          </p:nvPr>
        </p:nvSpPr>
        <p:spPr/>
        <p:txBody>
          <a:bodyPr/>
          <a:lstStyle/>
          <a:p>
            <a:r>
              <a:rPr lang="en-US" dirty="0" smtClean="0"/>
              <a:t>Legislative Authority</a:t>
            </a:r>
            <a:endParaRPr lang="en-US" dirty="0"/>
          </a:p>
        </p:txBody>
      </p:sp>
    </p:spTree>
    <p:extLst>
      <p:ext uri="{BB962C8B-B14F-4D97-AF65-F5344CB8AC3E}">
        <p14:creationId xmlns:p14="http://schemas.microsoft.com/office/powerpoint/2010/main" val="2344444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Maryland’s Total Cost of Care All-Payer </a:t>
            </a:r>
            <a:r>
              <a:rPr lang="en-US" dirty="0" smtClean="0"/>
              <a:t>Model</a:t>
            </a:r>
          </a:p>
          <a:p>
            <a:r>
              <a:rPr lang="en-US" dirty="0" smtClean="0"/>
              <a:t>Under </a:t>
            </a:r>
            <a:r>
              <a:rPr lang="en-US" dirty="0"/>
              <a:t>Maryland’s current All-Payer Model, approved in 2014, hospitals have successfully reduced unnecessary readmissions and hospital-acquired conditions while decreasing the growth in hospital cost per capita. The new Maryland Model will expand this successful approach across the health care system when it takes effect on January 1, 2019 and will extend through the end of 2023.</a:t>
            </a:r>
          </a:p>
        </p:txBody>
      </p:sp>
      <p:sp>
        <p:nvSpPr>
          <p:cNvPr id="3" name="Title 2"/>
          <p:cNvSpPr>
            <a:spLocks noGrp="1"/>
          </p:cNvSpPr>
          <p:nvPr>
            <p:ph type="title"/>
          </p:nvPr>
        </p:nvSpPr>
        <p:spPr/>
        <p:txBody>
          <a:bodyPr/>
          <a:lstStyle/>
          <a:p>
            <a:r>
              <a:rPr lang="en-US" dirty="0" smtClean="0"/>
              <a:t>Maryland’s Model </a:t>
            </a:r>
            <a:endParaRPr lang="en-US" dirty="0"/>
          </a:p>
        </p:txBody>
      </p:sp>
    </p:spTree>
    <p:extLst>
      <p:ext uri="{BB962C8B-B14F-4D97-AF65-F5344CB8AC3E}">
        <p14:creationId xmlns:p14="http://schemas.microsoft.com/office/powerpoint/2010/main" val="3914625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Maryland’s current model has already saved Medicare more than $586 million through 2016, compared to national spending, and the new model is expected to provide an additional $300 million in savings per year by 2023 and a total of $1 billion over five years.</a:t>
            </a:r>
          </a:p>
          <a:p>
            <a:r>
              <a:rPr lang="en-US" dirty="0"/>
              <a:t>Nurses are central to the successful implementation of the Maryland Model. </a:t>
            </a:r>
            <a:endParaRPr lang="en-US" dirty="0" smtClean="0"/>
          </a:p>
          <a:p>
            <a:r>
              <a:rPr lang="en-US" dirty="0" smtClean="0"/>
              <a:t>HSCRC funds nursing education to reduce hospital costs and maintain a qualified nursing workforce</a:t>
            </a:r>
            <a:endParaRPr lang="en-US" dirty="0"/>
          </a:p>
        </p:txBody>
      </p:sp>
      <p:sp>
        <p:nvSpPr>
          <p:cNvPr id="3" name="Title 2"/>
          <p:cNvSpPr>
            <a:spLocks noGrp="1"/>
          </p:cNvSpPr>
          <p:nvPr>
            <p:ph type="title"/>
          </p:nvPr>
        </p:nvSpPr>
        <p:spPr/>
        <p:txBody>
          <a:bodyPr/>
          <a:lstStyle/>
          <a:p>
            <a:r>
              <a:rPr lang="en-US" sz="4000" dirty="0" smtClean="0"/>
              <a:t>Total Cost of Care Model</a:t>
            </a:r>
            <a:endParaRPr lang="en-US" sz="4000" dirty="0"/>
          </a:p>
        </p:txBody>
      </p:sp>
    </p:spTree>
    <p:extLst>
      <p:ext uri="{BB962C8B-B14F-4D97-AF65-F5344CB8AC3E}">
        <p14:creationId xmlns:p14="http://schemas.microsoft.com/office/powerpoint/2010/main" val="2737226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Academic Progression in Nursing (APIN) is key to meeting two of the IOM , MDAC, &amp; NSP II goals:</a:t>
            </a:r>
          </a:p>
          <a:p>
            <a:pPr marL="0" indent="0">
              <a:buNone/>
            </a:pPr>
            <a:endParaRPr lang="en-US" dirty="0" smtClean="0"/>
          </a:p>
          <a:p>
            <a:r>
              <a:rPr lang="en-US" dirty="0" smtClean="0"/>
              <a:t>Increase proportion of RNs with BSN to 80%</a:t>
            </a:r>
          </a:p>
          <a:p>
            <a:r>
              <a:rPr lang="en-US" dirty="0" smtClean="0"/>
              <a:t>Double the number of doctoral prepared RNs</a:t>
            </a:r>
          </a:p>
          <a:p>
            <a:endParaRPr lang="en-US" dirty="0"/>
          </a:p>
          <a:p>
            <a:r>
              <a:rPr lang="en-US" dirty="0" smtClean="0"/>
              <a:t>NSP II 18-125 included a Strategic Plan for APIN using  Associate to Bachelors (ATB) as proxy.</a:t>
            </a:r>
          </a:p>
          <a:p>
            <a:endParaRPr lang="en-US" dirty="0"/>
          </a:p>
        </p:txBody>
      </p:sp>
      <p:sp>
        <p:nvSpPr>
          <p:cNvPr id="3" name="Title 2"/>
          <p:cNvSpPr>
            <a:spLocks noGrp="1"/>
          </p:cNvSpPr>
          <p:nvPr>
            <p:ph type="title"/>
          </p:nvPr>
        </p:nvSpPr>
        <p:spPr/>
        <p:txBody>
          <a:bodyPr/>
          <a:lstStyle/>
          <a:p>
            <a:r>
              <a:rPr lang="en-US" dirty="0" smtClean="0"/>
              <a:t>Strategic Plan for APIN</a:t>
            </a:r>
            <a:endParaRPr lang="en-US" dirty="0"/>
          </a:p>
        </p:txBody>
      </p:sp>
    </p:spTree>
    <p:extLst>
      <p:ext uri="{BB962C8B-B14F-4D97-AF65-F5344CB8AC3E}">
        <p14:creationId xmlns:p14="http://schemas.microsoft.com/office/powerpoint/2010/main" val="4106084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a:t>Two focus groups conducted with the members of the Maryland Council of Deans and Directors of Nursing Programs</a:t>
            </a:r>
          </a:p>
          <a:p>
            <a:endParaRPr lang="en-US" dirty="0"/>
          </a:p>
          <a:p>
            <a:r>
              <a:rPr lang="en-US" dirty="0"/>
              <a:t>Focus Group #1. December 8, 2017 </a:t>
            </a:r>
          </a:p>
          <a:p>
            <a:r>
              <a:rPr lang="en-US" dirty="0"/>
              <a:t>Focus Group #2. February 16, </a:t>
            </a:r>
            <a:r>
              <a:rPr lang="en-US" dirty="0" smtClean="0"/>
              <a:t>2018</a:t>
            </a:r>
          </a:p>
          <a:p>
            <a:endParaRPr lang="en-US" dirty="0"/>
          </a:p>
          <a:p>
            <a:r>
              <a:rPr lang="en-US" dirty="0"/>
              <a:t>Five themes identified:  financial aid, degree completion, advising at multiple education institutions, prerequisites and pipeline</a:t>
            </a:r>
          </a:p>
          <a:p>
            <a:endParaRPr lang="en-US" dirty="0"/>
          </a:p>
        </p:txBody>
      </p:sp>
      <p:sp>
        <p:nvSpPr>
          <p:cNvPr id="3" name="Title 2"/>
          <p:cNvSpPr>
            <a:spLocks noGrp="1"/>
          </p:cNvSpPr>
          <p:nvPr>
            <p:ph type="title"/>
          </p:nvPr>
        </p:nvSpPr>
        <p:spPr/>
        <p:txBody>
          <a:bodyPr/>
          <a:lstStyle/>
          <a:p>
            <a:r>
              <a:rPr lang="en-US" dirty="0" smtClean="0"/>
              <a:t>ATB Focus Groups</a:t>
            </a:r>
            <a:endParaRPr lang="en-US" dirty="0"/>
          </a:p>
        </p:txBody>
      </p:sp>
    </p:spTree>
    <p:extLst>
      <p:ext uri="{BB962C8B-B14F-4D97-AF65-F5344CB8AC3E}">
        <p14:creationId xmlns:p14="http://schemas.microsoft.com/office/powerpoint/2010/main" val="2272191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Priority 1: Financial Aid</a:t>
            </a:r>
          </a:p>
          <a:p>
            <a:pPr lvl="1"/>
            <a:r>
              <a:rPr lang="en-US" dirty="0"/>
              <a:t>Goal: Develop a state-wide financial model for dual enrollment/admission students</a:t>
            </a:r>
          </a:p>
          <a:p>
            <a:pPr lvl="1"/>
            <a:endParaRPr lang="en-US" dirty="0"/>
          </a:p>
          <a:p>
            <a:pPr lvl="1"/>
            <a:r>
              <a:rPr lang="en-US" dirty="0"/>
              <a:t>Strategy 1: Increase nursing scholarship and loan programs at state level through MHEC NSP funding, nursing organizations, private philanthropic funds</a:t>
            </a:r>
          </a:p>
          <a:p>
            <a:pPr lvl="1"/>
            <a:endParaRPr lang="en-US" dirty="0"/>
          </a:p>
          <a:p>
            <a:pPr lvl="1"/>
            <a:r>
              <a:rPr lang="en-US" dirty="0"/>
              <a:t>Strategy 2: Partner with other professional dual enrollment/admission programs to broaden the base for financial aid solutions</a:t>
            </a:r>
          </a:p>
          <a:p>
            <a:endParaRPr lang="en-US" dirty="0"/>
          </a:p>
        </p:txBody>
      </p:sp>
      <p:sp>
        <p:nvSpPr>
          <p:cNvPr id="3" name="Title 2"/>
          <p:cNvSpPr>
            <a:spLocks noGrp="1"/>
          </p:cNvSpPr>
          <p:nvPr>
            <p:ph type="title"/>
          </p:nvPr>
        </p:nvSpPr>
        <p:spPr/>
        <p:txBody>
          <a:bodyPr/>
          <a:lstStyle/>
          <a:p>
            <a:r>
              <a:rPr lang="en-US" dirty="0" smtClean="0"/>
              <a:t>Financial Aid</a:t>
            </a:r>
            <a:endParaRPr lang="en-US" dirty="0"/>
          </a:p>
        </p:txBody>
      </p:sp>
    </p:spTree>
    <p:extLst>
      <p:ext uri="{BB962C8B-B14F-4D97-AF65-F5344CB8AC3E}">
        <p14:creationId xmlns:p14="http://schemas.microsoft.com/office/powerpoint/2010/main" val="161687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Strategy 3: Investigate how other states with dual enrollment/admission programs are addressing financial aid</a:t>
            </a:r>
          </a:p>
          <a:p>
            <a:r>
              <a:rPr lang="en-US" dirty="0"/>
              <a:t>Strategy 4: Partner with the statewide financial aid officers association to message the need for financial aid to assist seamless academic progression for all students</a:t>
            </a:r>
          </a:p>
          <a:p>
            <a:endParaRPr lang="en-US" dirty="0"/>
          </a:p>
        </p:txBody>
      </p:sp>
      <p:sp>
        <p:nvSpPr>
          <p:cNvPr id="3" name="Title 2"/>
          <p:cNvSpPr>
            <a:spLocks noGrp="1"/>
          </p:cNvSpPr>
          <p:nvPr>
            <p:ph type="title"/>
          </p:nvPr>
        </p:nvSpPr>
        <p:spPr/>
        <p:txBody>
          <a:bodyPr/>
          <a:lstStyle/>
          <a:p>
            <a:r>
              <a:rPr lang="en-US" dirty="0" smtClean="0"/>
              <a:t> Financial Aid </a:t>
            </a:r>
            <a:r>
              <a:rPr lang="en-US" dirty="0" err="1" smtClean="0"/>
              <a:t>Cont</a:t>
            </a:r>
            <a:r>
              <a:rPr lang="en-US" dirty="0" smtClean="0"/>
              <a:t>…</a:t>
            </a:r>
            <a:endParaRPr lang="en-US" dirty="0"/>
          </a:p>
        </p:txBody>
      </p:sp>
    </p:spTree>
    <p:extLst>
      <p:ext uri="{BB962C8B-B14F-4D97-AF65-F5344CB8AC3E}">
        <p14:creationId xmlns:p14="http://schemas.microsoft.com/office/powerpoint/2010/main" val="353929472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8E29FA2539924B8FF10D976EFA6CA1" ma:contentTypeVersion="1" ma:contentTypeDescription="Create a new document." ma:contentTypeScope="" ma:versionID="1c3d35c3cafe042e2610d8dea1e0ddb1">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BE8E78C-F0E2-4F4D-9AD6-9CE37CE9251E}"/>
</file>

<file path=customXml/itemProps2.xml><?xml version="1.0" encoding="utf-8"?>
<ds:datastoreItem xmlns:ds="http://schemas.openxmlformats.org/officeDocument/2006/customXml" ds:itemID="{90220895-DD9D-4B23-9642-A3BED0B0AA94}"/>
</file>

<file path=customXml/itemProps3.xml><?xml version="1.0" encoding="utf-8"?>
<ds:datastoreItem xmlns:ds="http://schemas.openxmlformats.org/officeDocument/2006/customXml" ds:itemID="{E377EDED-6D89-42F8-A307-96C1A74CF834}"/>
</file>

<file path=docProps/app.xml><?xml version="1.0" encoding="utf-8"?>
<Properties xmlns="http://schemas.openxmlformats.org/officeDocument/2006/extended-properties" xmlns:vt="http://schemas.openxmlformats.org/officeDocument/2006/docPropsVTypes">
  <Template>Hardcover</Template>
  <TotalTime>272</TotalTime>
  <Words>2657</Words>
  <Application>Microsoft Office PowerPoint</Application>
  <PresentationFormat>On-screen Show (4:3)</PresentationFormat>
  <Paragraphs>167</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Book Antiqua</vt:lpstr>
      <vt:lpstr>Cambria</vt:lpstr>
      <vt:lpstr>Times New Roman</vt:lpstr>
      <vt:lpstr>Wingdings</vt:lpstr>
      <vt:lpstr>Hardcover</vt:lpstr>
      <vt:lpstr>Nurse Support Program II </vt:lpstr>
      <vt:lpstr>Background</vt:lpstr>
      <vt:lpstr>Legislative Authority</vt:lpstr>
      <vt:lpstr>Maryland’s Model </vt:lpstr>
      <vt:lpstr>Total Cost of Care Model</vt:lpstr>
      <vt:lpstr>Strategic Plan for APIN</vt:lpstr>
      <vt:lpstr>ATB Focus Groups</vt:lpstr>
      <vt:lpstr>Financial Aid</vt:lpstr>
      <vt:lpstr> Financial Aid Cont…</vt:lpstr>
      <vt:lpstr>Degree Completion</vt:lpstr>
      <vt:lpstr>Advisement</vt:lpstr>
      <vt:lpstr>Prerequisites</vt:lpstr>
      <vt:lpstr>Pipeline</vt:lpstr>
      <vt:lpstr>Certified Nurse Educators</vt:lpstr>
      <vt:lpstr>CNE Attendee’s Responses</vt:lpstr>
      <vt:lpstr>CNE Report to Deans/Directors</vt:lpstr>
      <vt:lpstr>CNE Credential Reporting</vt:lpstr>
      <vt:lpstr>Nurse Educator Teaching Certificates- Free through NSP II</vt:lpstr>
      <vt:lpstr>Dissemination Examples</vt:lpstr>
      <vt:lpstr>Tip-1</vt:lpstr>
      <vt:lpstr>Tip- 2</vt:lpstr>
      <vt:lpstr>Tip-3</vt:lpstr>
      <vt:lpstr>Tip-4</vt:lpstr>
      <vt:lpstr>Nursesupport.org</vt:lpstr>
      <vt:lpstr>FY 2020 Proposals</vt:lpstr>
      <vt:lpstr>FY 2020 Proposal</vt:lpstr>
    </vt:vector>
  </TitlesOfParts>
  <Company>MD Higher Education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 Support Program II</dc:title>
  <dc:creator>Daw, Peggy</dc:creator>
  <cp:lastModifiedBy>Laura Schenk</cp:lastModifiedBy>
  <cp:revision>17</cp:revision>
  <dcterms:created xsi:type="dcterms:W3CDTF">2018-09-01T14:44:56Z</dcterms:created>
  <dcterms:modified xsi:type="dcterms:W3CDTF">2024-09-26T00:44:04Z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0x0101005B8E29FA2539924B8FF10D976EFA6CA1</vt:lpwstr>
  </property>
</Properties>
</file>