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8.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94" r:id="rId3"/>
    <p:sldId id="298" r:id="rId4"/>
    <p:sldId id="257" r:id="rId5"/>
    <p:sldId id="270" r:id="rId6"/>
    <p:sldId id="283" r:id="rId7"/>
    <p:sldId id="287" r:id="rId8"/>
    <p:sldId id="266" r:id="rId9"/>
    <p:sldId id="288" r:id="rId10"/>
    <p:sldId id="272" r:id="rId11"/>
    <p:sldId id="289" r:id="rId12"/>
    <p:sldId id="268" r:id="rId13"/>
    <p:sldId id="262" r:id="rId14"/>
    <p:sldId id="258" r:id="rId15"/>
    <p:sldId id="267" r:id="rId16"/>
    <p:sldId id="259" r:id="rId17"/>
    <p:sldId id="261" r:id="rId18"/>
    <p:sldId id="284" r:id="rId19"/>
    <p:sldId id="274" r:id="rId20"/>
    <p:sldId id="275" r:id="rId21"/>
    <p:sldId id="276" r:id="rId22"/>
    <p:sldId id="277" r:id="rId23"/>
    <p:sldId id="278" r:id="rId24"/>
    <p:sldId id="295" r:id="rId25"/>
    <p:sldId id="296" r:id="rId26"/>
    <p:sldId id="260" r:id="rId27"/>
    <p:sldId id="263" r:id="rId28"/>
    <p:sldId id="281" r:id="rId29"/>
    <p:sldId id="271" r:id="rId30"/>
    <p:sldId id="279" r:id="rId31"/>
    <p:sldId id="299" r:id="rId32"/>
    <p:sldId id="285" r:id="rId33"/>
    <p:sldId id="286" r:id="rId34"/>
    <p:sldId id="292" r:id="rId35"/>
    <p:sldId id="300" r:id="rId36"/>
    <p:sldId id="291" r:id="rId37"/>
    <p:sldId id="297" r:id="rId38"/>
    <p:sldId id="290" r:id="rId39"/>
    <p:sldId id="265" r:id="rId40"/>
    <p:sldId id="273" r:id="rId41"/>
    <p:sldId id="269" r:id="rId42"/>
    <p:sldId id="293"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2" y="1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50"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9A813AB-EE98-4C9A-A466-A57390F7E7D1}"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9CD47C6-823F-4FAB-92F7-703896846DB2}"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A813AB-EE98-4C9A-A466-A57390F7E7D1}"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D47C6-823F-4FAB-92F7-703896846DB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9A813AB-EE98-4C9A-A466-A57390F7E7D1}"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D47C6-823F-4FAB-92F7-703896846D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A813AB-EE98-4C9A-A466-A57390F7E7D1}" type="datetimeFigureOut">
              <a:rPr lang="en-US" smtClean="0"/>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D47C6-823F-4FAB-92F7-703896846D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9A813AB-EE98-4C9A-A466-A57390F7E7D1}" type="datetimeFigureOut">
              <a:rPr lang="en-US" smtClean="0"/>
              <a:t>9/25/2024</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CD47C6-823F-4FAB-92F7-703896846DB2}"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9A813AB-EE98-4C9A-A466-A57390F7E7D1}"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D47C6-823F-4FAB-92F7-703896846D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9A813AB-EE98-4C9A-A466-A57390F7E7D1}" type="datetimeFigureOut">
              <a:rPr lang="en-US" smtClean="0"/>
              <a:t>9/25/2024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CD47C6-823F-4FAB-92F7-703896846D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A813AB-EE98-4C9A-A466-A57390F7E7D1}" type="datetimeFigureOut">
              <a:rPr lang="en-US" smtClean="0"/>
              <a:t>9/25/2024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CD47C6-823F-4FAB-92F7-703896846D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D9A813AB-EE98-4C9A-A466-A57390F7E7D1}" type="datetimeFigureOut">
              <a:rPr lang="en-US" smtClean="0"/>
              <a:t>9/25/2024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CD47C6-823F-4FAB-92F7-703896846D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9A813AB-EE98-4C9A-A466-A57390F7E7D1}" type="datetimeFigureOut">
              <a:rPr lang="en-US" smtClean="0"/>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CD47C6-823F-4FAB-92F7-703896846DB2}"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D9A813AB-EE98-4C9A-A466-A57390F7E7D1}" type="datetimeFigureOut">
              <a:rPr lang="en-US" smtClean="0"/>
              <a:t>9/25/2024</a:t>
            </a:fld>
            <a:endParaRPr lang="en-US"/>
          </a:p>
        </p:txBody>
      </p:sp>
      <p:sp>
        <p:nvSpPr>
          <p:cNvPr id="7" name="Slide Number Placeholder 6"/>
          <p:cNvSpPr>
            <a:spLocks noGrp="1"/>
          </p:cNvSpPr>
          <p:nvPr>
            <p:ph type="sldNum" sz="quarter" idx="12"/>
          </p:nvPr>
        </p:nvSpPr>
        <p:spPr/>
        <p:txBody>
          <a:bodyPr/>
          <a:lstStyle/>
          <a:p>
            <a:fld id="{B9CD47C6-823F-4FAB-92F7-703896846DB2}"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D9A813AB-EE98-4C9A-A466-A57390F7E7D1}" type="datetimeFigureOut">
              <a:rPr lang="en-US" smtClean="0"/>
              <a:t>9/25/2024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9CD47C6-823F-4FAB-92F7-703896846DB2}"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wfnhfkMKxYw"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nursesupport.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mhec.state.md.us/Grants/NSPII/NSPII.asp"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hyperlink" Target="http://www.hscrc.state.md.us/hscrc-modernization-white-papers.cfm" TargetMode="Externa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hyperlink" Target="http://www.mbon.org/commission/mid_evaluation.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mailto:raquel.samson@maryland.gov"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aacn.nche.edu/media-relations/nrsgshortagefs.pdf" TargetMode="External"/><Relationship Id="rId2" Type="http://schemas.openxmlformats.org/officeDocument/2006/relationships/hyperlink" Target="http://www.aacn.nche.edu/leading-initiatives/research-data/vacancy12.pdf" TargetMode="External"/><Relationship Id="rId1" Type="http://schemas.openxmlformats.org/officeDocument/2006/relationships/slideLayout" Target="../slideLayouts/slideLayout2.xml"/><Relationship Id="rId6" Type="http://schemas.openxmlformats.org/officeDocument/2006/relationships/hyperlink" Target="http://www.hscrc.state.md.us/documents/commission-meeting/2013/06-05/hscrc-post-commission-meet-docs-2013-06-05.pdf" TargetMode="External"/><Relationship Id="rId5" Type="http://schemas.openxmlformats.org/officeDocument/2006/relationships/hyperlink" Target="http://www.hscrc.gov/" TargetMode="External"/><Relationship Id="rId4" Type="http://schemas.openxmlformats.org/officeDocument/2006/relationships/hyperlink" Target="http://www.iom.edu/Reports/2010/The-Future-of-Nursing-Leading-Change-Advancing-Health.aspx"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www.governor.maryland.gov/blog/?p=9717" TargetMode="External"/><Relationship Id="rId2" Type="http://schemas.openxmlformats.org/officeDocument/2006/relationships/hyperlink" Target="http://articles.baltimoresun.com/2014-01-10/health/bs-hs-medicare-waiver-approved-20140109_1_john-colmers-waiver-hospital-reimbursement-rates" TargetMode="External"/><Relationship Id="rId1" Type="http://schemas.openxmlformats.org/officeDocument/2006/relationships/slideLayout" Target="../slideLayouts/slideLayout2.xml"/><Relationship Id="rId4" Type="http://schemas.openxmlformats.org/officeDocument/2006/relationships/hyperlink" Target="http://www.healthreform.maryland.gov/wp-content/uploads/2013/10/HCRCC-SIM-.pdf"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healthreform.maryland.gov/wp-content/uploads/2012/03/WorkforceWorkgroup.pdf" TargetMode="External"/><Relationship Id="rId2" Type="http://schemas.openxmlformats.org/officeDocument/2006/relationships/hyperlink" Target="http://mhec.maryland.gov/grants/healthshortagegrant/fy09/hpsigguidelines.pdf" TargetMode="External"/><Relationship Id="rId1" Type="http://schemas.openxmlformats.org/officeDocument/2006/relationships/slideLayout" Target="../slideLayouts/slideLayout2.xml"/><Relationship Id="rId4" Type="http://schemas.openxmlformats.org/officeDocument/2006/relationships/hyperlink" Target="http://www.mbon.org/commission/mid_evaluation.pdf"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www.hscrc.state.md.us/hscrc-stakeholders.cfm" TargetMode="External"/><Relationship Id="rId2" Type="http://schemas.openxmlformats.org/officeDocument/2006/relationships/hyperlink" Target="http://www.mhec.state.md.us/"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FY 2015 Technical Assistance</a:t>
            </a:r>
            <a:endParaRPr lang="en-US" dirty="0"/>
          </a:p>
        </p:txBody>
      </p:sp>
      <p:sp>
        <p:nvSpPr>
          <p:cNvPr id="2" name="Title 1"/>
          <p:cNvSpPr>
            <a:spLocks noGrp="1"/>
          </p:cNvSpPr>
          <p:nvPr>
            <p:ph type="ctrTitle"/>
          </p:nvPr>
        </p:nvSpPr>
        <p:spPr/>
        <p:txBody>
          <a:bodyPr/>
          <a:lstStyle/>
          <a:p>
            <a:r>
              <a:rPr lang="en-US" dirty="0" smtClean="0"/>
              <a:t>Nurse Support Program II</a:t>
            </a:r>
            <a:endParaRPr lang="en-US" dirty="0"/>
          </a:p>
        </p:txBody>
      </p:sp>
      <p:sp>
        <p:nvSpPr>
          <p:cNvPr id="6" name="Rectangle 5"/>
          <p:cNvSpPr/>
          <p:nvPr/>
        </p:nvSpPr>
        <p:spPr>
          <a:xfrm>
            <a:off x="3733800" y="5638800"/>
            <a:ext cx="44196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Peg </a:t>
            </a:r>
            <a:r>
              <a:rPr lang="en-US" dirty="0" err="1" smtClean="0"/>
              <a:t>Daw</a:t>
            </a:r>
            <a:r>
              <a:rPr lang="en-US" dirty="0" smtClean="0"/>
              <a:t>, MSN, RN, MHEC</a:t>
            </a:r>
          </a:p>
          <a:p>
            <a:pPr algn="ctr"/>
            <a:r>
              <a:rPr lang="en-US" dirty="0" smtClean="0"/>
              <a:t>Oscar Ibarra, HSCRC</a:t>
            </a:r>
          </a:p>
          <a:p>
            <a:pPr algn="ctr"/>
            <a:r>
              <a:rPr lang="en-US" dirty="0" smtClean="0"/>
              <a:t>3.24.14</a:t>
            </a:r>
            <a:endParaRPr lang="en-US" dirty="0"/>
          </a:p>
        </p:txBody>
      </p:sp>
    </p:spTree>
    <p:extLst>
      <p:ext uri="{BB962C8B-B14F-4D97-AF65-F5344CB8AC3E}">
        <p14:creationId xmlns:p14="http://schemas.microsoft.com/office/powerpoint/2010/main" val="235030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nursing and nurse faculty careers for Minorities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20436540"/>
              </p:ext>
            </p:extLst>
          </p:nvPr>
        </p:nvGraphicFramePr>
        <p:xfrm>
          <a:off x="762000" y="1752599"/>
          <a:ext cx="7090172" cy="3414206"/>
        </p:xfrm>
        <a:graphic>
          <a:graphicData uri="http://schemas.openxmlformats.org/drawingml/2006/table">
            <a:tbl>
              <a:tblPr>
                <a:tableStyleId>{5C22544A-7EE6-4342-B048-85BDC9FD1C3A}</a:tableStyleId>
              </a:tblPr>
              <a:tblGrid>
                <a:gridCol w="6172200">
                  <a:extLst>
                    <a:ext uri="{9D8B030D-6E8A-4147-A177-3AD203B41FA5}">
                      <a16:colId xmlns:a16="http://schemas.microsoft.com/office/drawing/2014/main" val="20000"/>
                    </a:ext>
                  </a:extLst>
                </a:gridCol>
                <a:gridCol w="917972">
                  <a:extLst>
                    <a:ext uri="{9D8B030D-6E8A-4147-A177-3AD203B41FA5}">
                      <a16:colId xmlns:a16="http://schemas.microsoft.com/office/drawing/2014/main" val="20001"/>
                    </a:ext>
                  </a:extLst>
                </a:gridCol>
              </a:tblGrid>
              <a:tr h="144969">
                <a:tc>
                  <a:txBody>
                    <a:bodyPr/>
                    <a:lstStyle/>
                    <a:p>
                      <a:pPr marL="0" marR="0">
                        <a:spcBef>
                          <a:spcPts val="0"/>
                        </a:spcBef>
                        <a:spcAft>
                          <a:spcPts val="0"/>
                        </a:spcAft>
                      </a:pPr>
                      <a:r>
                        <a:rPr lang="en-US" sz="1000" dirty="0">
                          <a:effectLst/>
                        </a:rPr>
                        <a:t>§ 11-405. Nurse Support Program Assistance </a:t>
                      </a:r>
                      <a:r>
                        <a:rPr lang="en-US" sz="1000" dirty="0" smtClean="0">
                          <a:effectLst/>
                        </a:rPr>
                        <a:t>Fund  (</a:t>
                      </a:r>
                      <a:r>
                        <a:rPr lang="en-US" sz="1000" baseline="0" dirty="0" smtClean="0">
                          <a:effectLst/>
                        </a:rPr>
                        <a:t> Education Article) Annotated Code of Maryland</a:t>
                      </a:r>
                      <a:endParaRPr lang="en-US" sz="1000" dirty="0">
                        <a:effectLst/>
                        <a:latin typeface="Times New Roman"/>
                        <a:ea typeface="Times New Roman"/>
                      </a:endParaRPr>
                    </a:p>
                  </a:txBody>
                  <a:tcPr marL="0" marR="0" marT="0" marB="0" anchor="ctr"/>
                </a:tc>
                <a:tc>
                  <a:txBody>
                    <a:bodyPr/>
                    <a:lstStyle/>
                    <a:p>
                      <a:pPr marL="0" marR="0">
                        <a:spcBef>
                          <a:spcPts val="0"/>
                        </a:spcBef>
                        <a:spcAft>
                          <a:spcPts val="0"/>
                        </a:spcAft>
                      </a:pPr>
                      <a:r>
                        <a:rPr lang="en-US" sz="1000">
                          <a:effectLst/>
                        </a:rPr>
                        <a:t> </a:t>
                      </a:r>
                      <a:endParaRPr lang="en-US" sz="1000">
                        <a:effectLst/>
                        <a:latin typeface="Times New Roman"/>
                        <a:ea typeface="Times New Roman"/>
                      </a:endParaRPr>
                    </a:p>
                  </a:txBody>
                  <a:tcPr marL="0" marR="0" marT="0" marB="0" anchor="ctr"/>
                </a:tc>
                <a:extLst>
                  <a:ext uri="{0D108BD9-81ED-4DB2-BD59-A6C34878D82A}">
                    <a16:rowId xmlns:a16="http://schemas.microsoft.com/office/drawing/2014/main" val="10000"/>
                  </a:ext>
                </a:extLst>
              </a:tr>
              <a:tr h="3261806">
                <a:tc>
                  <a:txBody>
                    <a:bodyPr/>
                    <a:lstStyle/>
                    <a:p>
                      <a:pPr marL="0" marR="0">
                        <a:spcBef>
                          <a:spcPts val="0"/>
                        </a:spcBef>
                        <a:spcAft>
                          <a:spcPts val="0"/>
                        </a:spcAft>
                      </a:pPr>
                      <a:r>
                        <a:rPr lang="en-US" sz="1000" dirty="0">
                          <a:effectLst/>
                        </a:rPr>
                        <a:t>(a)  "Fund" defined.- In this section, "Fund" means the Nurse Support Program Assistance Fund. (b)  Established; status; administration; investments.- 1. There is a Nurse Support Program Fund in the Commission. 2. The fund is a continuing, </a:t>
                      </a:r>
                      <a:r>
                        <a:rPr lang="en-US" sz="1000" dirty="0" err="1">
                          <a:effectLst/>
                        </a:rPr>
                        <a:t>nonlapsing</a:t>
                      </a:r>
                      <a:r>
                        <a:rPr lang="en-US" sz="1000" dirty="0">
                          <a:effectLst/>
                        </a:rPr>
                        <a:t> fund that is not subject to §7-302 of the State Finance and Procurement Article 3. The Treasurer shall separately hold and the Comptroller shall account for the fund 4.The fund shall be invested and reinvested in the same manner as other State funds  5. Any investment earnings of the fund shall be paid into the fund (c)  Composition.- The Fund consists of revenue generated through an increase, as approved by the Health Services Cost Review Commission, to the rate structure of all hospitals in accordance with § 19-211 of the Health - General Article. (d)  Expenditures.- Expenditures from the Fund shall be made by an appropriation in the annual State budget or by approved budget amendment as provided under § 7-209 of the State Finance and Procurement Article (e)  Use of money; guidelines.- The money in the Fund shall be used for competitive grants and statewide grants to increase the number of qualified bedside nurses in Maryland hospitals in accordance with guidelines established by the Commission and the Health Services Cost Review Commission. (f)  Guideline provision for minority recruitment.- The guidelines established under subsection (e) of this section shall provide that a portion of the competitive grants and statewide grants be used to attract and retain minorities to nursing and nurse faculty careers in Maryland. </a:t>
                      </a:r>
                      <a:r>
                        <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[2006, </a:t>
                      </a:r>
                      <a:r>
                        <a:rPr kumimoji="0" lang="en-US" sz="1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chs</a:t>
                      </a:r>
                      <a:r>
                        <a:rPr kumimoji="0" lang="en-US"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221, 222.] </a:t>
                      </a:r>
                      <a:endParaRPr lang="en-US" sz="1000" dirty="0">
                        <a:effectLst/>
                        <a:latin typeface="Times New Roman"/>
                        <a:ea typeface="Times New Roman"/>
                      </a:endParaRPr>
                    </a:p>
                  </a:txBody>
                  <a:tcPr marL="0" marR="0" marT="0" marB="0" anchor="ctr"/>
                </a:tc>
                <a:tc>
                  <a:txBody>
                    <a:bodyPr/>
                    <a:lstStyle/>
                    <a:p>
                      <a:pPr marL="0" marR="0">
                        <a:spcBef>
                          <a:spcPts val="0"/>
                        </a:spcBef>
                        <a:spcAft>
                          <a:spcPts val="0"/>
                        </a:spcAft>
                      </a:pPr>
                      <a:r>
                        <a:rPr lang="en-US" sz="1000" dirty="0">
                          <a:effectLst/>
                        </a:rPr>
                        <a:t> </a:t>
                      </a:r>
                      <a:endParaRPr lang="en-US" sz="1000" dirty="0">
                        <a:effectLst/>
                        <a:latin typeface="Times New Roman"/>
                        <a:ea typeface="Times New Roman"/>
                      </a:endParaRPr>
                    </a:p>
                  </a:txBody>
                  <a:tcPr marL="0" marR="0" marT="0" marB="0" anchor="ctr"/>
                </a:tc>
                <a:extLst>
                  <a:ext uri="{0D108BD9-81ED-4DB2-BD59-A6C34878D82A}">
                    <a16:rowId xmlns:a16="http://schemas.microsoft.com/office/drawing/2014/main" val="10001"/>
                  </a:ext>
                </a:extLst>
              </a:tr>
            </a:tbl>
          </a:graphicData>
        </a:graphic>
      </p:graphicFrame>
      <p:sp>
        <p:nvSpPr>
          <p:cNvPr id="5" name="Rectangle 1"/>
          <p:cNvSpPr>
            <a:spLocks noChangeArrowheads="1"/>
          </p:cNvSpPr>
          <p:nvPr/>
        </p:nvSpPr>
        <p:spPr bwMode="auto">
          <a:xfrm>
            <a:off x="1292225" y="1485642"/>
            <a:ext cx="20550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6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75942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Border 4 States &amp; DC= Commuters</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en-US" dirty="0"/>
              <a:t>According to the Bureau of Labor Statistics’ </a:t>
            </a:r>
            <a:r>
              <a:rPr lang="en-US" i="1" dirty="0"/>
              <a:t>Employment Projections 2010-2020 </a:t>
            </a:r>
            <a:r>
              <a:rPr lang="en-US" dirty="0"/>
              <a:t>released </a:t>
            </a:r>
            <a:r>
              <a:rPr lang="en-US" dirty="0" smtClean="0"/>
              <a:t>in February </a:t>
            </a:r>
            <a:r>
              <a:rPr lang="en-US" dirty="0"/>
              <a:t>2012, the Registered Nursing workforce is the top occupation in terms of job </a:t>
            </a:r>
            <a:r>
              <a:rPr lang="en-US" dirty="0" smtClean="0"/>
              <a:t>growth through </a:t>
            </a:r>
            <a:r>
              <a:rPr lang="en-US" dirty="0"/>
              <a:t>2020. </a:t>
            </a:r>
            <a:endParaRPr lang="en-US" dirty="0" smtClean="0"/>
          </a:p>
          <a:p>
            <a:pPr marL="114300" indent="0">
              <a:buNone/>
            </a:pPr>
            <a:r>
              <a:rPr lang="en-US" dirty="0" smtClean="0"/>
              <a:t>Projection=  the # </a:t>
            </a:r>
            <a:r>
              <a:rPr lang="en-US" dirty="0"/>
              <a:t>of employed nurses will grow from 2.74 </a:t>
            </a:r>
            <a:r>
              <a:rPr lang="en-US" dirty="0" smtClean="0"/>
              <a:t>million in </a:t>
            </a:r>
            <a:r>
              <a:rPr lang="en-US" dirty="0"/>
              <a:t>2010 to </a:t>
            </a:r>
            <a:r>
              <a:rPr lang="en-US" b="1" dirty="0">
                <a:solidFill>
                  <a:srgbClr val="7030A0"/>
                </a:solidFill>
              </a:rPr>
              <a:t>3.45 million in 2020</a:t>
            </a:r>
            <a:r>
              <a:rPr lang="en-US" dirty="0">
                <a:solidFill>
                  <a:srgbClr val="7030A0"/>
                </a:solidFill>
              </a:rPr>
              <a:t>, </a:t>
            </a:r>
            <a:r>
              <a:rPr lang="en-US" b="1" dirty="0" smtClean="0">
                <a:solidFill>
                  <a:srgbClr val="7030A0"/>
                </a:solidFill>
              </a:rPr>
              <a:t>a 26% increase</a:t>
            </a:r>
          </a:p>
          <a:p>
            <a:pPr marL="114300" indent="0">
              <a:buNone/>
            </a:pPr>
            <a:r>
              <a:rPr lang="en-US" dirty="0" smtClean="0"/>
              <a:t>Projection= need </a:t>
            </a:r>
            <a:r>
              <a:rPr lang="en-US" dirty="0"/>
              <a:t>495,500 replacements in the nursing workforce bringing the total </a:t>
            </a:r>
            <a:r>
              <a:rPr lang="en-US" dirty="0" smtClean="0"/>
              <a:t>number of </a:t>
            </a:r>
            <a:r>
              <a:rPr lang="en-US" dirty="0">
                <a:solidFill>
                  <a:srgbClr val="7030A0"/>
                </a:solidFill>
              </a:rPr>
              <a:t>job opening </a:t>
            </a:r>
            <a:r>
              <a:rPr lang="en-US" dirty="0"/>
              <a:t>for nurses due to growth and replacements to </a:t>
            </a:r>
            <a:r>
              <a:rPr lang="en-US" dirty="0">
                <a:solidFill>
                  <a:srgbClr val="7030A0"/>
                </a:solidFill>
              </a:rPr>
              <a:t>1.2 million by 2020.</a:t>
            </a:r>
          </a:p>
          <a:p>
            <a:pPr marL="114300" indent="0">
              <a:buNone/>
            </a:pPr>
            <a:r>
              <a:rPr lang="en-US" b="1" i="1" dirty="0"/>
              <a:t>http://www.bls.gov/news.release/ecopro.t06.htm</a:t>
            </a:r>
            <a:endParaRPr lang="en-US" dirty="0"/>
          </a:p>
        </p:txBody>
      </p:sp>
    </p:spTree>
    <p:extLst>
      <p:ext uri="{BB962C8B-B14F-4D97-AF65-F5344CB8AC3E}">
        <p14:creationId xmlns:p14="http://schemas.microsoft.com/office/powerpoint/2010/main" val="867407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Maryland Department of Labor, Licensing and Regulation (DLLR)</a:t>
            </a:r>
            <a:endParaRPr lang="en-US" sz="2800" dirty="0"/>
          </a:p>
        </p:txBody>
      </p:sp>
      <p:sp>
        <p:nvSpPr>
          <p:cNvPr id="3" name="Content Placeholder 2"/>
          <p:cNvSpPr>
            <a:spLocks noGrp="1"/>
          </p:cNvSpPr>
          <p:nvPr>
            <p:ph idx="1"/>
          </p:nvPr>
        </p:nvSpPr>
        <p:spPr/>
        <p:txBody>
          <a:bodyPr>
            <a:normAutofit fontScale="92500" lnSpcReduction="10000"/>
          </a:bodyPr>
          <a:lstStyle/>
          <a:p>
            <a:r>
              <a:rPr lang="en-US" b="1" dirty="0"/>
              <a:t>Health Care Practitioner and Technical Occupations with the Most </a:t>
            </a:r>
            <a:r>
              <a:rPr lang="en-US" b="1" dirty="0" smtClean="0"/>
              <a:t>Projected</a:t>
            </a:r>
            <a:r>
              <a:rPr lang="en-US" b="1" dirty="0"/>
              <a:t> </a:t>
            </a:r>
            <a:r>
              <a:rPr lang="en-US" b="1" dirty="0" smtClean="0"/>
              <a:t>Openings</a:t>
            </a:r>
            <a:r>
              <a:rPr lang="en-US" b="1" dirty="0"/>
              <a:t>, 2008 to </a:t>
            </a:r>
            <a:r>
              <a:rPr lang="en-US" b="1" dirty="0" smtClean="0"/>
              <a:t>2018</a:t>
            </a:r>
          </a:p>
          <a:p>
            <a:pPr marL="114300" indent="0">
              <a:buNone/>
            </a:pPr>
            <a:endParaRPr lang="en-US" dirty="0"/>
          </a:p>
          <a:p>
            <a:r>
              <a:rPr lang="en-US" sz="1700" b="1" dirty="0" smtClean="0"/>
              <a:t>Projected </a:t>
            </a:r>
            <a:r>
              <a:rPr lang="en-US" sz="1700" b="1" dirty="0"/>
              <a:t>Annual </a:t>
            </a:r>
            <a:r>
              <a:rPr lang="en-US" sz="1700" b="1" dirty="0" smtClean="0"/>
              <a:t>Openings      		</a:t>
            </a:r>
            <a:r>
              <a:rPr lang="en-US" sz="1800" b="1" dirty="0" smtClean="0"/>
              <a:t>Projected   	(2008-2018)</a:t>
            </a:r>
            <a:endParaRPr lang="en-US" sz="2800" dirty="0"/>
          </a:p>
          <a:p>
            <a:r>
              <a:rPr lang="en-US" dirty="0" smtClean="0"/>
              <a:t>Registered </a:t>
            </a:r>
            <a:r>
              <a:rPr lang="en-US" dirty="0"/>
              <a:t>Nurses</a:t>
            </a:r>
            <a:r>
              <a:rPr lang="en-US" sz="2400" dirty="0"/>
              <a:t>	</a:t>
            </a:r>
            <a:r>
              <a:rPr lang="en-US" sz="2400" dirty="0" smtClean="0"/>
              <a:t>	</a:t>
            </a:r>
            <a:r>
              <a:rPr lang="en-US" dirty="0" smtClean="0"/>
              <a:t>51,290</a:t>
            </a:r>
            <a:r>
              <a:rPr lang="en-US" sz="2400" dirty="0"/>
              <a:t>	</a:t>
            </a:r>
            <a:r>
              <a:rPr lang="en-US" dirty="0"/>
              <a:t> </a:t>
            </a:r>
            <a:r>
              <a:rPr lang="en-US" dirty="0" smtClean="0"/>
              <a:t>       2,042</a:t>
            </a:r>
            <a:r>
              <a:rPr lang="en-US" sz="2400" dirty="0"/>
              <a:t>	</a:t>
            </a:r>
            <a:r>
              <a:rPr lang="en-US" b="1" dirty="0" smtClean="0">
                <a:solidFill>
                  <a:srgbClr val="7030A0"/>
                </a:solidFill>
              </a:rPr>
              <a:t>22.3%</a:t>
            </a:r>
            <a:endParaRPr lang="en-US" b="1" dirty="0">
              <a:solidFill>
                <a:srgbClr val="7030A0"/>
              </a:solidFill>
            </a:endParaRPr>
          </a:p>
          <a:p>
            <a:r>
              <a:rPr lang="en-US" dirty="0" smtClean="0"/>
              <a:t>LPN and LVN   	</a:t>
            </a:r>
            <a:r>
              <a:rPr lang="en-US" sz="2400" dirty="0"/>
              <a:t>	</a:t>
            </a:r>
            <a:r>
              <a:rPr lang="en-US" dirty="0"/>
              <a:t>10,975</a:t>
            </a:r>
            <a:r>
              <a:rPr lang="en-US" sz="2400" dirty="0"/>
              <a:t>	</a:t>
            </a:r>
            <a:r>
              <a:rPr lang="en-US" sz="2400" dirty="0" smtClean="0"/>
              <a:t>         </a:t>
            </a:r>
            <a:r>
              <a:rPr lang="en-US" dirty="0" smtClean="0"/>
              <a:t>554</a:t>
            </a:r>
            <a:r>
              <a:rPr lang="en-US" sz="2400" dirty="0"/>
              <a:t>	</a:t>
            </a:r>
            <a:r>
              <a:rPr lang="en-US" dirty="0" smtClean="0"/>
              <a:t>19.1%</a:t>
            </a:r>
            <a:endParaRPr lang="en-US" dirty="0"/>
          </a:p>
          <a:p>
            <a:r>
              <a:rPr lang="en-US" dirty="0" smtClean="0"/>
              <a:t>Pharmacy Tech	</a:t>
            </a:r>
            <a:r>
              <a:rPr lang="en-US" sz="2400" dirty="0"/>
              <a:t>	</a:t>
            </a:r>
            <a:r>
              <a:rPr lang="en-US" dirty="0"/>
              <a:t>5,865</a:t>
            </a:r>
            <a:r>
              <a:rPr lang="en-US" sz="2400" dirty="0"/>
              <a:t>	</a:t>
            </a:r>
            <a:r>
              <a:rPr lang="en-US" dirty="0"/>
              <a:t> </a:t>
            </a:r>
            <a:r>
              <a:rPr lang="en-US" dirty="0" smtClean="0"/>
              <a:t>         317</a:t>
            </a:r>
            <a:r>
              <a:rPr lang="en-US" sz="2400" dirty="0"/>
              <a:t>	</a:t>
            </a:r>
            <a:r>
              <a:rPr lang="en-US" sz="2400" dirty="0" smtClean="0"/>
              <a:t> </a:t>
            </a:r>
            <a:r>
              <a:rPr lang="en-US" dirty="0" smtClean="0"/>
              <a:t>28.8</a:t>
            </a:r>
            <a:r>
              <a:rPr lang="en-US" dirty="0"/>
              <a:t>%</a:t>
            </a:r>
            <a:r>
              <a:rPr lang="en-US" sz="2400" dirty="0"/>
              <a:t>	</a:t>
            </a:r>
            <a:endParaRPr lang="en-US" sz="2400" dirty="0" smtClean="0"/>
          </a:p>
          <a:p>
            <a:r>
              <a:rPr lang="en-US" dirty="0" smtClean="0"/>
              <a:t>Physicians/Surgeons</a:t>
            </a:r>
            <a:r>
              <a:rPr lang="en-US" sz="2400" dirty="0"/>
              <a:t>	</a:t>
            </a:r>
            <a:r>
              <a:rPr lang="en-US" dirty="0"/>
              <a:t>9,790</a:t>
            </a:r>
            <a:r>
              <a:rPr lang="en-US" sz="2400" dirty="0"/>
              <a:t>	</a:t>
            </a:r>
            <a:r>
              <a:rPr lang="en-US" dirty="0"/>
              <a:t> </a:t>
            </a:r>
            <a:r>
              <a:rPr lang="en-US" dirty="0" smtClean="0"/>
              <a:t>         256</a:t>
            </a:r>
            <a:r>
              <a:rPr lang="en-US" sz="2400" dirty="0"/>
              <a:t>	</a:t>
            </a:r>
            <a:r>
              <a:rPr lang="en-US" sz="2400" dirty="0" smtClean="0"/>
              <a:t> </a:t>
            </a:r>
            <a:r>
              <a:rPr lang="en-US" dirty="0" smtClean="0"/>
              <a:t>8.5%</a:t>
            </a:r>
            <a:endParaRPr lang="en-US" dirty="0"/>
          </a:p>
          <a:p>
            <a:r>
              <a:rPr lang="en-US" dirty="0" smtClean="0"/>
              <a:t>Pharmacists</a:t>
            </a:r>
            <a:r>
              <a:rPr lang="en-US" sz="2400" dirty="0"/>
              <a:t>	</a:t>
            </a:r>
            <a:r>
              <a:rPr lang="en-US" sz="2400" dirty="0" smtClean="0"/>
              <a:t>	</a:t>
            </a:r>
            <a:r>
              <a:rPr lang="en-US" dirty="0" smtClean="0"/>
              <a:t>5,175</a:t>
            </a:r>
            <a:r>
              <a:rPr lang="en-US" sz="2400" dirty="0"/>
              <a:t>	</a:t>
            </a:r>
            <a:r>
              <a:rPr lang="en-US" dirty="0"/>
              <a:t> </a:t>
            </a:r>
            <a:r>
              <a:rPr lang="en-US" dirty="0" smtClean="0"/>
              <a:t>        199</a:t>
            </a:r>
            <a:r>
              <a:rPr lang="en-US" sz="2400" dirty="0"/>
              <a:t>	</a:t>
            </a:r>
            <a:r>
              <a:rPr lang="en-US" sz="2400" dirty="0" smtClean="0"/>
              <a:t> </a:t>
            </a:r>
            <a:r>
              <a:rPr lang="en-US" dirty="0" smtClean="0"/>
              <a:t>16.2</a:t>
            </a:r>
            <a:r>
              <a:rPr lang="en-US" dirty="0"/>
              <a:t>%</a:t>
            </a:r>
            <a:r>
              <a:rPr lang="en-US" sz="2400" dirty="0"/>
              <a:t>	</a:t>
            </a:r>
          </a:p>
          <a:p>
            <a:pPr marL="114300" indent="0">
              <a:buNone/>
            </a:pPr>
            <a:endParaRPr lang="en-US" dirty="0" smtClean="0"/>
          </a:p>
          <a:p>
            <a:pPr marL="114300" indent="0">
              <a:buNone/>
            </a:pPr>
            <a:r>
              <a:rPr lang="en-US" sz="2200" b="1" dirty="0" smtClean="0">
                <a:solidFill>
                  <a:srgbClr val="7030A0"/>
                </a:solidFill>
              </a:rPr>
              <a:t>Maryland Health Care Reform Coordinating Council, Health Care Workforce Workgroup, White Paper, October 31, 2010</a:t>
            </a:r>
            <a:endParaRPr lang="en-US" sz="2200" b="1" dirty="0">
              <a:solidFill>
                <a:srgbClr val="7030A0"/>
              </a:solidFill>
            </a:endParaRPr>
          </a:p>
        </p:txBody>
      </p:sp>
    </p:spTree>
    <p:extLst>
      <p:ext uri="{BB962C8B-B14F-4D97-AF65-F5344CB8AC3E}">
        <p14:creationId xmlns:p14="http://schemas.microsoft.com/office/powerpoint/2010/main" val="23470713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Snapshot of nursing Graduates</a:t>
            </a:r>
            <a:endParaRPr lang="en-US" dirty="0"/>
          </a:p>
        </p:txBody>
      </p:sp>
      <p:sp>
        <p:nvSpPr>
          <p:cNvPr id="3" name="Content Placeholder 2"/>
          <p:cNvSpPr>
            <a:spLocks noGrp="1"/>
          </p:cNvSpPr>
          <p:nvPr>
            <p:ph idx="1"/>
          </p:nvPr>
        </p:nvSpPr>
        <p:spPr/>
        <p:txBody>
          <a:bodyPr>
            <a:normAutofit lnSpcReduction="10000"/>
          </a:bodyPr>
          <a:lstStyle/>
          <a:p>
            <a:r>
              <a:rPr lang="en-US" dirty="0" smtClean="0"/>
              <a:t>In </a:t>
            </a:r>
            <a:r>
              <a:rPr lang="en-US" dirty="0"/>
              <a:t>FY 2013, 3,026 nursing graduates completed programs designed for entry to practice with </a:t>
            </a:r>
            <a:r>
              <a:rPr lang="en-US" dirty="0">
                <a:solidFill>
                  <a:srgbClr val="7030A0"/>
                </a:solidFill>
              </a:rPr>
              <a:t>2,598 passing NCLEX for licensure. </a:t>
            </a:r>
            <a:endParaRPr lang="en-US" dirty="0" smtClean="0">
              <a:solidFill>
                <a:srgbClr val="7030A0"/>
              </a:solidFill>
            </a:endParaRPr>
          </a:p>
          <a:p>
            <a:r>
              <a:rPr lang="en-US" dirty="0" smtClean="0"/>
              <a:t>This </a:t>
            </a:r>
            <a:r>
              <a:rPr lang="en-US" dirty="0"/>
              <a:t>is an increase from the 2,615 new nursing graduates in FY </a:t>
            </a:r>
            <a:r>
              <a:rPr lang="en-US" dirty="0" smtClean="0"/>
              <a:t>2006 </a:t>
            </a:r>
            <a:r>
              <a:rPr lang="en-US" dirty="0"/>
              <a:t>with 2,039 passing NCLEX for licensure. </a:t>
            </a:r>
            <a:endParaRPr lang="en-US" dirty="0" smtClean="0"/>
          </a:p>
          <a:p>
            <a:r>
              <a:rPr lang="en-US" dirty="0" smtClean="0"/>
              <a:t>The </a:t>
            </a:r>
            <a:r>
              <a:rPr lang="en-US" dirty="0"/>
              <a:t>MBON FY 2013 report reflects the percentage of new registered nurses (RNs) prepared at Bachelors (42%) to Associates (58%). </a:t>
            </a:r>
            <a:endParaRPr lang="en-US" dirty="0" smtClean="0"/>
          </a:p>
          <a:p>
            <a:r>
              <a:rPr lang="en-US" dirty="0" smtClean="0">
                <a:solidFill>
                  <a:srgbClr val="7030A0"/>
                </a:solidFill>
              </a:rPr>
              <a:t>In 7 years, we have increased new grad RNs ~400 or about 14%.  </a:t>
            </a:r>
            <a:r>
              <a:rPr lang="en-US" dirty="0" smtClean="0"/>
              <a:t>The Maryland DLLR forecasted 22.3% more needed and US BLS 26% more are needed.</a:t>
            </a:r>
            <a:endParaRPr lang="en-US" dirty="0"/>
          </a:p>
        </p:txBody>
      </p:sp>
    </p:spTree>
    <p:extLst>
      <p:ext uri="{BB962C8B-B14F-4D97-AF65-F5344CB8AC3E}">
        <p14:creationId xmlns:p14="http://schemas.microsoft.com/office/powerpoint/2010/main" val="3260601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Maryland Reports</a:t>
            </a:r>
            <a:endParaRPr lang="en-US" dirty="0"/>
          </a:p>
        </p:txBody>
      </p:sp>
      <p:sp>
        <p:nvSpPr>
          <p:cNvPr id="3" name="Content Placeholder 2"/>
          <p:cNvSpPr>
            <a:spLocks noGrp="1"/>
          </p:cNvSpPr>
          <p:nvPr>
            <p:ph idx="1"/>
          </p:nvPr>
        </p:nvSpPr>
        <p:spPr/>
        <p:txBody>
          <a:bodyPr>
            <a:normAutofit fontScale="92500"/>
          </a:bodyPr>
          <a:lstStyle/>
          <a:p>
            <a:r>
              <a:rPr lang="en-US" i="1" dirty="0" smtClean="0"/>
              <a:t>Health Care Reform Coordinating Council’s Workforce Workgroup White Paper ( see links)</a:t>
            </a:r>
          </a:p>
          <a:p>
            <a:endParaRPr lang="en-US" i="1" dirty="0"/>
          </a:p>
          <a:p>
            <a:r>
              <a:rPr lang="en-US" b="1" i="1" dirty="0" smtClean="0">
                <a:solidFill>
                  <a:srgbClr val="7030A0"/>
                </a:solidFill>
              </a:rPr>
              <a:t>Preparing Maryland’s Workforce for Health Reform: Health Care 2020  </a:t>
            </a:r>
            <a:r>
              <a:rPr lang="en-US" dirty="0" smtClean="0"/>
              <a:t>was released in Fall, 2011</a:t>
            </a:r>
            <a:endParaRPr lang="en-US" dirty="0"/>
          </a:p>
          <a:p>
            <a:r>
              <a:rPr lang="en-US" dirty="0" smtClean="0"/>
              <a:t>Funded by the US-DHHS, HRSA, October 2010</a:t>
            </a:r>
          </a:p>
          <a:p>
            <a:r>
              <a:rPr lang="en-US" dirty="0" smtClean="0"/>
              <a:t>$150K planning grant- primary care- MD,PA, NP</a:t>
            </a:r>
          </a:p>
          <a:p>
            <a:r>
              <a:rPr lang="en-US" dirty="0" smtClean="0"/>
              <a:t>Roadmap to grow workforce 25% in 10 years</a:t>
            </a:r>
          </a:p>
          <a:p>
            <a:r>
              <a:rPr lang="en-US" dirty="0" smtClean="0"/>
              <a:t>Planning, analysis, non-traditional paths, primary care distribution and reimbursement- Note “</a:t>
            </a:r>
            <a:r>
              <a:rPr lang="en-US" dirty="0" smtClean="0">
                <a:solidFill>
                  <a:srgbClr val="7030A0"/>
                </a:solidFill>
              </a:rPr>
              <a:t>Action Items</a:t>
            </a:r>
            <a:r>
              <a:rPr lang="en-US" dirty="0" smtClean="0"/>
              <a:t>”</a:t>
            </a:r>
          </a:p>
          <a:p>
            <a:r>
              <a:rPr lang="en-US" dirty="0">
                <a:hlinkClick r:id="rId2"/>
              </a:rPr>
              <a:t>https://</a:t>
            </a:r>
            <a:r>
              <a:rPr lang="en-US" dirty="0" smtClean="0">
                <a:hlinkClick r:id="rId2"/>
              </a:rPr>
              <a:t>www.youtube.com/watch?v=wfnhfkMKxYw</a:t>
            </a:r>
            <a:r>
              <a:rPr lang="en-US" dirty="0" smtClean="0"/>
              <a:t> </a:t>
            </a:r>
          </a:p>
          <a:p>
            <a:endParaRPr lang="en-US" dirty="0" smtClean="0"/>
          </a:p>
        </p:txBody>
      </p:sp>
    </p:spTree>
    <p:extLst>
      <p:ext uri="{BB962C8B-B14F-4D97-AF65-F5344CB8AC3E}">
        <p14:creationId xmlns:p14="http://schemas.microsoft.com/office/powerpoint/2010/main" val="4180610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smtClean="0"/>
              <a:t>Maryland Health Reform</a:t>
            </a:r>
            <a:r>
              <a:rPr lang="en-US" dirty="0"/>
              <a:t/>
            </a:r>
            <a:br>
              <a:rPr lang="en-US" dirty="0"/>
            </a:br>
            <a:endParaRPr lang="en-US" dirty="0"/>
          </a:p>
        </p:txBody>
      </p:sp>
      <p:sp>
        <p:nvSpPr>
          <p:cNvPr id="3" name="Content Placeholder 2"/>
          <p:cNvSpPr>
            <a:spLocks noGrp="1"/>
          </p:cNvSpPr>
          <p:nvPr>
            <p:ph idx="1"/>
          </p:nvPr>
        </p:nvSpPr>
        <p:spPr/>
        <p:txBody>
          <a:bodyPr>
            <a:normAutofit fontScale="55000" lnSpcReduction="20000"/>
          </a:bodyPr>
          <a:lstStyle/>
          <a:p>
            <a:endParaRPr lang="en-US" dirty="0"/>
          </a:p>
          <a:p>
            <a:pPr marL="114300" indent="0">
              <a:buNone/>
            </a:pPr>
            <a:r>
              <a:rPr lang="en-US" b="1" dirty="0">
                <a:solidFill>
                  <a:srgbClr val="7030A0"/>
                </a:solidFill>
              </a:rPr>
              <a:t>Workforce </a:t>
            </a:r>
            <a:r>
              <a:rPr lang="en-US" b="1" dirty="0" smtClean="0">
                <a:solidFill>
                  <a:srgbClr val="7030A0"/>
                </a:solidFill>
              </a:rPr>
              <a:t>Development Is Everyone’s Business and there are many Stakeholders</a:t>
            </a:r>
          </a:p>
          <a:p>
            <a:pPr marL="114300" indent="0">
              <a:buNone/>
            </a:pPr>
            <a:r>
              <a:rPr lang="en-US" b="1" dirty="0" smtClean="0"/>
              <a:t>$4.98 </a:t>
            </a:r>
            <a:r>
              <a:rPr lang="en-US" b="1" dirty="0"/>
              <a:t>million in ACA funding </a:t>
            </a:r>
            <a:r>
              <a:rPr lang="en-US" dirty="0"/>
              <a:t>to support training of providers to </a:t>
            </a:r>
            <a:r>
              <a:rPr lang="en-US" dirty="0" smtClean="0"/>
              <a:t>improve preventive </a:t>
            </a:r>
            <a:r>
              <a:rPr lang="en-US" dirty="0"/>
              <a:t>medicine, health promotion and disease prevention.</a:t>
            </a:r>
          </a:p>
          <a:p>
            <a:r>
              <a:rPr lang="en-US" b="1" dirty="0" smtClean="0"/>
              <a:t> </a:t>
            </a:r>
            <a:endParaRPr lang="en-US" dirty="0"/>
          </a:p>
          <a:p>
            <a:pPr marL="114300" indent="0">
              <a:buNone/>
            </a:pPr>
            <a:r>
              <a:rPr lang="en-US" b="1" dirty="0" smtClean="0"/>
              <a:t>EARN </a:t>
            </a:r>
            <a:r>
              <a:rPr lang="en-US" b="1" dirty="0"/>
              <a:t>program (Employment Advancement Right Now) </a:t>
            </a:r>
            <a:endParaRPr lang="en-US" dirty="0"/>
          </a:p>
          <a:p>
            <a:r>
              <a:rPr lang="en-US" dirty="0" smtClean="0"/>
              <a:t>2013 </a:t>
            </a:r>
            <a:r>
              <a:rPr lang="en-US" dirty="0"/>
              <a:t>bill which provides grant dollars to match Marylanders seeking new or better jobs with the workforce needs of Maryland employers. </a:t>
            </a:r>
          </a:p>
          <a:p>
            <a:r>
              <a:rPr lang="en-US" dirty="0" smtClean="0"/>
              <a:t>Businesses</a:t>
            </a:r>
            <a:r>
              <a:rPr lang="en-US" dirty="0"/>
              <a:t>, government, and educational institutions will collaborate to create training programs that help prepare people for jobs in high-demand fields, including health care. </a:t>
            </a:r>
          </a:p>
          <a:p>
            <a:pPr marL="114300" indent="0">
              <a:buNone/>
            </a:pPr>
            <a:r>
              <a:rPr lang="en-US" b="1" dirty="0" smtClean="0"/>
              <a:t>SIM </a:t>
            </a:r>
            <a:r>
              <a:rPr lang="en-US" b="1" dirty="0"/>
              <a:t>Model Design planning </a:t>
            </a:r>
            <a:endParaRPr lang="en-US" dirty="0"/>
          </a:p>
          <a:p>
            <a:r>
              <a:rPr lang="en-US" dirty="0" smtClean="0"/>
              <a:t>Use </a:t>
            </a:r>
            <a:r>
              <a:rPr lang="en-US" dirty="0"/>
              <a:t>of community health worker </a:t>
            </a:r>
          </a:p>
          <a:p>
            <a:r>
              <a:rPr lang="en-US" dirty="0" smtClean="0"/>
              <a:t>Identification </a:t>
            </a:r>
            <a:r>
              <a:rPr lang="en-US" dirty="0"/>
              <a:t>of best practices and inventory of training models </a:t>
            </a:r>
          </a:p>
          <a:p>
            <a:pPr marL="114300" indent="0">
              <a:buNone/>
            </a:pPr>
            <a:r>
              <a:rPr lang="en-US" b="1" dirty="0" smtClean="0"/>
              <a:t>Workforce </a:t>
            </a:r>
            <a:r>
              <a:rPr lang="en-US" b="1" dirty="0"/>
              <a:t>Advisory Committee </a:t>
            </a:r>
            <a:endParaRPr lang="en-US" dirty="0"/>
          </a:p>
          <a:p>
            <a:r>
              <a:rPr lang="en-US" dirty="0" smtClean="0"/>
              <a:t>Educators</a:t>
            </a:r>
            <a:r>
              <a:rPr lang="en-US" dirty="0"/>
              <a:t>, practitioners, and other stakeholders to recommend and help support workforce development initiatives, including: </a:t>
            </a:r>
          </a:p>
          <a:p>
            <a:r>
              <a:rPr lang="en-US" dirty="0" smtClean="0"/>
              <a:t>Training </a:t>
            </a:r>
            <a:r>
              <a:rPr lang="en-US" dirty="0"/>
              <a:t>opportunities to increase workforce diversity and align with emerging care delivery models; </a:t>
            </a:r>
          </a:p>
          <a:p>
            <a:r>
              <a:rPr lang="en-US" dirty="0" smtClean="0"/>
              <a:t>Workforce </a:t>
            </a:r>
            <a:r>
              <a:rPr lang="en-US" dirty="0"/>
              <a:t>data collection, analysis, and reporting. </a:t>
            </a:r>
          </a:p>
          <a:p>
            <a:r>
              <a:rPr lang="en-US" dirty="0" smtClean="0"/>
              <a:t>Licensing </a:t>
            </a:r>
            <a:r>
              <a:rPr lang="en-US" dirty="0"/>
              <a:t>and credentialing – identify opportunities to streamline, reduce barriers, and make more efficient. </a:t>
            </a:r>
          </a:p>
          <a:p>
            <a:endParaRPr lang="en-US" dirty="0"/>
          </a:p>
        </p:txBody>
      </p:sp>
    </p:spTree>
    <p:extLst>
      <p:ext uri="{BB962C8B-B14F-4D97-AF65-F5344CB8AC3E}">
        <p14:creationId xmlns:p14="http://schemas.microsoft.com/office/powerpoint/2010/main" val="490656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Updates</a:t>
            </a:r>
            <a:endParaRPr lang="en-US" dirty="0"/>
          </a:p>
        </p:txBody>
      </p:sp>
      <p:sp>
        <p:nvSpPr>
          <p:cNvPr id="3" name="Content Placeholder 2"/>
          <p:cNvSpPr>
            <a:spLocks noGrp="1"/>
          </p:cNvSpPr>
          <p:nvPr>
            <p:ph idx="1"/>
          </p:nvPr>
        </p:nvSpPr>
        <p:spPr/>
        <p:txBody>
          <a:bodyPr>
            <a:normAutofit lnSpcReduction="10000"/>
          </a:bodyPr>
          <a:lstStyle/>
          <a:p>
            <a:r>
              <a:rPr lang="en-US" dirty="0"/>
              <a:t>The Institute of Medicine’s </a:t>
            </a:r>
            <a:r>
              <a:rPr lang="en-US" dirty="0" smtClean="0"/>
              <a:t> </a:t>
            </a:r>
            <a:r>
              <a:rPr lang="en-US" dirty="0"/>
              <a:t>report, </a:t>
            </a:r>
            <a:r>
              <a:rPr lang="en-US" i="1" dirty="0">
                <a:solidFill>
                  <a:srgbClr val="7030A0"/>
                </a:solidFill>
              </a:rPr>
              <a:t>The Future of Nursing</a:t>
            </a:r>
            <a:r>
              <a:rPr lang="en-US" dirty="0">
                <a:solidFill>
                  <a:srgbClr val="7030A0"/>
                </a:solidFill>
              </a:rPr>
              <a:t>: </a:t>
            </a:r>
            <a:r>
              <a:rPr lang="en-US" i="1" dirty="0">
                <a:solidFill>
                  <a:srgbClr val="7030A0"/>
                </a:solidFill>
              </a:rPr>
              <a:t>Leading Change, Advancing Health</a:t>
            </a:r>
            <a:r>
              <a:rPr lang="en-US" dirty="0">
                <a:solidFill>
                  <a:srgbClr val="7030A0"/>
                </a:solidFill>
              </a:rPr>
              <a:t> </a:t>
            </a:r>
            <a:r>
              <a:rPr lang="en-US" dirty="0"/>
              <a:t>recommends that a greater emphasis be placed on making the </a:t>
            </a:r>
            <a:r>
              <a:rPr lang="en-US" dirty="0">
                <a:solidFill>
                  <a:srgbClr val="7030A0"/>
                </a:solidFill>
              </a:rPr>
              <a:t>nursing workforce more diverse, particularly in the areas of gender, race and ethnicity</a:t>
            </a:r>
            <a:r>
              <a:rPr lang="en-US" dirty="0"/>
              <a:t>; not only as a means of meeting workforce demand but to improve health outcomes, reduce costs and improve the quality of patient care. This report highlights </a:t>
            </a:r>
            <a:r>
              <a:rPr lang="en-US" b="1" dirty="0">
                <a:solidFill>
                  <a:srgbClr val="7030A0"/>
                </a:solidFill>
              </a:rPr>
              <a:t>“having enough nurses with the right kinds of skills will contribute to the overall safety and quality of a transformed healthcare system.” </a:t>
            </a:r>
          </a:p>
          <a:p>
            <a:endParaRPr lang="en-US" dirty="0"/>
          </a:p>
        </p:txBody>
      </p:sp>
    </p:spTree>
    <p:extLst>
      <p:ext uri="{BB962C8B-B14F-4D97-AF65-F5344CB8AC3E}">
        <p14:creationId xmlns:p14="http://schemas.microsoft.com/office/powerpoint/2010/main" val="718862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t>
            </a:r>
            <a:r>
              <a:rPr lang="en-US" i="1" u="sng" dirty="0" smtClean="0"/>
              <a:t>NSP I</a:t>
            </a:r>
            <a:r>
              <a:rPr lang="en-US" dirty="0" smtClean="0"/>
              <a:t>” was Renewed in 2012</a:t>
            </a:r>
            <a:endParaRPr lang="en-US" dirty="0"/>
          </a:p>
        </p:txBody>
      </p:sp>
      <p:sp>
        <p:nvSpPr>
          <p:cNvPr id="6" name="Content Placeholder 5"/>
          <p:cNvSpPr>
            <a:spLocks noGrp="1"/>
          </p:cNvSpPr>
          <p:nvPr>
            <p:ph idx="1"/>
          </p:nvPr>
        </p:nvSpPr>
        <p:spPr/>
        <p:txBody>
          <a:bodyPr>
            <a:normAutofit lnSpcReduction="10000"/>
          </a:bodyPr>
          <a:lstStyle/>
          <a:p>
            <a:r>
              <a:rPr lang="en-US" dirty="0" smtClean="0"/>
              <a:t>Steering Committee of Hospital Nurse Leaders led the evaluation process. Findings were reviewed and the program was renewed for 5 years in July, 2012.</a:t>
            </a:r>
          </a:p>
          <a:p>
            <a:endParaRPr lang="en-US" dirty="0"/>
          </a:p>
          <a:p>
            <a:r>
              <a:rPr lang="en-US" dirty="0" smtClean="0"/>
              <a:t>According </a:t>
            </a:r>
            <a:r>
              <a:rPr lang="en-US" dirty="0"/>
              <a:t>to the </a:t>
            </a:r>
            <a:r>
              <a:rPr lang="en-US" i="1" dirty="0"/>
              <a:t>HSCRC Wage and Salary Survey</a:t>
            </a:r>
            <a:r>
              <a:rPr lang="en-US" dirty="0"/>
              <a:t>, Maryland hospitals increased the number of nurses by 15% and decreased their dependence on agency nurses by 68% between 2007 and 2011. This represents a </a:t>
            </a:r>
            <a:r>
              <a:rPr lang="en-US" b="1" dirty="0">
                <a:solidFill>
                  <a:srgbClr val="7030A0"/>
                </a:solidFill>
              </a:rPr>
              <a:t>savings of $98 million in agency costs </a:t>
            </a:r>
            <a:r>
              <a:rPr lang="en-US" dirty="0"/>
              <a:t>related to efforts to reduce hospital turnover and increase the number of registered nurses in the workforce.</a:t>
            </a:r>
          </a:p>
          <a:p>
            <a:endParaRPr lang="en-US" dirty="0"/>
          </a:p>
        </p:txBody>
      </p:sp>
    </p:spTree>
    <p:extLst>
      <p:ext uri="{BB962C8B-B14F-4D97-AF65-F5344CB8AC3E}">
        <p14:creationId xmlns:p14="http://schemas.microsoft.com/office/powerpoint/2010/main" val="2032627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Nursesupport.org- joint initiative </a:t>
            </a:r>
            <a:endParaRPr lang="en-US" dirty="0"/>
          </a:p>
        </p:txBody>
      </p:sp>
      <p:sp>
        <p:nvSpPr>
          <p:cNvPr id="3" name="Content Placeholder 2"/>
          <p:cNvSpPr>
            <a:spLocks noGrp="1"/>
          </p:cNvSpPr>
          <p:nvPr>
            <p:ph idx="1"/>
          </p:nvPr>
        </p:nvSpPr>
        <p:spPr/>
        <p:txBody>
          <a:bodyPr>
            <a:normAutofit lnSpcReduction="10000"/>
          </a:bodyPr>
          <a:lstStyle/>
          <a:p>
            <a:endParaRPr lang="en-US" dirty="0"/>
          </a:p>
          <a:p>
            <a:pPr marL="114300" indent="0">
              <a:buNone/>
            </a:pPr>
            <a:r>
              <a:rPr lang="en-US" dirty="0" smtClean="0"/>
              <a:t>The IOM </a:t>
            </a:r>
            <a:r>
              <a:rPr lang="en-US" dirty="0"/>
              <a:t>evidence- based report</a:t>
            </a:r>
            <a:r>
              <a:rPr lang="en-US" dirty="0" smtClean="0"/>
              <a:t>, </a:t>
            </a:r>
            <a:r>
              <a:rPr lang="en-US" i="1" dirty="0">
                <a:solidFill>
                  <a:srgbClr val="7030A0"/>
                </a:solidFill>
              </a:rPr>
              <a:t>The Future of Nursing: Leading Change, Advancing Health </a:t>
            </a:r>
            <a:r>
              <a:rPr lang="en-US" dirty="0" smtClean="0">
                <a:solidFill>
                  <a:srgbClr val="7030A0"/>
                </a:solidFill>
              </a:rPr>
              <a:t>blueprint</a:t>
            </a:r>
            <a:r>
              <a:rPr lang="en-US" dirty="0" smtClean="0"/>
              <a:t>, as </a:t>
            </a:r>
            <a:r>
              <a:rPr lang="en-US" dirty="0"/>
              <a:t>well as steering committees composed </a:t>
            </a:r>
            <a:r>
              <a:rPr lang="en-US" dirty="0" smtClean="0"/>
              <a:t>of hospital </a:t>
            </a:r>
            <a:r>
              <a:rPr lang="en-US" dirty="0"/>
              <a:t>nursing leaders and nursing education leaders have reinforced </a:t>
            </a:r>
            <a:r>
              <a:rPr lang="en-US" dirty="0" smtClean="0"/>
              <a:t>the direction </a:t>
            </a:r>
            <a:r>
              <a:rPr lang="en-US" dirty="0"/>
              <a:t>of both NSP I and NSP II, with new strategies in the development of </a:t>
            </a:r>
            <a:r>
              <a:rPr lang="en-US" dirty="0" smtClean="0">
                <a:solidFill>
                  <a:srgbClr val="7030A0"/>
                </a:solidFill>
              </a:rPr>
              <a:t>a joint </a:t>
            </a:r>
            <a:r>
              <a:rPr lang="en-US" dirty="0">
                <a:solidFill>
                  <a:srgbClr val="7030A0"/>
                </a:solidFill>
              </a:rPr>
              <a:t>initiative, the Nurse Support Program website </a:t>
            </a:r>
            <a:r>
              <a:rPr lang="en-US" dirty="0" smtClean="0">
                <a:hlinkClick r:id="rId2"/>
              </a:rPr>
              <a:t>www.nursesupport.org</a:t>
            </a:r>
            <a:r>
              <a:rPr lang="en-US" dirty="0" smtClean="0"/>
              <a:t> </a:t>
            </a:r>
          </a:p>
          <a:p>
            <a:pPr marL="114300" indent="0">
              <a:buNone/>
            </a:pPr>
            <a:r>
              <a:rPr lang="en-US" dirty="0"/>
              <a:t>These goals </a:t>
            </a:r>
            <a:r>
              <a:rPr lang="en-US" dirty="0" smtClean="0"/>
              <a:t>include: </a:t>
            </a:r>
            <a:r>
              <a:rPr lang="en-US" dirty="0"/>
              <a:t>increasing the percentage of </a:t>
            </a:r>
            <a:r>
              <a:rPr lang="en-US" dirty="0" smtClean="0"/>
              <a:t>BSN’s, </a:t>
            </a:r>
            <a:r>
              <a:rPr lang="en-US" dirty="0"/>
              <a:t>doubling the number of doctoral prepared </a:t>
            </a:r>
            <a:r>
              <a:rPr lang="en-US" dirty="0" err="1" smtClean="0"/>
              <a:t>nurses,nurse</a:t>
            </a:r>
            <a:r>
              <a:rPr lang="en-US" dirty="0" smtClean="0"/>
              <a:t> residency and lifelong learning options.</a:t>
            </a:r>
            <a:endParaRPr lang="en-US" dirty="0"/>
          </a:p>
        </p:txBody>
      </p:sp>
    </p:spTree>
    <p:extLst>
      <p:ext uri="{BB962C8B-B14F-4D97-AF65-F5344CB8AC3E}">
        <p14:creationId xmlns:p14="http://schemas.microsoft.com/office/powerpoint/2010/main" val="1396876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Initiatives to Implement the IOM’s Future of Nursing report</a:t>
            </a:r>
            <a:endParaRPr lang="en-US" dirty="0"/>
          </a:p>
        </p:txBody>
      </p:sp>
      <p:sp>
        <p:nvSpPr>
          <p:cNvPr id="3" name="Content Placeholder 2"/>
          <p:cNvSpPr>
            <a:spLocks noGrp="1"/>
          </p:cNvSpPr>
          <p:nvPr>
            <p:ph idx="1"/>
          </p:nvPr>
        </p:nvSpPr>
        <p:spPr/>
        <p:txBody>
          <a:bodyPr>
            <a:normAutofit fontScale="92500" lnSpcReduction="10000"/>
          </a:bodyPr>
          <a:lstStyle/>
          <a:p>
            <a:pPr lvl="0"/>
            <a:r>
              <a:rPr lang="en-US" b="1" dirty="0" smtClean="0"/>
              <a:t>An action </a:t>
            </a:r>
            <a:r>
              <a:rPr lang="en-US" b="1" dirty="0"/>
              <a:t>oriented blueprint </a:t>
            </a:r>
            <a:r>
              <a:rPr lang="en-US" b="1" dirty="0" smtClean="0"/>
              <a:t> </a:t>
            </a:r>
            <a:r>
              <a:rPr lang="en-US" b="1" dirty="0"/>
              <a:t>following recommendations.  </a:t>
            </a:r>
            <a:endParaRPr lang="en-US" dirty="0"/>
          </a:p>
          <a:p>
            <a:r>
              <a:rPr lang="en-US" b="1" dirty="0"/>
              <a:t> </a:t>
            </a:r>
            <a:endParaRPr lang="en-US" dirty="0"/>
          </a:p>
          <a:p>
            <a:pPr lvl="0"/>
            <a:r>
              <a:rPr lang="en-US" dirty="0" smtClean="0"/>
              <a:t>IOM </a:t>
            </a:r>
            <a:r>
              <a:rPr lang="en-US" dirty="0"/>
              <a:t>Recommendation 4: Increase the proportion of nurses with a baccalaureate degree to 80 percent by 2020</a:t>
            </a:r>
          </a:p>
          <a:p>
            <a:pPr lvl="0"/>
            <a:r>
              <a:rPr lang="en-US" dirty="0"/>
              <a:t>IOM Recommendation 5: Double the number of nurses with a Doctorate by 2020</a:t>
            </a:r>
          </a:p>
          <a:p>
            <a:pPr lvl="0"/>
            <a:r>
              <a:rPr lang="en-US" dirty="0"/>
              <a:t>IOM Recommendation 6: Ensure that nurses engage in lifelong learning</a:t>
            </a:r>
          </a:p>
          <a:p>
            <a:pPr lvl="0"/>
            <a:r>
              <a:rPr lang="en-US" dirty="0"/>
              <a:t>IOM Recommendation 8: </a:t>
            </a:r>
            <a:r>
              <a:rPr lang="en-US" dirty="0">
                <a:solidFill>
                  <a:srgbClr val="7030A0"/>
                </a:solidFill>
              </a:rPr>
              <a:t>Build an infrastructure for the collection and analysis of inter­-professional health care workforce data</a:t>
            </a:r>
          </a:p>
          <a:p>
            <a:endParaRPr lang="en-US" dirty="0"/>
          </a:p>
        </p:txBody>
      </p:sp>
    </p:spTree>
    <p:extLst>
      <p:ext uri="{BB962C8B-B14F-4D97-AF65-F5344CB8AC3E}">
        <p14:creationId xmlns:p14="http://schemas.microsoft.com/office/powerpoint/2010/main" val="3663324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Request for </a:t>
            </a:r>
            <a:r>
              <a:rPr lang="en-US" dirty="0" err="1" smtClean="0"/>
              <a:t>APplications</a:t>
            </a:r>
            <a:endParaRPr lang="en-US" dirty="0"/>
          </a:p>
        </p:txBody>
      </p:sp>
      <p:sp>
        <p:nvSpPr>
          <p:cNvPr id="3" name="Content Placeholder 2"/>
          <p:cNvSpPr>
            <a:spLocks noGrp="1"/>
          </p:cNvSpPr>
          <p:nvPr>
            <p:ph idx="1"/>
          </p:nvPr>
        </p:nvSpPr>
        <p:spPr/>
        <p:txBody>
          <a:bodyPr>
            <a:normAutofit lnSpcReduction="10000"/>
          </a:bodyPr>
          <a:lstStyle/>
          <a:p>
            <a:r>
              <a:rPr lang="en-US" dirty="0" smtClean="0"/>
              <a:t>NSP </a:t>
            </a:r>
            <a:r>
              <a:rPr lang="en-US" dirty="0"/>
              <a:t>II Competitive </a:t>
            </a:r>
            <a:r>
              <a:rPr lang="en-US" dirty="0" smtClean="0"/>
              <a:t>Grant FY 2015 RFA </a:t>
            </a:r>
            <a:r>
              <a:rPr lang="en-US" dirty="0"/>
              <a:t>URL  </a:t>
            </a:r>
            <a:r>
              <a:rPr lang="en-US" u="sng" dirty="0">
                <a:hlinkClick r:id="rId2"/>
              </a:rPr>
              <a:t>http://</a:t>
            </a:r>
            <a:r>
              <a:rPr lang="en-US" u="sng" dirty="0" smtClean="0">
                <a:hlinkClick r:id="rId2"/>
              </a:rPr>
              <a:t>www.mhec.state.md.us/Grants/NSPII/NSPII.asp</a:t>
            </a:r>
            <a:endParaRPr lang="en-US" u="sng" dirty="0" smtClean="0"/>
          </a:p>
          <a:p>
            <a:endParaRPr lang="en-US" u="sng" dirty="0"/>
          </a:p>
          <a:p>
            <a:pPr marL="114300" indent="0">
              <a:buNone/>
            </a:pPr>
            <a:r>
              <a:rPr lang="en-US" dirty="0" smtClean="0"/>
              <a:t>	</a:t>
            </a:r>
            <a:r>
              <a:rPr lang="en-US" b="1" dirty="0" smtClean="0"/>
              <a:t>Proposals Due : May 2, 2014 by 5 PM  </a:t>
            </a:r>
          </a:p>
          <a:p>
            <a:pPr marL="114300" indent="0">
              <a:buNone/>
            </a:pPr>
            <a:r>
              <a:rPr lang="en-US" dirty="0"/>
              <a:t> </a:t>
            </a:r>
            <a:r>
              <a:rPr lang="en-US" dirty="0" smtClean="0"/>
              <a:t>         NSP II Coordinator</a:t>
            </a:r>
          </a:p>
          <a:p>
            <a:pPr marL="114300" indent="0">
              <a:buNone/>
            </a:pPr>
            <a:r>
              <a:rPr lang="en-US" dirty="0"/>
              <a:t> </a:t>
            </a:r>
            <a:r>
              <a:rPr lang="en-US" dirty="0" smtClean="0"/>
              <a:t>         Office of Outreach and Grants Management</a:t>
            </a:r>
          </a:p>
          <a:p>
            <a:pPr marL="114300" indent="0">
              <a:buNone/>
            </a:pPr>
            <a:r>
              <a:rPr lang="en-US" dirty="0"/>
              <a:t> </a:t>
            </a:r>
            <a:r>
              <a:rPr lang="en-US" dirty="0" smtClean="0"/>
              <a:t>         Maryland Higher Education Commission</a:t>
            </a:r>
          </a:p>
          <a:p>
            <a:pPr marL="114300" indent="0">
              <a:buNone/>
            </a:pPr>
            <a:r>
              <a:rPr lang="en-US" dirty="0"/>
              <a:t> </a:t>
            </a:r>
            <a:r>
              <a:rPr lang="en-US" dirty="0" smtClean="0"/>
              <a:t>         6N. Liberty St, 10</a:t>
            </a:r>
            <a:r>
              <a:rPr lang="en-US" baseline="30000" dirty="0" smtClean="0"/>
              <a:t>th</a:t>
            </a:r>
            <a:r>
              <a:rPr lang="en-US" dirty="0" smtClean="0"/>
              <a:t> Floor </a:t>
            </a:r>
          </a:p>
          <a:p>
            <a:pPr marL="114300" indent="0">
              <a:buNone/>
            </a:pPr>
            <a:r>
              <a:rPr lang="en-US" dirty="0"/>
              <a:t> </a:t>
            </a:r>
            <a:r>
              <a:rPr lang="en-US" dirty="0" smtClean="0"/>
              <a:t>         Baltimore, MD  21201</a:t>
            </a:r>
          </a:p>
          <a:p>
            <a:pPr marL="114300" indent="0">
              <a:buNone/>
            </a:pPr>
            <a:r>
              <a:rPr lang="en-US" dirty="0"/>
              <a:t> </a:t>
            </a:r>
            <a:r>
              <a:rPr lang="en-US" dirty="0" smtClean="0"/>
              <a:t>       </a:t>
            </a:r>
            <a:endParaRPr lang="en-US" dirty="0"/>
          </a:p>
        </p:txBody>
      </p:sp>
    </p:spTree>
    <p:extLst>
      <p:ext uri="{BB962C8B-B14F-4D97-AF65-F5344CB8AC3E}">
        <p14:creationId xmlns:p14="http://schemas.microsoft.com/office/powerpoint/2010/main" val="200844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857" y="434010"/>
            <a:ext cx="8260672" cy="1039427"/>
          </a:xfrm>
        </p:spPr>
        <p:txBody>
          <a:bodyPr>
            <a:normAutofit fontScale="90000"/>
          </a:bodyPr>
          <a:lstStyle/>
          <a:p>
            <a:pPr lvl="0"/>
            <a:r>
              <a:rPr lang="en-US" sz="3600" b="1" dirty="0" smtClean="0"/>
              <a:t>Innovative Education Systems </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a:solidFill>
                  <a:srgbClr val="7030A0"/>
                </a:solidFill>
              </a:rPr>
              <a:t>New approaches and educational models </a:t>
            </a:r>
            <a:r>
              <a:rPr lang="en-US" dirty="0"/>
              <a:t>are needed to ensure curricula are readily adaptive to increasing technological and evidence-based changes in patient care.</a:t>
            </a:r>
          </a:p>
          <a:p>
            <a:r>
              <a:rPr lang="en-US" dirty="0" smtClean="0"/>
              <a:t>Ex: traditional </a:t>
            </a:r>
            <a:r>
              <a:rPr lang="en-US" dirty="0"/>
              <a:t>RN-to-BSN programs; traditional 4-year BSN </a:t>
            </a:r>
            <a:r>
              <a:rPr lang="en-US" dirty="0" smtClean="0"/>
              <a:t>programs; </a:t>
            </a:r>
            <a:r>
              <a:rPr lang="en-US" dirty="0"/>
              <a:t>collaborative educational partnerships to allow for automatic and seamless transitions from an ADN to a BSN; new providers of nursing education; simulation and distance learning through online courses; and academic-service partnerships. </a:t>
            </a:r>
            <a:r>
              <a:rPr lang="en-US" dirty="0" smtClean="0"/>
              <a:t>MD IOM Committee #4 recommends competency based models for seamless transition</a:t>
            </a:r>
            <a:endParaRPr lang="en-US" dirty="0"/>
          </a:p>
        </p:txBody>
      </p:sp>
    </p:spTree>
    <p:extLst>
      <p:ext uri="{BB962C8B-B14F-4D97-AF65-F5344CB8AC3E}">
        <p14:creationId xmlns:p14="http://schemas.microsoft.com/office/powerpoint/2010/main" val="2372418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Facilitate Inter-disciplinary Education</a:t>
            </a:r>
            <a:endParaRPr lang="en-US" dirty="0"/>
          </a:p>
        </p:txBody>
      </p:sp>
      <p:sp>
        <p:nvSpPr>
          <p:cNvPr id="3" name="Content Placeholder 2"/>
          <p:cNvSpPr>
            <a:spLocks noGrp="1"/>
          </p:cNvSpPr>
          <p:nvPr>
            <p:ph idx="1"/>
          </p:nvPr>
        </p:nvSpPr>
        <p:spPr/>
        <p:txBody>
          <a:bodyPr/>
          <a:lstStyle/>
          <a:p>
            <a:r>
              <a:rPr lang="en-US" dirty="0"/>
              <a:t>This includes removing barriers and promoting </a:t>
            </a:r>
            <a:r>
              <a:rPr lang="en-US" dirty="0">
                <a:solidFill>
                  <a:srgbClr val="7030A0"/>
                </a:solidFill>
              </a:rPr>
              <a:t>successful transitions by veterans and other displaced workers into nursing career paths</a:t>
            </a:r>
            <a:r>
              <a:rPr lang="en-US" dirty="0"/>
              <a:t>. Participate with NSP I funded hospital based Nurse Residency programs, to support Associate Degree nurses with incentives to continue on for the BSN degree</a:t>
            </a:r>
            <a:r>
              <a:rPr lang="en-US" dirty="0" smtClean="0"/>
              <a:t>.</a:t>
            </a:r>
          </a:p>
          <a:p>
            <a:r>
              <a:rPr lang="en-US" dirty="0" smtClean="0"/>
              <a:t>Shared clinical </a:t>
            </a:r>
            <a:r>
              <a:rPr lang="en-US" dirty="0"/>
              <a:t>simulation experiences, problem-based learning experiences, shared resources or supplies, </a:t>
            </a:r>
            <a:r>
              <a:rPr lang="en-US" dirty="0">
                <a:solidFill>
                  <a:srgbClr val="7030A0"/>
                </a:solidFill>
              </a:rPr>
              <a:t>activities to increase inter-professional collaboration</a:t>
            </a:r>
            <a:r>
              <a:rPr lang="en-US" dirty="0"/>
              <a:t>. </a:t>
            </a:r>
          </a:p>
        </p:txBody>
      </p:sp>
    </p:spTree>
    <p:extLst>
      <p:ext uri="{BB962C8B-B14F-4D97-AF65-F5344CB8AC3E}">
        <p14:creationId xmlns:p14="http://schemas.microsoft.com/office/powerpoint/2010/main" val="18675638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Student </a:t>
            </a:r>
            <a:r>
              <a:rPr lang="en-US" b="1" dirty="0"/>
              <a:t>Retention and Success</a:t>
            </a:r>
            <a:endParaRPr lang="en-US" dirty="0"/>
          </a:p>
        </p:txBody>
      </p:sp>
      <p:sp>
        <p:nvSpPr>
          <p:cNvPr id="3" name="Content Placeholder 2"/>
          <p:cNvSpPr>
            <a:spLocks noGrp="1"/>
          </p:cNvSpPr>
          <p:nvPr>
            <p:ph idx="1"/>
          </p:nvPr>
        </p:nvSpPr>
        <p:spPr/>
        <p:txBody>
          <a:bodyPr>
            <a:normAutofit/>
          </a:bodyPr>
          <a:lstStyle/>
          <a:p>
            <a:r>
              <a:rPr lang="en-US" dirty="0"/>
              <a:t>In order to ensure broad coverage of identified needs and avoid duplicative </a:t>
            </a:r>
            <a:r>
              <a:rPr lang="en-US" dirty="0" smtClean="0"/>
              <a:t>funding with Who Will Care, partnerships with experienced retention programs are recommended. </a:t>
            </a:r>
            <a:r>
              <a:rPr lang="en-US" dirty="0"/>
              <a:t>This will help identify </a:t>
            </a:r>
            <a:r>
              <a:rPr lang="en-US" dirty="0">
                <a:solidFill>
                  <a:srgbClr val="7030A0"/>
                </a:solidFill>
              </a:rPr>
              <a:t>effective strategies for working with diverse student populations, and the redesign of the nursing curricula across programs.</a:t>
            </a:r>
            <a:r>
              <a:rPr lang="en-US" dirty="0"/>
              <a:t> Projects must provide an objective method of evaluating the causes of nursing student drop-outs or stop-outs, and developing effective interventions to address them. </a:t>
            </a:r>
          </a:p>
          <a:p>
            <a:endParaRPr lang="en-US" dirty="0"/>
          </a:p>
        </p:txBody>
      </p:sp>
    </p:spTree>
    <p:extLst>
      <p:ext uri="{BB962C8B-B14F-4D97-AF65-F5344CB8AC3E}">
        <p14:creationId xmlns:p14="http://schemas.microsoft.com/office/powerpoint/2010/main" val="28816265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smtClean="0"/>
              <a:t/>
            </a:r>
            <a:br>
              <a:rPr lang="en-US" b="1" dirty="0" smtClean="0"/>
            </a:br>
            <a:r>
              <a:rPr lang="en-US" b="1" dirty="0"/>
              <a:t/>
            </a:r>
            <a:br>
              <a:rPr lang="en-US" b="1" dirty="0"/>
            </a:br>
            <a:r>
              <a:rPr lang="en-US" b="1" dirty="0" smtClean="0"/>
              <a:t>Faculty </a:t>
            </a:r>
            <a:r>
              <a:rPr lang="en-US" b="1" dirty="0"/>
              <a:t>Development in Workforce Planning</a:t>
            </a:r>
            <a:r>
              <a:rPr lang="en-US" dirty="0"/>
              <a:t/>
            </a:r>
            <a:br>
              <a:rPr lang="en-US" dirty="0"/>
            </a:br>
            <a:r>
              <a:rPr lang="en-US" b="1" dirty="0"/>
              <a:t> </a:t>
            </a:r>
            <a:r>
              <a:rPr lang="en-US" dirty="0"/>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pPr lvl="0"/>
            <a:r>
              <a:rPr lang="en-US" b="1" dirty="0">
                <a:solidFill>
                  <a:srgbClr val="7030A0"/>
                </a:solidFill>
              </a:rPr>
              <a:t>Develop a Maryland statewide faculty workforce plan- to determine faculty needs, to educate nurses and optimize utilization of limited faculty resources</a:t>
            </a:r>
            <a:r>
              <a:rPr lang="en-US" b="1" dirty="0" smtClean="0">
                <a:solidFill>
                  <a:srgbClr val="7030A0"/>
                </a:solidFill>
              </a:rPr>
              <a:t>.</a:t>
            </a:r>
          </a:p>
          <a:p>
            <a:endParaRPr lang="en-US" dirty="0" smtClean="0">
              <a:solidFill>
                <a:srgbClr val="7030A0"/>
              </a:solidFill>
            </a:endParaRPr>
          </a:p>
          <a:p>
            <a:r>
              <a:rPr lang="en-US" b="1" dirty="0" smtClean="0">
                <a:solidFill>
                  <a:srgbClr val="7030A0"/>
                </a:solidFill>
              </a:rPr>
              <a:t>Develop </a:t>
            </a:r>
            <a:r>
              <a:rPr lang="en-US" b="1" dirty="0">
                <a:solidFill>
                  <a:srgbClr val="7030A0"/>
                </a:solidFill>
              </a:rPr>
              <a:t>a central nursing workforce data center which monitors progress towards the IOM recommendations, supporting research based policy decision making.</a:t>
            </a:r>
          </a:p>
          <a:p>
            <a:pPr lvl="0"/>
            <a:endParaRPr lang="en-US" b="1" dirty="0" smtClean="0"/>
          </a:p>
          <a:p>
            <a:pPr lvl="0"/>
            <a:endParaRPr lang="en-US" dirty="0"/>
          </a:p>
          <a:p>
            <a:pPr lvl="0"/>
            <a:r>
              <a:rPr lang="en-US" dirty="0" smtClean="0"/>
              <a:t>Promote </a:t>
            </a:r>
            <a:r>
              <a:rPr lang="en-US" dirty="0"/>
              <a:t>nursing education as a desired career path.</a:t>
            </a:r>
          </a:p>
          <a:p>
            <a:pPr lvl="0"/>
            <a:r>
              <a:rPr lang="en-US" dirty="0"/>
              <a:t>Assess and evaluate faculty development activities. </a:t>
            </a:r>
          </a:p>
          <a:p>
            <a:pPr lvl="0"/>
            <a:r>
              <a:rPr lang="en-US" dirty="0"/>
              <a:t>Promote a statewide standard to increase the percentage of doctoral completions, achievement of advanced professional credentials and certifications as nurse educators.</a:t>
            </a:r>
          </a:p>
          <a:p>
            <a:pPr lvl="0"/>
            <a:r>
              <a:rPr lang="en-US" dirty="0"/>
              <a:t>Develop open access web-based faculty resources, openings, registry, etc.</a:t>
            </a:r>
          </a:p>
          <a:p>
            <a:pPr lvl="0"/>
            <a:r>
              <a:rPr lang="en-US" dirty="0" smtClean="0"/>
              <a:t>Evaluate </a:t>
            </a:r>
            <a:r>
              <a:rPr lang="en-US" dirty="0"/>
              <a:t>successful strategies for nursing programs to identify, recruit, retain and assist qualified nurses to grow into faculty careers- targeting diversity, </a:t>
            </a:r>
            <a:r>
              <a:rPr lang="en-US" dirty="0" err="1"/>
              <a:t>ie</a:t>
            </a:r>
            <a:r>
              <a:rPr lang="en-US" dirty="0"/>
              <a:t>: younger ages, male gender and ethnic, racial or cultural diversity to reach underrepresented groups in nursing faculty and the nursing profession</a:t>
            </a:r>
            <a:r>
              <a:rPr lang="en-US" dirty="0" smtClean="0"/>
              <a:t>.</a:t>
            </a:r>
          </a:p>
          <a:p>
            <a:r>
              <a:rPr lang="en-US" dirty="0"/>
              <a:t>Develop innovative solutions to address faculty salary disparities. </a:t>
            </a:r>
            <a:endParaRPr lang="en-US" dirty="0" smtClean="0"/>
          </a:p>
          <a:p>
            <a:pPr lvl="0"/>
            <a:r>
              <a:rPr lang="en-US" dirty="0"/>
              <a:t>Determine impact of wage freezes, along with the increasing contractual and adjunct faculty use. Provide a fiscally sustainable plan for faculty retention.</a:t>
            </a:r>
          </a:p>
          <a:p>
            <a:endParaRPr lang="en-US" dirty="0"/>
          </a:p>
          <a:p>
            <a:pPr lvl="0"/>
            <a:endParaRPr lang="en-US" dirty="0"/>
          </a:p>
        </p:txBody>
      </p:sp>
    </p:spTree>
    <p:extLst>
      <p:ext uri="{BB962C8B-B14F-4D97-AF65-F5344CB8AC3E}">
        <p14:creationId xmlns:p14="http://schemas.microsoft.com/office/powerpoint/2010/main" val="13130742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 for Proposals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19813041"/>
              </p:ext>
            </p:extLst>
          </p:nvPr>
        </p:nvGraphicFramePr>
        <p:xfrm>
          <a:off x="685800" y="1904999"/>
          <a:ext cx="6137275" cy="2674462"/>
        </p:xfrm>
        <a:graphic>
          <a:graphicData uri="http://schemas.openxmlformats.org/drawingml/2006/table">
            <a:tbl>
              <a:tblPr>
                <a:tableStyleId>{5C22544A-7EE6-4342-B048-85BDC9FD1C3A}</a:tableStyleId>
              </a:tblPr>
              <a:tblGrid>
                <a:gridCol w="528031">
                  <a:extLst>
                    <a:ext uri="{9D8B030D-6E8A-4147-A177-3AD203B41FA5}">
                      <a16:colId xmlns:a16="http://schemas.microsoft.com/office/drawing/2014/main" val="20000"/>
                    </a:ext>
                  </a:extLst>
                </a:gridCol>
                <a:gridCol w="5609244">
                  <a:extLst>
                    <a:ext uri="{9D8B030D-6E8A-4147-A177-3AD203B41FA5}">
                      <a16:colId xmlns:a16="http://schemas.microsoft.com/office/drawing/2014/main" val="20001"/>
                    </a:ext>
                  </a:extLst>
                </a:gridCol>
              </a:tblGrid>
              <a:tr h="382066">
                <a:tc>
                  <a:txBody>
                    <a:bodyPr/>
                    <a:lstStyle/>
                    <a:p>
                      <a:pPr marL="0" marR="0">
                        <a:spcBef>
                          <a:spcPts val="0"/>
                        </a:spcBef>
                        <a:spcAft>
                          <a:spcPts val="0"/>
                        </a:spcAft>
                        <a:tabLst>
                          <a:tab pos="74295" algn="l"/>
                          <a:tab pos="150495" algn="l"/>
                        </a:tabLst>
                      </a:pPr>
                      <a:r>
                        <a:rPr lang="en-US" sz="1200">
                          <a:effectLst/>
                        </a:rPr>
                        <a:t>   I.</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Cover Sheet </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0"/>
                  </a:ext>
                </a:extLst>
              </a:tr>
              <a:tr h="382066">
                <a:tc>
                  <a:txBody>
                    <a:bodyPr/>
                    <a:lstStyle/>
                    <a:p>
                      <a:pPr marL="0" marR="0">
                        <a:spcBef>
                          <a:spcPts val="0"/>
                        </a:spcBef>
                        <a:spcAft>
                          <a:spcPts val="0"/>
                        </a:spcAft>
                      </a:pPr>
                      <a:r>
                        <a:rPr lang="en-US" sz="1200">
                          <a:effectLst/>
                        </a:rPr>
                        <a:t>  II.</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Abstract</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1"/>
                  </a:ext>
                </a:extLst>
              </a:tr>
              <a:tr h="382066">
                <a:tc>
                  <a:txBody>
                    <a:bodyPr/>
                    <a:lstStyle/>
                    <a:p>
                      <a:pPr marL="0" marR="0">
                        <a:spcBef>
                          <a:spcPts val="0"/>
                        </a:spcBef>
                        <a:spcAft>
                          <a:spcPts val="0"/>
                        </a:spcAft>
                      </a:pPr>
                      <a:r>
                        <a:rPr lang="en-US" sz="1200">
                          <a:effectLst/>
                        </a:rPr>
                        <a:t> III.</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Table of Contents</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2"/>
                  </a:ext>
                </a:extLst>
              </a:tr>
              <a:tr h="382066">
                <a:tc>
                  <a:txBody>
                    <a:bodyPr/>
                    <a:lstStyle/>
                    <a:p>
                      <a:pPr marL="0" marR="0">
                        <a:spcBef>
                          <a:spcPts val="0"/>
                        </a:spcBef>
                        <a:spcAft>
                          <a:spcPts val="0"/>
                        </a:spcAft>
                        <a:tabLst>
                          <a:tab pos="179070" algn="l"/>
                        </a:tabLst>
                      </a:pPr>
                      <a:r>
                        <a:rPr lang="en-US" sz="1200">
                          <a:effectLst/>
                        </a:rPr>
                        <a:t>IV.</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Proposal Narrative</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3"/>
                  </a:ext>
                </a:extLst>
              </a:tr>
              <a:tr h="382066">
                <a:tc>
                  <a:txBody>
                    <a:bodyPr/>
                    <a:lstStyle/>
                    <a:p>
                      <a:pPr marL="0" marR="0">
                        <a:spcBef>
                          <a:spcPts val="0"/>
                        </a:spcBef>
                        <a:spcAft>
                          <a:spcPts val="0"/>
                        </a:spcAft>
                      </a:pPr>
                      <a:r>
                        <a:rPr lang="en-US" sz="1200">
                          <a:effectLst/>
                        </a:rPr>
                        <a:t> V.</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Budget and Cost Effectiveness</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4"/>
                  </a:ext>
                </a:extLst>
              </a:tr>
              <a:tr h="382066">
                <a:tc>
                  <a:txBody>
                    <a:bodyPr/>
                    <a:lstStyle/>
                    <a:p>
                      <a:pPr marL="0" marR="0">
                        <a:spcBef>
                          <a:spcPts val="0"/>
                        </a:spcBef>
                        <a:spcAft>
                          <a:spcPts val="0"/>
                        </a:spcAft>
                      </a:pPr>
                      <a:r>
                        <a:rPr lang="en-US" sz="1200">
                          <a:effectLst/>
                        </a:rPr>
                        <a:t>VI.</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a:effectLst/>
                        </a:rPr>
                        <a:t>Memorandum of Understanding, if applicable</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5"/>
                  </a:ext>
                </a:extLst>
              </a:tr>
              <a:tr h="382066">
                <a:tc>
                  <a:txBody>
                    <a:bodyPr/>
                    <a:lstStyle/>
                    <a:p>
                      <a:pPr marL="0" marR="0">
                        <a:spcBef>
                          <a:spcPts val="0"/>
                        </a:spcBef>
                        <a:spcAft>
                          <a:spcPts val="0"/>
                        </a:spcAft>
                      </a:pPr>
                      <a:r>
                        <a:rPr lang="en-US" sz="1200">
                          <a:effectLst/>
                        </a:rPr>
                        <a:t>VII.</a:t>
                      </a:r>
                      <a:endParaRPr lang="en-US" sz="1200">
                        <a:effectLst/>
                        <a:latin typeface="Times New Roman"/>
                        <a:ea typeface="Times New Roman"/>
                      </a:endParaRPr>
                    </a:p>
                  </a:txBody>
                  <a:tcPr marL="68580" marR="68580" marT="0" marB="0"/>
                </a:tc>
                <a:tc>
                  <a:txBody>
                    <a:bodyPr/>
                    <a:lstStyle/>
                    <a:p>
                      <a:pPr marL="0" marR="0">
                        <a:spcBef>
                          <a:spcPts val="0"/>
                        </a:spcBef>
                        <a:spcAft>
                          <a:spcPts val="0"/>
                        </a:spcAft>
                      </a:pPr>
                      <a:r>
                        <a:rPr lang="en-US" sz="1200" dirty="0">
                          <a:effectLst/>
                        </a:rPr>
                        <a:t>Assurances </a:t>
                      </a:r>
                      <a:endParaRPr lang="en-US" sz="1200" dirty="0">
                        <a:effectLst/>
                        <a:latin typeface="Times New Roman"/>
                        <a:ea typeface="Times New Roman"/>
                      </a:endParaRPr>
                    </a:p>
                  </a:txBody>
                  <a:tcPr marL="68580" marR="68580" marT="0" marB="0"/>
                </a:tc>
                <a:extLst>
                  <a:ext uri="{0D108BD9-81ED-4DB2-BD59-A6C34878D82A}">
                    <a16:rowId xmlns:a16="http://schemas.microsoft.com/office/drawing/2014/main" val="10006"/>
                  </a:ext>
                </a:extLst>
              </a:tr>
            </a:tbl>
          </a:graphicData>
        </a:graphic>
      </p:graphicFrame>
      <p:sp>
        <p:nvSpPr>
          <p:cNvPr id="5" name="Rectangle 1"/>
          <p:cNvSpPr>
            <a:spLocks noChangeArrowheads="1"/>
          </p:cNvSpPr>
          <p:nvPr/>
        </p:nvSpPr>
        <p:spPr bwMode="auto">
          <a:xfrm>
            <a:off x="533399" y="4826915"/>
            <a:ext cx="8382001" cy="1969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tab pos="179388" algn="l"/>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79388" algn="l"/>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Applications for all Competitive Institutional Grants must include the seven sections identified below.  Detailed instructions are provided for each section. See RFA for more</a:t>
            </a:r>
            <a:r>
              <a:rPr kumimoji="0" lang="en-US" sz="1200" b="0" i="0" u="none" strike="noStrike" cap="none" normalizeH="0" dirty="0" smtClean="0">
                <a:ln>
                  <a:noFill/>
                </a:ln>
                <a:solidFill>
                  <a:schemeClr val="tx1"/>
                </a:solidFill>
                <a:effectLst/>
                <a:latin typeface="Arial" pitchFamily="34" charset="0"/>
                <a:ea typeface="Times New Roman" pitchFamily="18" charset="0"/>
                <a:cs typeface="Arial" pitchFamily="34" charset="0"/>
              </a:rPr>
              <a:t> information</a:t>
            </a:r>
          </a:p>
          <a:p>
            <a:pPr marL="0" marR="0" lvl="0" indent="0" algn="l" defTabSz="914400" rtl="0" eaLnBrk="0" fontAlgn="base" latinLnBrk="0" hangingPunct="0">
              <a:lnSpc>
                <a:spcPct val="100000"/>
              </a:lnSpc>
              <a:spcBef>
                <a:spcPct val="0"/>
              </a:spcBef>
              <a:spcAft>
                <a:spcPct val="0"/>
              </a:spcAft>
              <a:buClrTx/>
              <a:buSzTx/>
              <a:buFontTx/>
              <a:buNone/>
              <a:tabLst>
                <a:tab pos="179388" algn="l"/>
              </a:tabLst>
            </a:pPr>
            <a:endParaRPr lang="en-US" sz="1200" baseline="0" dirty="0">
              <a:latin typeface="Arial" pitchFamily="34" charset="0"/>
              <a:cs typeface="Arial" pitchFamily="34" charset="0"/>
            </a:endParaRPr>
          </a:p>
          <a:p>
            <a:r>
              <a:rPr lang="en-US" sz="1600" b="1" u="sng" dirty="0" smtClean="0"/>
              <a:t>One </a:t>
            </a:r>
            <a:r>
              <a:rPr lang="en-US" sz="1600" b="1" u="sng" dirty="0"/>
              <a:t>signed original proposal and eight paper copies must be submitted to MHEC offices at 6 N. Liberty Street, 8</a:t>
            </a:r>
            <a:r>
              <a:rPr lang="en-US" sz="1600" b="1" u="sng" baseline="30000" dirty="0"/>
              <a:t>th</a:t>
            </a:r>
            <a:r>
              <a:rPr lang="en-US" sz="1600" b="1" u="sng" dirty="0"/>
              <a:t> floor, Baltimore, MD no later than Friday, May 2, 2014 by 5 p.m.</a:t>
            </a:r>
            <a:endParaRPr lang="en-US" sz="1600" dirty="0"/>
          </a:p>
          <a:p>
            <a:r>
              <a:rPr lang="en-US" sz="800" dirty="0"/>
              <a:t>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79388"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090491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Panel Process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50482753"/>
              </p:ext>
            </p:extLst>
          </p:nvPr>
        </p:nvGraphicFramePr>
        <p:xfrm>
          <a:off x="711517" y="2599281"/>
          <a:ext cx="6882765" cy="2895439"/>
        </p:xfrm>
        <a:graphic>
          <a:graphicData uri="http://schemas.openxmlformats.org/drawingml/2006/table">
            <a:tbl>
              <a:tblPr>
                <a:tableStyleId>{5C22544A-7EE6-4342-B048-85BDC9FD1C3A}</a:tableStyleId>
              </a:tblPr>
              <a:tblGrid>
                <a:gridCol w="4802876">
                  <a:extLst>
                    <a:ext uri="{9D8B030D-6E8A-4147-A177-3AD203B41FA5}">
                      <a16:colId xmlns:a16="http://schemas.microsoft.com/office/drawing/2014/main" val="20000"/>
                    </a:ext>
                  </a:extLst>
                </a:gridCol>
                <a:gridCol w="2079889">
                  <a:extLst>
                    <a:ext uri="{9D8B030D-6E8A-4147-A177-3AD203B41FA5}">
                      <a16:colId xmlns:a16="http://schemas.microsoft.com/office/drawing/2014/main" val="20001"/>
                    </a:ext>
                  </a:extLst>
                </a:gridCol>
              </a:tblGrid>
              <a:tr h="373605">
                <a:tc>
                  <a:txBody>
                    <a:bodyPr/>
                    <a:lstStyle/>
                    <a:p>
                      <a:pPr marL="0" marR="0">
                        <a:spcBef>
                          <a:spcPts val="0"/>
                        </a:spcBef>
                        <a:spcAft>
                          <a:spcPts val="600"/>
                        </a:spcAft>
                        <a:tabLst>
                          <a:tab pos="1143000" algn="l"/>
                        </a:tabLst>
                      </a:pPr>
                      <a:r>
                        <a:rPr lang="en-US" sz="1200" dirty="0">
                          <a:effectLst/>
                        </a:rPr>
                        <a:t>Needs Assessment and Proposed Initiative </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600"/>
                        </a:spcAft>
                        <a:tabLst>
                          <a:tab pos="1143000" algn="l"/>
                        </a:tabLst>
                      </a:pPr>
                      <a:r>
                        <a:rPr lang="en-US" sz="1200">
                          <a:effectLst/>
                        </a:rPr>
                        <a:t>10</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0"/>
                  </a:ext>
                </a:extLst>
              </a:tr>
              <a:tr h="373605">
                <a:tc>
                  <a:txBody>
                    <a:bodyPr/>
                    <a:lstStyle/>
                    <a:p>
                      <a:pPr marL="0" marR="0">
                        <a:spcBef>
                          <a:spcPts val="0"/>
                        </a:spcBef>
                        <a:spcAft>
                          <a:spcPts val="600"/>
                        </a:spcAft>
                        <a:tabLst>
                          <a:tab pos="1143000" algn="l"/>
                        </a:tabLst>
                      </a:pPr>
                      <a:r>
                        <a:rPr lang="en-US" sz="1200">
                          <a:effectLst/>
                        </a:rPr>
                        <a:t>Project Goals and Objectives</a:t>
                      </a:r>
                      <a:endParaRPr lang="en-US" sz="1200">
                        <a:effectLst/>
                        <a:latin typeface="Times New Roman"/>
                        <a:ea typeface="Times New Roman"/>
                      </a:endParaRPr>
                    </a:p>
                  </a:txBody>
                  <a:tcPr marL="68580" marR="68580" marT="0" marB="0"/>
                </a:tc>
                <a:tc>
                  <a:txBody>
                    <a:bodyPr/>
                    <a:lstStyle/>
                    <a:p>
                      <a:pPr marL="0" marR="0" algn="ctr">
                        <a:spcBef>
                          <a:spcPts val="0"/>
                        </a:spcBef>
                        <a:spcAft>
                          <a:spcPts val="600"/>
                        </a:spcAft>
                        <a:tabLst>
                          <a:tab pos="1143000" algn="l"/>
                        </a:tabLst>
                      </a:pPr>
                      <a:r>
                        <a:rPr lang="en-US" sz="1200">
                          <a:effectLst/>
                        </a:rPr>
                        <a:t>15</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1"/>
                  </a:ext>
                </a:extLst>
              </a:tr>
              <a:tr h="653809">
                <a:tc>
                  <a:txBody>
                    <a:bodyPr/>
                    <a:lstStyle/>
                    <a:p>
                      <a:pPr marL="0" marR="0">
                        <a:spcBef>
                          <a:spcPts val="0"/>
                        </a:spcBef>
                        <a:spcAft>
                          <a:spcPts val="600"/>
                        </a:spcAft>
                        <a:tabLst>
                          <a:tab pos="1143000" algn="l"/>
                        </a:tabLst>
                      </a:pPr>
                      <a:r>
                        <a:rPr lang="en-US" sz="1200">
                          <a:effectLst/>
                        </a:rPr>
                        <a:t>Scope of Proposed Project (Plan of Operation)</a:t>
                      </a:r>
                      <a:endParaRPr lang="en-US" sz="1200">
                        <a:effectLst/>
                        <a:latin typeface="Times New Roman"/>
                        <a:ea typeface="Times New Roman"/>
                      </a:endParaRPr>
                    </a:p>
                  </a:txBody>
                  <a:tcPr marL="68580" marR="68580" marT="0" marB="0"/>
                </a:tc>
                <a:tc>
                  <a:txBody>
                    <a:bodyPr/>
                    <a:lstStyle/>
                    <a:p>
                      <a:pPr marL="0" marR="0" algn="ctr">
                        <a:spcBef>
                          <a:spcPts val="0"/>
                        </a:spcBef>
                        <a:spcAft>
                          <a:spcPts val="600"/>
                        </a:spcAft>
                        <a:tabLst>
                          <a:tab pos="1143000" algn="l"/>
                        </a:tabLst>
                      </a:pPr>
                      <a:r>
                        <a:rPr lang="en-US" sz="1200">
                          <a:effectLst/>
                        </a:rPr>
                        <a:t>30</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2"/>
                  </a:ext>
                </a:extLst>
              </a:tr>
              <a:tr h="373605">
                <a:tc>
                  <a:txBody>
                    <a:bodyPr/>
                    <a:lstStyle/>
                    <a:p>
                      <a:pPr marL="0" marR="0">
                        <a:spcBef>
                          <a:spcPts val="0"/>
                        </a:spcBef>
                        <a:spcAft>
                          <a:spcPts val="600"/>
                        </a:spcAft>
                        <a:tabLst>
                          <a:tab pos="1143000" algn="l"/>
                        </a:tabLst>
                      </a:pPr>
                      <a:r>
                        <a:rPr lang="en-US" sz="1200">
                          <a:effectLst/>
                        </a:rPr>
                        <a:t>Management Plan</a:t>
                      </a:r>
                      <a:endParaRPr lang="en-US" sz="1200">
                        <a:effectLst/>
                        <a:latin typeface="Times New Roman"/>
                        <a:ea typeface="Times New Roman"/>
                      </a:endParaRPr>
                    </a:p>
                  </a:txBody>
                  <a:tcPr marL="68580" marR="68580" marT="0" marB="0"/>
                </a:tc>
                <a:tc>
                  <a:txBody>
                    <a:bodyPr/>
                    <a:lstStyle/>
                    <a:p>
                      <a:pPr marL="0" marR="0" algn="ctr">
                        <a:spcBef>
                          <a:spcPts val="0"/>
                        </a:spcBef>
                        <a:spcAft>
                          <a:spcPts val="600"/>
                        </a:spcAft>
                        <a:tabLst>
                          <a:tab pos="1143000" algn="l"/>
                        </a:tabLst>
                      </a:pPr>
                      <a:r>
                        <a:rPr lang="en-US" sz="1200">
                          <a:effectLst/>
                        </a:rPr>
                        <a:t>15</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3"/>
                  </a:ext>
                </a:extLst>
              </a:tr>
              <a:tr h="373605">
                <a:tc>
                  <a:txBody>
                    <a:bodyPr/>
                    <a:lstStyle/>
                    <a:p>
                      <a:pPr marL="0" marR="0">
                        <a:spcBef>
                          <a:spcPts val="0"/>
                        </a:spcBef>
                        <a:spcAft>
                          <a:spcPts val="600"/>
                        </a:spcAft>
                        <a:tabLst>
                          <a:tab pos="1143000" algn="l"/>
                        </a:tabLst>
                      </a:pPr>
                      <a:r>
                        <a:rPr lang="en-US" sz="1200">
                          <a:effectLst/>
                        </a:rPr>
                        <a:t>Project Evaluation</a:t>
                      </a:r>
                      <a:endParaRPr lang="en-US" sz="1200">
                        <a:effectLst/>
                        <a:latin typeface="Times New Roman"/>
                        <a:ea typeface="Times New Roman"/>
                      </a:endParaRPr>
                    </a:p>
                  </a:txBody>
                  <a:tcPr marL="68580" marR="68580" marT="0" marB="0"/>
                </a:tc>
                <a:tc>
                  <a:txBody>
                    <a:bodyPr/>
                    <a:lstStyle/>
                    <a:p>
                      <a:pPr marL="0" marR="0" algn="ctr">
                        <a:spcBef>
                          <a:spcPts val="0"/>
                        </a:spcBef>
                        <a:spcAft>
                          <a:spcPts val="600"/>
                        </a:spcAft>
                        <a:tabLst>
                          <a:tab pos="1143000" algn="l"/>
                        </a:tabLst>
                      </a:pPr>
                      <a:r>
                        <a:rPr lang="en-US" sz="1200">
                          <a:effectLst/>
                        </a:rPr>
                        <a:t>20</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4"/>
                  </a:ext>
                </a:extLst>
              </a:tr>
              <a:tr h="373605">
                <a:tc>
                  <a:txBody>
                    <a:bodyPr/>
                    <a:lstStyle/>
                    <a:p>
                      <a:pPr marL="0" marR="0">
                        <a:spcBef>
                          <a:spcPts val="0"/>
                        </a:spcBef>
                        <a:spcAft>
                          <a:spcPts val="600"/>
                        </a:spcAft>
                        <a:tabLst>
                          <a:tab pos="1143000" algn="l"/>
                        </a:tabLst>
                      </a:pPr>
                      <a:r>
                        <a:rPr lang="en-US" sz="1200">
                          <a:effectLst/>
                        </a:rPr>
                        <a:t>Budget and Cost Effectiveness</a:t>
                      </a:r>
                      <a:endParaRPr lang="en-US" sz="1200">
                        <a:effectLst/>
                        <a:latin typeface="Times New Roman"/>
                        <a:ea typeface="Times New Roman"/>
                      </a:endParaRPr>
                    </a:p>
                  </a:txBody>
                  <a:tcPr marL="68580" marR="68580" marT="0" marB="0"/>
                </a:tc>
                <a:tc>
                  <a:txBody>
                    <a:bodyPr/>
                    <a:lstStyle/>
                    <a:p>
                      <a:pPr marL="0" marR="0" algn="ctr">
                        <a:spcBef>
                          <a:spcPts val="0"/>
                        </a:spcBef>
                        <a:spcAft>
                          <a:spcPts val="600"/>
                        </a:spcAft>
                        <a:tabLst>
                          <a:tab pos="1143000" algn="l"/>
                        </a:tabLst>
                      </a:pPr>
                      <a:r>
                        <a:rPr lang="en-US" sz="1200">
                          <a:effectLst/>
                        </a:rPr>
                        <a:t>10</a:t>
                      </a:r>
                      <a:endParaRPr lang="en-US" sz="1200">
                        <a:effectLst/>
                        <a:latin typeface="Times New Roman"/>
                        <a:ea typeface="Times New Roman"/>
                      </a:endParaRPr>
                    </a:p>
                  </a:txBody>
                  <a:tcPr marL="68580" marR="68580" marT="0" marB="0"/>
                </a:tc>
                <a:extLst>
                  <a:ext uri="{0D108BD9-81ED-4DB2-BD59-A6C34878D82A}">
                    <a16:rowId xmlns:a16="http://schemas.microsoft.com/office/drawing/2014/main" val="10005"/>
                  </a:ext>
                </a:extLst>
              </a:tr>
              <a:tr h="373605">
                <a:tc>
                  <a:txBody>
                    <a:bodyPr/>
                    <a:lstStyle/>
                    <a:p>
                      <a:pPr marL="0" marR="0" algn="r">
                        <a:spcBef>
                          <a:spcPts val="0"/>
                        </a:spcBef>
                        <a:spcAft>
                          <a:spcPts val="600"/>
                        </a:spcAft>
                        <a:tabLst>
                          <a:tab pos="1143000" algn="l"/>
                        </a:tabLst>
                      </a:pPr>
                      <a:r>
                        <a:rPr lang="en-US" sz="1200" dirty="0">
                          <a:effectLst/>
                        </a:rPr>
                        <a:t>Total</a:t>
                      </a:r>
                      <a:endParaRPr lang="en-US" sz="1200" dirty="0">
                        <a:effectLst/>
                        <a:latin typeface="Times New Roman"/>
                        <a:ea typeface="Times New Roman"/>
                      </a:endParaRPr>
                    </a:p>
                  </a:txBody>
                  <a:tcPr marL="68580" marR="68580" marT="0" marB="0"/>
                </a:tc>
                <a:tc>
                  <a:txBody>
                    <a:bodyPr/>
                    <a:lstStyle/>
                    <a:p>
                      <a:pPr marL="0" marR="0" algn="ctr">
                        <a:spcBef>
                          <a:spcPts val="0"/>
                        </a:spcBef>
                        <a:spcAft>
                          <a:spcPts val="600"/>
                        </a:spcAft>
                        <a:tabLst>
                          <a:tab pos="1143000" algn="l"/>
                        </a:tabLst>
                      </a:pPr>
                      <a:r>
                        <a:rPr lang="en-US" sz="1200" dirty="0">
                          <a:effectLst/>
                        </a:rPr>
                        <a:t>100</a:t>
                      </a:r>
                      <a:endParaRPr lang="en-US" sz="1200" dirty="0">
                        <a:effectLst/>
                        <a:latin typeface="Times New Roman"/>
                        <a:ea typeface="Times New Roman"/>
                      </a:endParaRPr>
                    </a:p>
                  </a:txBody>
                  <a:tcPr marL="68580" marR="68580" marT="0" marB="0"/>
                </a:tc>
                <a:extLst>
                  <a:ext uri="{0D108BD9-81ED-4DB2-BD59-A6C34878D82A}">
                    <a16:rowId xmlns:a16="http://schemas.microsoft.com/office/drawing/2014/main" val="10006"/>
                  </a:ext>
                </a:extLst>
              </a:tr>
            </a:tbl>
          </a:graphicData>
        </a:graphic>
      </p:graphicFrame>
      <p:sp>
        <p:nvSpPr>
          <p:cNvPr id="5" name="Rectangle 1"/>
          <p:cNvSpPr>
            <a:spLocks noChangeArrowheads="1"/>
          </p:cNvSpPr>
          <p:nvPr/>
        </p:nvSpPr>
        <p:spPr bwMode="auto">
          <a:xfrm>
            <a:off x="457200" y="5503512"/>
            <a:ext cx="7391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1143000" algn="l"/>
              </a:tabLst>
            </a:pPr>
            <a:r>
              <a:rPr kumimoji="0" lang="en-US" sz="12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recommendations of the review panel will be presented to the HSCRC, who will make the final determination. </a:t>
            </a:r>
            <a:endParaRPr kumimoji="0" lang="en-US"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43000" algn="l"/>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838200" y="1556238"/>
            <a:ext cx="2133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0" 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Criteria</a:t>
            </a:r>
            <a:endParaRPr lang="en-US" dirty="0"/>
          </a:p>
        </p:txBody>
      </p:sp>
      <p:sp>
        <p:nvSpPr>
          <p:cNvPr id="7" name="Rectangle 6"/>
          <p:cNvSpPr/>
          <p:nvPr/>
        </p:nvSpPr>
        <p:spPr>
          <a:xfrm>
            <a:off x="5181600" y="1676400"/>
            <a:ext cx="2514600" cy="7942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eaLnBrk="0" fontAlgn="base" hangingPunct="0">
              <a:spcBef>
                <a:spcPct val="0"/>
              </a:spcBef>
              <a:spcAft>
                <a:spcPct val="0"/>
              </a:spcAft>
              <a:tabLst>
                <a:tab pos="1143000" algn="l"/>
              </a:tabLst>
            </a:pPr>
            <a:r>
              <a:rPr kumimoji="0" 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Maximum Points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84001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2700" dirty="0" smtClean="0"/>
              <a:t>Health Services Cost Review Commission</a:t>
            </a:r>
            <a:r>
              <a:rPr lang="en-US" dirty="0"/>
              <a:t/>
            </a:r>
            <a:br>
              <a:rPr lang="en-US" dirty="0"/>
            </a:br>
            <a:endParaRPr lang="en-US" dirty="0"/>
          </a:p>
        </p:txBody>
      </p:sp>
      <p:sp>
        <p:nvSpPr>
          <p:cNvPr id="3" name="Text Placeholder 2"/>
          <p:cNvSpPr>
            <a:spLocks noGrp="1"/>
          </p:cNvSpPr>
          <p:nvPr>
            <p:ph type="body" idx="1"/>
          </p:nvPr>
        </p:nvSpPr>
        <p:spPr/>
        <p:txBody>
          <a:bodyPr>
            <a:normAutofit fontScale="85000" lnSpcReduction="20000"/>
          </a:bodyPr>
          <a:lstStyle/>
          <a:p>
            <a:endParaRPr lang="en-US" dirty="0" smtClean="0"/>
          </a:p>
          <a:p>
            <a:r>
              <a:rPr lang="en-US" dirty="0" smtClean="0"/>
              <a:t>Modernization of the Waiver</a:t>
            </a:r>
          </a:p>
          <a:p>
            <a:endParaRPr lang="en-US" dirty="0"/>
          </a:p>
        </p:txBody>
      </p:sp>
      <p:sp>
        <p:nvSpPr>
          <p:cNvPr id="9" name="Content Placeholder 8"/>
          <p:cNvSpPr>
            <a:spLocks noGrp="1"/>
          </p:cNvSpPr>
          <p:nvPr>
            <p:ph sz="half" idx="2"/>
          </p:nvPr>
        </p:nvSpPr>
        <p:spPr>
          <a:xfrm>
            <a:off x="533400" y="2146636"/>
            <a:ext cx="3352800" cy="2349164"/>
          </a:xfrm>
        </p:spPr>
        <p:txBody>
          <a:bodyPr>
            <a:normAutofit fontScale="85000" lnSpcReduction="20000"/>
          </a:bodyPr>
          <a:lstStyle/>
          <a:p>
            <a:r>
              <a:rPr lang="en-US" dirty="0" smtClean="0"/>
              <a:t>Maryland </a:t>
            </a:r>
            <a:r>
              <a:rPr lang="en-US" dirty="0"/>
              <a:t>is the only state in the nation to operate an all-payer hospital rate setting </a:t>
            </a:r>
            <a:r>
              <a:rPr lang="en-US" dirty="0" smtClean="0"/>
              <a:t>system for 36 years, </a:t>
            </a:r>
            <a:r>
              <a:rPr lang="en-US" dirty="0"/>
              <a:t>under which all patients pay the same rate for services at the state’s hospitals. </a:t>
            </a:r>
          </a:p>
        </p:txBody>
      </p:sp>
      <p:sp>
        <p:nvSpPr>
          <p:cNvPr id="10" name="Text Placeholder 9"/>
          <p:cNvSpPr>
            <a:spLocks noGrp="1"/>
          </p:cNvSpPr>
          <p:nvPr>
            <p:ph type="body" sz="quarter" idx="3"/>
          </p:nvPr>
        </p:nvSpPr>
        <p:spPr>
          <a:xfrm>
            <a:off x="4572000" y="1676400"/>
            <a:ext cx="4041775" cy="1066800"/>
          </a:xfrm>
        </p:spPr>
        <p:txBody>
          <a:bodyPr/>
          <a:lstStyle/>
          <a:p>
            <a:r>
              <a:rPr lang="en-US" dirty="0" smtClean="0"/>
              <a:t>Triple Aim-the Health, </a:t>
            </a:r>
          </a:p>
          <a:p>
            <a:r>
              <a:rPr lang="en-US" dirty="0" smtClean="0"/>
              <a:t>the Care, the Cost</a:t>
            </a:r>
            <a:endParaRPr lang="en-US" dirty="0"/>
          </a:p>
        </p:txBody>
      </p:sp>
      <p:pic>
        <p:nvPicPr>
          <p:cNvPr id="12" name="Content Placeholder 11"/>
          <p:cNvPicPr>
            <a:picLocks noGrp="1" noChangeAspect="1"/>
          </p:cNvPicPr>
          <p:nvPr>
            <p:ph sz="quarter" idx="4"/>
          </p:nvPr>
        </p:nvPicPr>
        <p:blipFill>
          <a:blip r:embed="rId2">
            <a:extLst>
              <a:ext uri="{28A0092B-C50C-407E-A947-70E740481C1C}">
                <a14:useLocalDpi xmlns:a14="http://schemas.microsoft.com/office/drawing/2010/main" val="0"/>
              </a:ext>
            </a:extLst>
          </a:blip>
          <a:stretch>
            <a:fillRect/>
          </a:stretch>
        </p:blipFill>
        <p:spPr>
          <a:xfrm>
            <a:off x="5181600" y="2743200"/>
            <a:ext cx="2514600" cy="1519238"/>
          </a:xfr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4495800"/>
            <a:ext cx="2133600" cy="1828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762000" y="685801"/>
            <a:ext cx="76200" cy="646331"/>
          </a:xfrm>
          <a:prstGeom prst="rect">
            <a:avLst/>
          </a:prstGeom>
        </p:spPr>
        <p:txBody>
          <a:bodyPr wrap="square">
            <a:spAutoFit/>
          </a:bodyPr>
          <a:lstStyle/>
          <a:p>
            <a:endParaRPr lang="en-US" dirty="0"/>
          </a:p>
          <a:p>
            <a:endParaRPr lang="en-US" dirty="0"/>
          </a:p>
        </p:txBody>
      </p:sp>
      <p:sp>
        <p:nvSpPr>
          <p:cNvPr id="13" name="Rectangle 12"/>
          <p:cNvSpPr/>
          <p:nvPr/>
        </p:nvSpPr>
        <p:spPr>
          <a:xfrm>
            <a:off x="4572000" y="4419600"/>
            <a:ext cx="4114800" cy="1752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CMS agreed to give the state </a:t>
            </a:r>
            <a:r>
              <a:rPr lang="en-US" u="sng" dirty="0" smtClean="0"/>
              <a:t>five years </a:t>
            </a:r>
            <a:r>
              <a:rPr lang="en-US" dirty="0" smtClean="0"/>
              <a:t>to generate $330 million in Medicare savings </a:t>
            </a:r>
            <a:r>
              <a:rPr lang="en-US" b="1" dirty="0" smtClean="0"/>
              <a:t>or</a:t>
            </a:r>
            <a:r>
              <a:rPr lang="en-US" dirty="0" smtClean="0"/>
              <a:t> </a:t>
            </a:r>
            <a:r>
              <a:rPr lang="en-US" b="1" dirty="0" smtClean="0"/>
              <a:t>lose the waiver </a:t>
            </a:r>
            <a:r>
              <a:rPr lang="en-US" dirty="0" smtClean="0"/>
              <a:t>and convert to the system that other states use. </a:t>
            </a:r>
          </a:p>
        </p:txBody>
      </p:sp>
    </p:spTree>
    <p:extLst>
      <p:ext uri="{BB962C8B-B14F-4D97-AF65-F5344CB8AC3E}">
        <p14:creationId xmlns:p14="http://schemas.microsoft.com/office/powerpoint/2010/main" val="637934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sz="2400" dirty="0" smtClean="0"/>
              <a:t>Modernization of Waiver, January, 2014</a:t>
            </a:r>
            <a:endParaRPr lang="en-US" sz="2400" dirty="0"/>
          </a:p>
        </p:txBody>
      </p:sp>
      <p:sp>
        <p:nvSpPr>
          <p:cNvPr id="6" name="Content Placeholder 5"/>
          <p:cNvSpPr>
            <a:spLocks noGrp="1"/>
          </p:cNvSpPr>
          <p:nvPr>
            <p:ph sz="half" idx="1"/>
          </p:nvPr>
        </p:nvSpPr>
        <p:spPr/>
        <p:txBody>
          <a:bodyPr>
            <a:normAutofit fontScale="92500" lnSpcReduction="10000"/>
          </a:bodyPr>
          <a:lstStyle/>
          <a:p>
            <a:endParaRPr lang="en-US" dirty="0" smtClean="0"/>
          </a:p>
          <a:p>
            <a:endParaRPr lang="en-US" dirty="0"/>
          </a:p>
          <a:p>
            <a:endParaRPr lang="en-US" dirty="0" smtClean="0"/>
          </a:p>
          <a:p>
            <a:endParaRPr lang="en-US" dirty="0"/>
          </a:p>
          <a:p>
            <a:endParaRPr lang="en-US" dirty="0"/>
          </a:p>
        </p:txBody>
      </p:sp>
      <p:sp>
        <p:nvSpPr>
          <p:cNvPr id="7" name="Content Placeholder 6"/>
          <p:cNvSpPr>
            <a:spLocks noGrp="1"/>
          </p:cNvSpPr>
          <p:nvPr>
            <p:ph sz="half" idx="2"/>
          </p:nvPr>
        </p:nvSpPr>
        <p:spPr/>
        <p:txBody>
          <a:bodyPr>
            <a:normAutofit fontScale="92500" lnSpcReduction="10000"/>
          </a:bodyPr>
          <a:lstStyle/>
          <a:p>
            <a:endParaRPr lang="en-US" dirty="0" smtClean="0"/>
          </a:p>
          <a:p>
            <a:endParaRPr lang="en-US" dirty="0"/>
          </a:p>
          <a:p>
            <a:r>
              <a:rPr lang="en-US" dirty="0" smtClean="0"/>
              <a:t>"</a:t>
            </a:r>
            <a:r>
              <a:rPr lang="en-US" dirty="0">
                <a:solidFill>
                  <a:srgbClr val="7030A0"/>
                </a:solidFill>
              </a:rPr>
              <a:t>This is among the most important changes in the health care delivery system in the state of Maryland in a generation," </a:t>
            </a:r>
            <a:endParaRPr lang="en-US" dirty="0" smtClean="0">
              <a:solidFill>
                <a:srgbClr val="7030A0"/>
              </a:solidFill>
            </a:endParaRPr>
          </a:p>
          <a:p>
            <a:pPr marL="114300" indent="0">
              <a:buNone/>
            </a:pPr>
            <a:r>
              <a:rPr lang="en-US" dirty="0" smtClean="0"/>
              <a:t>           John </a:t>
            </a:r>
            <a:r>
              <a:rPr lang="en-US" dirty="0" err="1" smtClean="0"/>
              <a:t>Colmers</a:t>
            </a:r>
            <a:r>
              <a:rPr lang="en-US" dirty="0" smtClean="0"/>
              <a:t>,</a:t>
            </a:r>
          </a:p>
          <a:p>
            <a:pPr marL="114300" indent="0">
              <a:buNone/>
            </a:pPr>
            <a:r>
              <a:rPr lang="en-US" dirty="0" smtClean="0"/>
              <a:t>           Chair of HSCRC</a:t>
            </a:r>
          </a:p>
          <a:p>
            <a:endParaRPr lang="en-US" dirty="0" smtClean="0"/>
          </a:p>
          <a:p>
            <a:endParaRPr lang="en-US" dirty="0"/>
          </a:p>
        </p:txBody>
      </p:sp>
      <p:sp>
        <p:nvSpPr>
          <p:cNvPr id="8" name="Rectangle 7"/>
          <p:cNvSpPr/>
          <p:nvPr/>
        </p:nvSpPr>
        <p:spPr>
          <a:xfrm>
            <a:off x="304800" y="1905000"/>
            <a:ext cx="4267200" cy="4801314"/>
          </a:xfrm>
          <a:prstGeom prst="rect">
            <a:avLst/>
          </a:prstGeom>
        </p:spPr>
        <p:txBody>
          <a:bodyPr wrap="square">
            <a:spAutoFit/>
          </a:bodyPr>
          <a:lstStyle/>
          <a:p>
            <a:r>
              <a:rPr lang="en-US" b="1" dirty="0" smtClean="0"/>
              <a:t>Call for White Papers</a:t>
            </a:r>
          </a:p>
          <a:p>
            <a:r>
              <a:rPr lang="en-US" i="1" dirty="0" smtClean="0"/>
              <a:t>The HSCRC is requesting assistance from interested parties in the form of technical papers on several different topics. </a:t>
            </a:r>
            <a:r>
              <a:rPr lang="en-US" b="1" i="1" dirty="0" smtClean="0"/>
              <a:t>The purpose of the papers is to provide data analyses, policy analyses and background information to inform implementation decisions</a:t>
            </a:r>
            <a:r>
              <a:rPr lang="en-US" i="1" dirty="0" smtClean="0"/>
              <a:t>. The call for papers is for interested stakeholders, members of the research community and the general public who want to voluntarily contribute to the implementation planning. </a:t>
            </a:r>
            <a:r>
              <a:rPr lang="en-US" i="1" dirty="0" smtClean="0">
                <a:hlinkClick r:id="rId2"/>
              </a:rPr>
              <a:t>http://www.hscrc.state.md.us/hscrc-modernization-white-papers.cfm</a:t>
            </a:r>
            <a:r>
              <a:rPr lang="en-US" i="1" dirty="0" smtClean="0"/>
              <a:t> </a:t>
            </a:r>
          </a:p>
        </p:txBody>
      </p:sp>
    </p:spTree>
    <p:extLst>
      <p:ext uri="{BB962C8B-B14F-4D97-AF65-F5344CB8AC3E}">
        <p14:creationId xmlns:p14="http://schemas.microsoft.com/office/powerpoint/2010/main" val="5163888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Nursing Workforce Research</a:t>
            </a:r>
            <a:endParaRPr lang="en-US" dirty="0"/>
          </a:p>
        </p:txBody>
      </p:sp>
      <p:sp>
        <p:nvSpPr>
          <p:cNvPr id="6" name="Content Placeholder 5"/>
          <p:cNvSpPr>
            <a:spLocks noGrp="1"/>
          </p:cNvSpPr>
          <p:nvPr>
            <p:ph idx="1"/>
          </p:nvPr>
        </p:nvSpPr>
        <p:spPr/>
        <p:txBody>
          <a:bodyPr>
            <a:normAutofit fontScale="62500" lnSpcReduction="20000"/>
          </a:bodyPr>
          <a:lstStyle/>
          <a:p>
            <a:endParaRPr lang="en-US" b="1" dirty="0"/>
          </a:p>
          <a:p>
            <a:pPr marL="114300" indent="0">
              <a:buNone/>
            </a:pPr>
            <a:r>
              <a:rPr lang="en-US" sz="2900" dirty="0" smtClean="0"/>
              <a:t>NSP II Initiative #5 includes opportunities for White Papers- We need reports on publications of successful strategies and scholarly contributions from our NSP II stakeholders. We need data, research, and analysis of the nursing workforce in Maryland. </a:t>
            </a:r>
          </a:p>
          <a:p>
            <a:pPr marL="114300" indent="0">
              <a:buNone/>
            </a:pPr>
            <a:endParaRPr lang="en-US" sz="2900" dirty="0"/>
          </a:p>
          <a:p>
            <a:pPr marL="114300" indent="0">
              <a:buNone/>
            </a:pPr>
            <a:r>
              <a:rPr lang="en-US" sz="2900" dirty="0" smtClean="0">
                <a:solidFill>
                  <a:srgbClr val="7030A0"/>
                </a:solidFill>
              </a:rPr>
              <a:t>The last Maryland Nursing </a:t>
            </a:r>
            <a:r>
              <a:rPr lang="en-US" sz="2900" dirty="0">
                <a:solidFill>
                  <a:srgbClr val="7030A0"/>
                </a:solidFill>
              </a:rPr>
              <a:t>W</a:t>
            </a:r>
            <a:r>
              <a:rPr lang="en-US" sz="2900" dirty="0" smtClean="0">
                <a:solidFill>
                  <a:srgbClr val="7030A0"/>
                </a:solidFill>
              </a:rPr>
              <a:t>orkforce report was in 2003</a:t>
            </a:r>
            <a:r>
              <a:rPr lang="en-US" sz="2900" dirty="0" smtClean="0"/>
              <a:t>, released by Heller &amp; Sweeney, Center for Health Workforce Development, which was later disbanded in 2005, along with the Statewide Commission on the Crisis in Nursing.  </a:t>
            </a:r>
          </a:p>
          <a:p>
            <a:r>
              <a:rPr lang="en-US" b="1" dirty="0"/>
              <a:t>Based on Demand Model outcomes:</a:t>
            </a:r>
          </a:p>
          <a:p>
            <a:r>
              <a:rPr lang="en-US" b="1" dirty="0"/>
              <a:t>Projections </a:t>
            </a:r>
            <a:r>
              <a:rPr lang="en-US" b="1" dirty="0" smtClean="0"/>
              <a:t>		Optimistic 		Pessimistic</a:t>
            </a:r>
            <a:endParaRPr lang="en-US" b="1" dirty="0"/>
          </a:p>
          <a:p>
            <a:r>
              <a:rPr lang="en-US" dirty="0"/>
              <a:t>2003 shortage </a:t>
            </a:r>
            <a:r>
              <a:rPr lang="en-US" dirty="0" smtClean="0"/>
              <a:t>		1,990 			3,622</a:t>
            </a:r>
            <a:endParaRPr lang="en-US" dirty="0"/>
          </a:p>
          <a:p>
            <a:r>
              <a:rPr lang="en-US" dirty="0"/>
              <a:t>2008 shortage </a:t>
            </a:r>
            <a:r>
              <a:rPr lang="en-US" dirty="0" smtClean="0"/>
              <a:t>		2,150 			11,397</a:t>
            </a:r>
            <a:endParaRPr lang="en-US" dirty="0"/>
          </a:p>
          <a:p>
            <a:r>
              <a:rPr lang="en-US" dirty="0"/>
              <a:t>2012 shortage </a:t>
            </a:r>
            <a:r>
              <a:rPr lang="en-US" dirty="0" smtClean="0"/>
              <a:t>		11,097 			20,091  </a:t>
            </a:r>
            <a:endParaRPr lang="en-US" sz="2900" dirty="0"/>
          </a:p>
          <a:p>
            <a:pPr marL="114300" indent="0">
              <a:buNone/>
            </a:pPr>
            <a:r>
              <a:rPr lang="en-US" sz="2900" dirty="0" smtClean="0">
                <a:solidFill>
                  <a:srgbClr val="7030A0"/>
                </a:solidFill>
              </a:rPr>
              <a:t>This </a:t>
            </a:r>
            <a:r>
              <a:rPr lang="en-US" sz="2900" dirty="0">
                <a:solidFill>
                  <a:srgbClr val="7030A0"/>
                </a:solidFill>
              </a:rPr>
              <a:t>is the 9</a:t>
            </a:r>
            <a:r>
              <a:rPr lang="en-US" sz="2900" baseline="30000" dirty="0">
                <a:solidFill>
                  <a:srgbClr val="7030A0"/>
                </a:solidFill>
              </a:rPr>
              <a:t>th</a:t>
            </a:r>
            <a:r>
              <a:rPr lang="en-US" sz="2900" dirty="0">
                <a:solidFill>
                  <a:srgbClr val="7030A0"/>
                </a:solidFill>
              </a:rPr>
              <a:t> year of a workforce intervention funded for 10 years. </a:t>
            </a:r>
          </a:p>
          <a:p>
            <a:pPr marL="114300" indent="0">
              <a:buNone/>
            </a:pPr>
            <a:r>
              <a:rPr lang="en-US" sz="2900" dirty="0"/>
              <a:t>Nursing researchers, leaders and stakeholders are urged to help.</a:t>
            </a:r>
            <a:br>
              <a:rPr lang="en-US" sz="2900" dirty="0"/>
            </a:br>
            <a:r>
              <a:rPr lang="en-US" sz="2900" dirty="0">
                <a:hlinkClick r:id="rId2"/>
              </a:rPr>
              <a:t>http://</a:t>
            </a:r>
            <a:r>
              <a:rPr lang="en-US" sz="2900" dirty="0" smtClean="0">
                <a:hlinkClick r:id="rId2"/>
              </a:rPr>
              <a:t>www.mbon.org/commission/mid_evaluation.pdf</a:t>
            </a:r>
            <a:r>
              <a:rPr lang="en-US" sz="2900" dirty="0" smtClean="0"/>
              <a:t> </a:t>
            </a:r>
            <a:endParaRPr lang="en-US" sz="2900" dirty="0"/>
          </a:p>
        </p:txBody>
      </p:sp>
    </p:spTree>
    <p:extLst>
      <p:ext uri="{BB962C8B-B14F-4D97-AF65-F5344CB8AC3E}">
        <p14:creationId xmlns:p14="http://schemas.microsoft.com/office/powerpoint/2010/main" val="22136572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ROI- Return on Investment</a:t>
            </a:r>
            <a:endParaRPr lang="en-US" dirty="0"/>
          </a:p>
        </p:txBody>
      </p:sp>
      <p:sp>
        <p:nvSpPr>
          <p:cNvPr id="3" name="Content Placeholder 2"/>
          <p:cNvSpPr>
            <a:spLocks noGrp="1"/>
          </p:cNvSpPr>
          <p:nvPr>
            <p:ph idx="1"/>
          </p:nvPr>
        </p:nvSpPr>
        <p:spPr/>
        <p:txBody>
          <a:bodyPr>
            <a:normAutofit fontScale="77500" lnSpcReduction="20000"/>
          </a:bodyPr>
          <a:lstStyle/>
          <a:p>
            <a:endParaRPr lang="en-US" dirty="0"/>
          </a:p>
          <a:p>
            <a:r>
              <a:rPr lang="en-US" dirty="0">
                <a:solidFill>
                  <a:srgbClr val="7030A0"/>
                </a:solidFill>
              </a:rPr>
              <a:t>ROI is the net result of</a:t>
            </a:r>
          </a:p>
          <a:p>
            <a:r>
              <a:rPr lang="en-US" dirty="0" smtClean="0"/>
              <a:t>–Nursing Workforce Supply and Demand = Costs</a:t>
            </a:r>
            <a:endParaRPr lang="en-US" dirty="0"/>
          </a:p>
          <a:p>
            <a:r>
              <a:rPr lang="en-US" dirty="0" smtClean="0"/>
              <a:t>–NSP II </a:t>
            </a:r>
            <a:r>
              <a:rPr lang="en-US" dirty="0"/>
              <a:t>effectiveness </a:t>
            </a:r>
            <a:r>
              <a:rPr lang="en-US" dirty="0" smtClean="0"/>
              <a:t>in increasing quality, improving patient outcomes and reducing costs of care</a:t>
            </a:r>
            <a:endParaRPr lang="en-US" dirty="0"/>
          </a:p>
          <a:p>
            <a:endParaRPr lang="en-US" dirty="0" smtClean="0"/>
          </a:p>
          <a:p>
            <a:r>
              <a:rPr lang="en-US" dirty="0" smtClean="0"/>
              <a:t>Funding </a:t>
            </a:r>
            <a:r>
              <a:rPr lang="en-US" dirty="0"/>
              <a:t>–based on operational implementation and ROI analyses for </a:t>
            </a:r>
            <a:r>
              <a:rPr lang="en-US" dirty="0" smtClean="0"/>
              <a:t>each grant </a:t>
            </a:r>
            <a:r>
              <a:rPr lang="en-US" dirty="0"/>
              <a:t>and </a:t>
            </a:r>
            <a:r>
              <a:rPr lang="en-US" dirty="0" smtClean="0"/>
              <a:t>targeted workforce interventions</a:t>
            </a:r>
            <a:endParaRPr lang="en-US" dirty="0"/>
          </a:p>
          <a:p>
            <a:r>
              <a:rPr lang="en-US" dirty="0" smtClean="0"/>
              <a:t>Analysis of successful strategies for replication</a:t>
            </a:r>
          </a:p>
          <a:p>
            <a:r>
              <a:rPr lang="en-US" dirty="0" smtClean="0"/>
              <a:t>Consider factors </a:t>
            </a:r>
            <a:r>
              <a:rPr lang="en-US" dirty="0"/>
              <a:t>adversely </a:t>
            </a:r>
            <a:r>
              <a:rPr lang="en-US" dirty="0" smtClean="0"/>
              <a:t>impacting </a:t>
            </a:r>
            <a:r>
              <a:rPr lang="en-US" dirty="0"/>
              <a:t>program </a:t>
            </a:r>
            <a:r>
              <a:rPr lang="en-US" dirty="0" smtClean="0"/>
              <a:t>effectiveness and remaining unmet needs</a:t>
            </a:r>
            <a:endParaRPr lang="en-US" dirty="0"/>
          </a:p>
          <a:p>
            <a:r>
              <a:rPr lang="en-US" dirty="0" smtClean="0">
                <a:solidFill>
                  <a:srgbClr val="7030A0"/>
                </a:solidFill>
              </a:rPr>
              <a:t>Evidence </a:t>
            </a:r>
            <a:r>
              <a:rPr lang="en-US" dirty="0">
                <a:solidFill>
                  <a:srgbClr val="7030A0"/>
                </a:solidFill>
              </a:rPr>
              <a:t>of </a:t>
            </a:r>
            <a:r>
              <a:rPr lang="en-US" dirty="0" smtClean="0">
                <a:solidFill>
                  <a:srgbClr val="7030A0"/>
                </a:solidFill>
              </a:rPr>
              <a:t>NSP II effectiveness </a:t>
            </a:r>
            <a:r>
              <a:rPr lang="en-US" dirty="0">
                <a:solidFill>
                  <a:srgbClr val="7030A0"/>
                </a:solidFill>
              </a:rPr>
              <a:t>is extremely important as is cautious, thoughtful estimation of </a:t>
            </a:r>
            <a:r>
              <a:rPr lang="en-US" dirty="0" smtClean="0">
                <a:solidFill>
                  <a:srgbClr val="7030A0"/>
                </a:solidFill>
              </a:rPr>
              <a:t>same, </a:t>
            </a:r>
            <a:r>
              <a:rPr lang="en-US" dirty="0">
                <a:solidFill>
                  <a:srgbClr val="7030A0"/>
                </a:solidFill>
              </a:rPr>
              <a:t>where gaps in evidence </a:t>
            </a:r>
            <a:r>
              <a:rPr lang="en-US" dirty="0" smtClean="0">
                <a:solidFill>
                  <a:srgbClr val="7030A0"/>
                </a:solidFill>
              </a:rPr>
              <a:t>exist</a:t>
            </a:r>
          </a:p>
          <a:p>
            <a:pPr marL="114300" indent="0">
              <a:buNone/>
            </a:pPr>
            <a:r>
              <a:rPr lang="en-US" dirty="0" smtClean="0"/>
              <a:t>Rely on grant reports, changes in nursing workforce, faculty workforce and expanded educational capacity</a:t>
            </a:r>
            <a:endParaRPr lang="en-US" dirty="0"/>
          </a:p>
        </p:txBody>
      </p:sp>
    </p:spTree>
    <p:extLst>
      <p:ext uri="{BB962C8B-B14F-4D97-AF65-F5344CB8AC3E}">
        <p14:creationId xmlns:p14="http://schemas.microsoft.com/office/powerpoint/2010/main" val="59569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lnSpcReduction="10000"/>
          </a:bodyPr>
          <a:lstStyle/>
          <a:p>
            <a:pPr>
              <a:defRPr/>
            </a:pPr>
            <a:r>
              <a:rPr lang="en-US" i="1" dirty="0"/>
              <a:t>Maryland’s Nursing Shortage: a Workforce Crisis</a:t>
            </a:r>
            <a:r>
              <a:rPr lang="en-US" dirty="0"/>
              <a:t>, published in </a:t>
            </a:r>
            <a:r>
              <a:rPr lang="en-US" dirty="0" smtClean="0"/>
              <a:t>2003( Heller &amp; Sweeney) cited a </a:t>
            </a:r>
            <a:r>
              <a:rPr lang="en-US" dirty="0"/>
              <a:t>root cause of the nursing </a:t>
            </a:r>
            <a:r>
              <a:rPr lang="en-US" dirty="0" smtClean="0"/>
              <a:t>shortage was </a:t>
            </a:r>
            <a:r>
              <a:rPr lang="en-US" dirty="0"/>
              <a:t>a faculty shortage. </a:t>
            </a:r>
          </a:p>
          <a:p>
            <a:pPr>
              <a:defRPr/>
            </a:pPr>
            <a:r>
              <a:rPr lang="en-US" dirty="0"/>
              <a:t>RN Vacancy rates 10.2% 2007; 2006 2,039 passing NCLEX </a:t>
            </a:r>
          </a:p>
          <a:p>
            <a:pPr>
              <a:defRPr/>
            </a:pPr>
            <a:r>
              <a:rPr lang="en-US" dirty="0"/>
              <a:t> RN Vacancy rates 5.6% 2011; 2011 2,519 passing NCLEX </a:t>
            </a:r>
          </a:p>
          <a:p>
            <a:pPr>
              <a:defRPr/>
            </a:pPr>
            <a:r>
              <a:rPr lang="en-US" dirty="0">
                <a:solidFill>
                  <a:srgbClr val="7030A0"/>
                </a:solidFill>
              </a:rPr>
              <a:t>*****</a:t>
            </a:r>
            <a:r>
              <a:rPr lang="en-US" b="1" dirty="0">
                <a:solidFill>
                  <a:srgbClr val="7030A0"/>
                </a:solidFill>
              </a:rPr>
              <a:t>Faculty shortages limited educational capacity</a:t>
            </a:r>
            <a:endParaRPr lang="en-US" dirty="0"/>
          </a:p>
          <a:p>
            <a:pPr marL="0" indent="0">
              <a:buNone/>
              <a:defRPr/>
            </a:pPr>
            <a:r>
              <a:rPr lang="en-US" dirty="0" smtClean="0">
                <a:solidFill>
                  <a:srgbClr val="7030A0"/>
                </a:solidFill>
              </a:rPr>
              <a:t>NURSE </a:t>
            </a:r>
            <a:r>
              <a:rPr lang="en-US" dirty="0">
                <a:solidFill>
                  <a:srgbClr val="7030A0"/>
                </a:solidFill>
              </a:rPr>
              <a:t>SUPPORT PROGRAM II-nursing education focused &amp; hospital funded</a:t>
            </a:r>
            <a:r>
              <a:rPr lang="en-US" b="1" dirty="0">
                <a:solidFill>
                  <a:srgbClr val="7030A0"/>
                </a:solidFill>
              </a:rPr>
              <a:t> workforce intervention </a:t>
            </a:r>
          </a:p>
          <a:p>
            <a:endParaRPr lang="en-US" dirty="0"/>
          </a:p>
        </p:txBody>
      </p:sp>
    </p:spTree>
    <p:extLst>
      <p:ext uri="{BB962C8B-B14F-4D97-AF65-F5344CB8AC3E}">
        <p14:creationId xmlns:p14="http://schemas.microsoft.com/office/powerpoint/2010/main" val="16107289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Advancing Educational Attainment</a:t>
            </a:r>
            <a:endParaRPr lang="en-US" dirty="0"/>
          </a:p>
        </p:txBody>
      </p:sp>
      <p:sp>
        <p:nvSpPr>
          <p:cNvPr id="3" name="Content Placeholder 2"/>
          <p:cNvSpPr>
            <a:spLocks noGrp="1"/>
          </p:cNvSpPr>
          <p:nvPr>
            <p:ph idx="1"/>
          </p:nvPr>
        </p:nvSpPr>
        <p:spPr/>
        <p:txBody>
          <a:bodyPr>
            <a:normAutofit fontScale="92500" lnSpcReduction="20000"/>
          </a:bodyPr>
          <a:lstStyle/>
          <a:p>
            <a:r>
              <a:rPr lang="en-US" dirty="0"/>
              <a:t>In addition to increased numbers </a:t>
            </a:r>
            <a:r>
              <a:rPr lang="en-US" dirty="0" smtClean="0"/>
              <a:t>of Associate Degree registered nurses, </a:t>
            </a:r>
            <a:r>
              <a:rPr lang="en-US" dirty="0"/>
              <a:t>BSN-educated nurses, </a:t>
            </a:r>
            <a:r>
              <a:rPr lang="en-US" dirty="0" smtClean="0"/>
              <a:t>and RN-BSN, schools </a:t>
            </a:r>
            <a:r>
              <a:rPr lang="en-US" dirty="0"/>
              <a:t>of nursing must build their capacities to prepare more students at the graduate level who can assume roles in advanced practice, leadership, teaching, and research. </a:t>
            </a:r>
            <a:endParaRPr lang="en-US" dirty="0" smtClean="0"/>
          </a:p>
          <a:p>
            <a:r>
              <a:rPr lang="en-US" b="1" dirty="0" smtClean="0">
                <a:solidFill>
                  <a:srgbClr val="7030A0"/>
                </a:solidFill>
              </a:rPr>
              <a:t>58% New RN’s are Associate Degree Nurses</a:t>
            </a:r>
          </a:p>
          <a:p>
            <a:r>
              <a:rPr lang="en-US" b="1" dirty="0" smtClean="0">
                <a:solidFill>
                  <a:srgbClr val="7030A0"/>
                </a:solidFill>
              </a:rPr>
              <a:t>42% New RN’s are Bachelor Degree Nurses</a:t>
            </a:r>
          </a:p>
          <a:p>
            <a:r>
              <a:rPr lang="en-US" b="1" dirty="0" smtClean="0">
                <a:solidFill>
                  <a:srgbClr val="7030A0"/>
                </a:solidFill>
              </a:rPr>
              <a:t>13% </a:t>
            </a:r>
            <a:r>
              <a:rPr lang="en-US" b="1" dirty="0">
                <a:solidFill>
                  <a:srgbClr val="7030A0"/>
                </a:solidFill>
              </a:rPr>
              <a:t>of nurses hold a graduate </a:t>
            </a:r>
            <a:r>
              <a:rPr lang="en-US" b="1" dirty="0" smtClean="0">
                <a:solidFill>
                  <a:srgbClr val="7030A0"/>
                </a:solidFill>
              </a:rPr>
              <a:t>degree but only </a:t>
            </a:r>
          </a:p>
          <a:p>
            <a:r>
              <a:rPr lang="en-US" b="1" dirty="0" smtClean="0">
                <a:solidFill>
                  <a:srgbClr val="7030A0"/>
                </a:solidFill>
              </a:rPr>
              <a:t>  1% of nurses hold </a:t>
            </a:r>
            <a:r>
              <a:rPr lang="en-US" b="1" dirty="0">
                <a:solidFill>
                  <a:srgbClr val="7030A0"/>
                </a:solidFill>
              </a:rPr>
              <a:t>a doctoral degree. </a:t>
            </a:r>
            <a:endParaRPr lang="en-US" b="1" dirty="0" smtClean="0">
              <a:solidFill>
                <a:srgbClr val="7030A0"/>
              </a:solidFill>
            </a:endParaRPr>
          </a:p>
          <a:p>
            <a:r>
              <a:rPr lang="en-US" dirty="0" smtClean="0"/>
              <a:t>Nurses </a:t>
            </a:r>
            <a:r>
              <a:rPr lang="en-US" dirty="0"/>
              <a:t>with doctorates are needed to teach future generations of nurses and to conduct research that becomes the basis for improvements in nursing science and practice. </a:t>
            </a:r>
            <a:r>
              <a:rPr lang="en-US" b="1" dirty="0"/>
              <a:t>	</a:t>
            </a:r>
            <a:endParaRPr lang="en-US" dirty="0"/>
          </a:p>
        </p:txBody>
      </p:sp>
    </p:spTree>
    <p:extLst>
      <p:ext uri="{BB962C8B-B14F-4D97-AF65-F5344CB8AC3E}">
        <p14:creationId xmlns:p14="http://schemas.microsoft.com/office/powerpoint/2010/main" val="798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Competitive Grants outcomes 2007-2012</a:t>
            </a:r>
            <a:endParaRPr lang="en-US" dirty="0"/>
          </a:p>
        </p:txBody>
      </p:sp>
      <p:sp>
        <p:nvSpPr>
          <p:cNvPr id="3" name="Content Placeholder 2"/>
          <p:cNvSpPr>
            <a:spLocks noGrp="1"/>
          </p:cNvSpPr>
          <p:nvPr>
            <p:ph idx="1"/>
          </p:nvPr>
        </p:nvSpPr>
        <p:spPr/>
        <p:txBody>
          <a:bodyPr/>
          <a:lstStyle/>
          <a:p>
            <a:endParaRPr lang="en-US"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752600"/>
            <a:ext cx="8382000" cy="5102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36320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 in Health Workforce</a:t>
            </a:r>
            <a:endParaRPr lang="en-US" dirty="0"/>
          </a:p>
        </p:txBody>
      </p:sp>
      <p:sp>
        <p:nvSpPr>
          <p:cNvPr id="3" name="Content Placeholder 2"/>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1" y="1676400"/>
            <a:ext cx="8249036"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28877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Maryland Health Workforce  Study (2013-2014)</a:t>
            </a:r>
            <a:endParaRPr lang="en-US" dirty="0"/>
          </a:p>
        </p:txBody>
      </p:sp>
      <p:sp>
        <p:nvSpPr>
          <p:cNvPr id="3" name="Content Placeholder 2"/>
          <p:cNvSpPr>
            <a:spLocks noGrp="1"/>
          </p:cNvSpPr>
          <p:nvPr>
            <p:ph idx="1"/>
          </p:nvPr>
        </p:nvSpPr>
        <p:spPr/>
        <p:txBody>
          <a:bodyPr>
            <a:normAutofit fontScale="92500" lnSpcReduction="10000"/>
          </a:bodyPr>
          <a:lstStyle/>
          <a:p>
            <a:r>
              <a:rPr lang="en-US" i="1" dirty="0" smtClean="0"/>
              <a:t>The overarching </a:t>
            </a:r>
            <a:r>
              <a:rPr lang="en-US" i="1" dirty="0" smtClean="0">
                <a:solidFill>
                  <a:srgbClr val="7030A0"/>
                </a:solidFill>
              </a:rPr>
              <a:t>goals</a:t>
            </a:r>
            <a:r>
              <a:rPr lang="en-US" i="1" dirty="0" smtClean="0"/>
              <a:t> of Phase I and Phase II of this health care workforce study is to </a:t>
            </a:r>
            <a:r>
              <a:rPr lang="en-US" i="1" dirty="0" smtClean="0">
                <a:solidFill>
                  <a:srgbClr val="7030A0"/>
                </a:solidFill>
              </a:rPr>
              <a:t>conceptualize a data collection and forecasting system designed to provide an updated picture of the current and projected future </a:t>
            </a:r>
            <a:r>
              <a:rPr lang="en-US" i="1" dirty="0" smtClean="0"/>
              <a:t>adequacy of the State-wide and sub-state supply of health professionals in Maryland.</a:t>
            </a:r>
          </a:p>
          <a:p>
            <a:r>
              <a:rPr lang="en-US" dirty="0" smtClean="0"/>
              <a:t>This was a RWJF funded project directed by MHCC on behalf of GWIB and the Office of Health Care Reform</a:t>
            </a:r>
            <a:endParaRPr lang="en-US" dirty="0"/>
          </a:p>
          <a:p>
            <a:r>
              <a:rPr lang="en-US" dirty="0" smtClean="0"/>
              <a:t>Summation: Data is not readily available to estimate demand or adequacy of supply for many health professions and primary care must consider APRN’s</a:t>
            </a:r>
          </a:p>
          <a:p>
            <a:pPr marL="114300" indent="0">
              <a:buNone/>
            </a:pPr>
            <a:r>
              <a:rPr lang="en-US" b="1" dirty="0" smtClean="0"/>
              <a:t>Key take away for nurse leaders: we have a responsibility to address data infrastructure-  it is still a major concern</a:t>
            </a:r>
            <a:r>
              <a:rPr lang="en-US" dirty="0" smtClean="0"/>
              <a:t>.</a:t>
            </a:r>
            <a:endParaRPr lang="en-US" dirty="0"/>
          </a:p>
        </p:txBody>
      </p:sp>
    </p:spTree>
    <p:extLst>
      <p:ext uri="{BB962C8B-B14F-4D97-AF65-F5344CB8AC3E}">
        <p14:creationId xmlns:p14="http://schemas.microsoft.com/office/powerpoint/2010/main" val="33036853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 </a:t>
            </a:r>
            <a:r>
              <a:rPr lang="en-US" dirty="0" err="1" smtClean="0"/>
              <a:t>Buerhaus</a:t>
            </a: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smtClean="0"/>
              <a:t>Employers and workforce policymakers should not be lulled into complacency by the current supply of nurses. </a:t>
            </a:r>
          </a:p>
          <a:p>
            <a:r>
              <a:rPr lang="en-US" dirty="0" smtClean="0"/>
              <a:t>The current positive effect is likely to evaporate as the economy improves with a reemergence of a post-recession nursing shortage.</a:t>
            </a:r>
            <a:endParaRPr lang="en-US" dirty="0"/>
          </a:p>
          <a:p>
            <a:r>
              <a:rPr lang="en-US" dirty="0" smtClean="0"/>
              <a:t>In the face of projected shortages of primary care MDs, slower growth in the RN workforce could not come at a worse time.</a:t>
            </a:r>
          </a:p>
          <a:p>
            <a:r>
              <a:rPr lang="en-US" dirty="0" smtClean="0"/>
              <a:t>The demand for RNs will outstrip projected growth through 2020.  (</a:t>
            </a:r>
            <a:r>
              <a:rPr lang="en-US" dirty="0" err="1" smtClean="0"/>
              <a:t>Buerhaus</a:t>
            </a:r>
            <a:r>
              <a:rPr lang="en-US" dirty="0" smtClean="0"/>
              <a:t>, 2012, NEJM)</a:t>
            </a:r>
            <a:endParaRPr lang="en-US" dirty="0"/>
          </a:p>
        </p:txBody>
      </p:sp>
      <p:sp>
        <p:nvSpPr>
          <p:cNvPr id="4" name="Content Placeholder 2"/>
          <p:cNvSpPr txBox="1">
            <a:spLocks/>
          </p:cNvSpPr>
          <p:nvPr/>
        </p:nvSpPr>
        <p:spPr>
          <a:xfrm>
            <a:off x="6629400" y="457200"/>
            <a:ext cx="1676400" cy="1066800"/>
          </a:xfrm>
          <a:prstGeom prst="rect">
            <a:avLst/>
          </a:prstGeom>
          <a:blipFill dpi="0" rotWithShape="1">
            <a:blip r:embed="rId2"/>
            <a:srcRect/>
            <a:stretch>
              <a:fillRect/>
            </a:stretch>
          </a:blipFill>
        </p:spPr>
        <p:txBody>
          <a:bodyPr vert="horz" lIns="91440" tIns="45720" rIns="91440" bIns="45720" rtlCol="0">
            <a:normAutofit fontScale="92500" lnSpcReduction="20000"/>
          </a:bodyPr>
          <a:lst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a:lstStyle>
          <a:p>
            <a:endParaRPr lang="en-US" smtClean="0"/>
          </a:p>
          <a:p>
            <a:endParaRPr lang="en-US" smtClean="0"/>
          </a:p>
          <a:p>
            <a:pPr>
              <a:buFont typeface="Wingdings 2" pitchFamily="18" charset="2"/>
              <a:buNone/>
            </a:pPr>
            <a:r>
              <a:rPr lang="en-US" smtClean="0"/>
              <a:t>	</a:t>
            </a:r>
            <a:endParaRPr lang="en-US" dirty="0" smtClean="0"/>
          </a:p>
        </p:txBody>
      </p:sp>
    </p:spTree>
    <p:extLst>
      <p:ext uri="{BB962C8B-B14F-4D97-AF65-F5344CB8AC3E}">
        <p14:creationId xmlns:p14="http://schemas.microsoft.com/office/powerpoint/2010/main" val="24541749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 2014 Grant Recipients</a:t>
            </a:r>
            <a:endParaRPr lang="en-US" dirty="0"/>
          </a:p>
        </p:txBody>
      </p:sp>
      <p:sp>
        <p:nvSpPr>
          <p:cNvPr id="3" name="Content Placeholder 2"/>
          <p:cNvSpPr>
            <a:spLocks noGrp="1"/>
          </p:cNvSpPr>
          <p:nvPr>
            <p:ph idx="1"/>
          </p:nvPr>
        </p:nvSpPr>
        <p:spPr/>
        <p:txBody>
          <a:bodyPr>
            <a:normAutofit fontScale="55000" lnSpcReduction="20000"/>
          </a:bodyPr>
          <a:lstStyle/>
          <a:p>
            <a:pPr marL="114300" indent="0">
              <a:buNone/>
            </a:pPr>
            <a:r>
              <a:rPr lang="en-US" b="1" dirty="0"/>
              <a:t>NSP II FY 2014 Final Recommendations for Competitive Institutional Grants Program</a:t>
            </a:r>
          </a:p>
          <a:p>
            <a:pPr marL="114300" indent="0">
              <a:buNone/>
            </a:pPr>
            <a:r>
              <a:rPr lang="en-US" b="1" dirty="0"/>
              <a:t>Proposal </a:t>
            </a:r>
            <a:r>
              <a:rPr lang="en-US" b="1" dirty="0" smtClean="0"/>
              <a:t>           Name                             School </a:t>
            </a:r>
            <a:r>
              <a:rPr lang="en-US" b="1" dirty="0"/>
              <a:t>of </a:t>
            </a:r>
            <a:r>
              <a:rPr lang="en-US" b="1" dirty="0" smtClean="0"/>
              <a:t>Nursing                              Funding</a:t>
            </a:r>
          </a:p>
          <a:p>
            <a:pPr marL="114300" indent="0">
              <a:buNone/>
            </a:pPr>
            <a:endParaRPr lang="en-US" b="1" dirty="0" smtClean="0"/>
          </a:p>
          <a:p>
            <a:pPr marL="114300" indent="0">
              <a:buNone/>
            </a:pPr>
            <a:r>
              <a:rPr lang="en-US" dirty="0" smtClean="0"/>
              <a:t>14‐101 </a:t>
            </a:r>
            <a:r>
              <a:rPr lang="en-US" dirty="0"/>
              <a:t>A Faculty Pipeline for RN to BSN and BSN to MSN Bowie State University $212,723 </a:t>
            </a:r>
          </a:p>
          <a:p>
            <a:pPr marL="114300" indent="0">
              <a:buNone/>
            </a:pPr>
            <a:r>
              <a:rPr lang="en-US" dirty="0"/>
              <a:t>14‐102 CCBC Associates to Bachelors (ATB) CCBC $298,957 </a:t>
            </a:r>
          </a:p>
          <a:p>
            <a:pPr marL="114300" indent="0">
              <a:buNone/>
            </a:pPr>
            <a:r>
              <a:rPr lang="en-US" dirty="0"/>
              <a:t>14‐103 Initiative to Promote Nursing Education as a Career Path Coppin State University $290,320 </a:t>
            </a:r>
          </a:p>
          <a:p>
            <a:pPr marL="114300" indent="0">
              <a:buNone/>
            </a:pPr>
            <a:r>
              <a:rPr lang="en-US" dirty="0"/>
              <a:t>14‐104 Planning the Pathway to an MSN in Western Maryland Frostburg State University $</a:t>
            </a:r>
            <a:r>
              <a:rPr lang="en-US" dirty="0" smtClean="0"/>
              <a:t>145,842</a:t>
            </a:r>
            <a:endParaRPr lang="en-US" dirty="0"/>
          </a:p>
          <a:p>
            <a:pPr marL="114300" indent="0">
              <a:buNone/>
            </a:pPr>
            <a:r>
              <a:rPr lang="en-US" dirty="0"/>
              <a:t>14‐105 3 + 1 Model: A new route to the BSN Hagerstown Community $174,664 </a:t>
            </a:r>
          </a:p>
          <a:p>
            <a:pPr marL="114300" indent="0">
              <a:buNone/>
            </a:pPr>
            <a:r>
              <a:rPr lang="en-US" dirty="0"/>
              <a:t>14‐106 Interdisciplinary </a:t>
            </a:r>
            <a:r>
              <a:rPr lang="en-US" dirty="0" smtClean="0"/>
              <a:t>Simulation </a:t>
            </a:r>
            <a:r>
              <a:rPr lang="en-US" dirty="0"/>
              <a:t>to Enhance </a:t>
            </a:r>
            <a:r>
              <a:rPr lang="en-US" dirty="0" smtClean="0"/>
              <a:t>Students </a:t>
            </a:r>
            <a:r>
              <a:rPr lang="en-US" dirty="0"/>
              <a:t>Howard Community College $268,290 </a:t>
            </a:r>
            <a:r>
              <a:rPr lang="en-US" dirty="0" smtClean="0"/>
              <a:t> </a:t>
            </a:r>
            <a:endParaRPr lang="en-US" dirty="0"/>
          </a:p>
          <a:p>
            <a:pPr marL="114300" indent="0">
              <a:buNone/>
            </a:pPr>
            <a:r>
              <a:rPr lang="en-US" dirty="0"/>
              <a:t>14‐107 Accelerated Post‐NP </a:t>
            </a:r>
            <a:r>
              <a:rPr lang="en-US" dirty="0" smtClean="0"/>
              <a:t>Psychiatric </a:t>
            </a:r>
            <a:r>
              <a:rPr lang="en-US" dirty="0"/>
              <a:t>Nurse Practitioner </a:t>
            </a:r>
            <a:r>
              <a:rPr lang="en-US" dirty="0" smtClean="0"/>
              <a:t> </a:t>
            </a:r>
            <a:r>
              <a:rPr lang="en-US" dirty="0"/>
              <a:t>Johns Hopkins University $299,709 </a:t>
            </a:r>
          </a:p>
          <a:p>
            <a:pPr marL="114300" indent="0">
              <a:buNone/>
            </a:pPr>
            <a:r>
              <a:rPr lang="en-US" dirty="0"/>
              <a:t>14‐108 Online Use of </a:t>
            </a:r>
            <a:r>
              <a:rPr lang="en-US" dirty="0" smtClean="0"/>
              <a:t>Inter-professional </a:t>
            </a:r>
            <a:r>
              <a:rPr lang="en-US" dirty="0"/>
              <a:t>Simulation </a:t>
            </a:r>
            <a:r>
              <a:rPr lang="en-US" dirty="0" smtClean="0"/>
              <a:t> </a:t>
            </a:r>
            <a:r>
              <a:rPr lang="en-US" dirty="0"/>
              <a:t>Johns Hopkins University $284,687 </a:t>
            </a:r>
          </a:p>
          <a:p>
            <a:pPr marL="114300" indent="0">
              <a:buNone/>
            </a:pPr>
            <a:r>
              <a:rPr lang="en-US" dirty="0"/>
              <a:t>14‐109 Establishing a </a:t>
            </a:r>
            <a:r>
              <a:rPr lang="en-US" dirty="0" smtClean="0"/>
              <a:t>Faculty Consortium </a:t>
            </a:r>
            <a:r>
              <a:rPr lang="en-US" dirty="0"/>
              <a:t>Nursing Leadership Johns Hopkins University $297,554 </a:t>
            </a:r>
          </a:p>
          <a:p>
            <a:pPr marL="114300" indent="0">
              <a:buNone/>
            </a:pPr>
            <a:r>
              <a:rPr lang="en-US" dirty="0"/>
              <a:t>14‐110 Military to ADN(M2ADN) Montgomery College $226,522 </a:t>
            </a:r>
          </a:p>
          <a:p>
            <a:pPr marL="114300" indent="0">
              <a:buNone/>
            </a:pPr>
            <a:r>
              <a:rPr lang="en-US" dirty="0"/>
              <a:t>14‐111 Increasing </a:t>
            </a:r>
            <a:r>
              <a:rPr lang="en-US" dirty="0" smtClean="0"/>
              <a:t>Success </a:t>
            </a:r>
            <a:r>
              <a:rPr lang="en-US" dirty="0"/>
              <a:t>in Minority Nursing Students Sojourner‐Douglass College $237,351 </a:t>
            </a:r>
          </a:p>
          <a:p>
            <a:pPr marL="114300" indent="0">
              <a:buNone/>
            </a:pPr>
            <a:r>
              <a:rPr lang="en-US" dirty="0"/>
              <a:t>14‐112 Increasing Academic‐Practice Partnerships in Maryland Stevenson University $</a:t>
            </a:r>
            <a:r>
              <a:rPr lang="en-US" dirty="0" smtClean="0"/>
              <a:t>276,942</a:t>
            </a:r>
            <a:endParaRPr lang="en-US" dirty="0"/>
          </a:p>
          <a:p>
            <a:pPr marL="114300" indent="0">
              <a:buNone/>
            </a:pPr>
            <a:r>
              <a:rPr lang="en-US" dirty="0"/>
              <a:t>14‐113 </a:t>
            </a:r>
            <a:r>
              <a:rPr lang="en-US" dirty="0" smtClean="0"/>
              <a:t>Clinical </a:t>
            </a:r>
            <a:r>
              <a:rPr lang="en-US" dirty="0"/>
              <a:t>Faculty for </a:t>
            </a:r>
            <a:r>
              <a:rPr lang="en-US" dirty="0" smtClean="0"/>
              <a:t>Maryland </a:t>
            </a:r>
            <a:r>
              <a:rPr lang="en-US" dirty="0"/>
              <a:t>Schools University of Maryland $295,573 </a:t>
            </a:r>
          </a:p>
          <a:p>
            <a:pPr marL="114300" indent="0">
              <a:buNone/>
            </a:pPr>
            <a:r>
              <a:rPr lang="en-US" dirty="0"/>
              <a:t>14‐114 Increasing </a:t>
            </a:r>
            <a:r>
              <a:rPr lang="en-US" dirty="0" smtClean="0"/>
              <a:t>the Baccalaureate Nurses </a:t>
            </a:r>
            <a:r>
              <a:rPr lang="en-US" dirty="0"/>
              <a:t>University of Maryland $298,915 </a:t>
            </a:r>
          </a:p>
          <a:p>
            <a:pPr marL="114300" indent="0">
              <a:buNone/>
            </a:pPr>
            <a:r>
              <a:rPr lang="en-US" dirty="0"/>
              <a:t>14‐115 </a:t>
            </a:r>
            <a:r>
              <a:rPr lang="en-US" dirty="0" smtClean="0"/>
              <a:t>Inter-professional Education, </a:t>
            </a:r>
            <a:r>
              <a:rPr lang="en-US" dirty="0"/>
              <a:t>faculty development </a:t>
            </a:r>
            <a:r>
              <a:rPr lang="en-US" dirty="0" smtClean="0"/>
              <a:t> </a:t>
            </a:r>
            <a:r>
              <a:rPr lang="en-US" dirty="0"/>
              <a:t>University of Maryland $299,928 </a:t>
            </a:r>
          </a:p>
          <a:p>
            <a:endParaRPr lang="en-US" dirty="0"/>
          </a:p>
          <a:p>
            <a:r>
              <a:rPr lang="en-US" b="1" dirty="0">
                <a:solidFill>
                  <a:srgbClr val="7030A0"/>
                </a:solidFill>
              </a:rPr>
              <a:t>Total 15 applicants $3,907,977 </a:t>
            </a:r>
            <a:r>
              <a:rPr lang="en-US" b="1" dirty="0" smtClean="0">
                <a:solidFill>
                  <a:srgbClr val="7030A0"/>
                </a:solidFill>
              </a:rPr>
              <a:t>     awarded for 1-2 year programs in FY 2014</a:t>
            </a:r>
            <a:endParaRPr lang="en-US" b="1" dirty="0">
              <a:solidFill>
                <a:srgbClr val="7030A0"/>
              </a:solidFill>
            </a:endParaRPr>
          </a:p>
        </p:txBody>
      </p:sp>
    </p:spTree>
    <p:extLst>
      <p:ext uri="{BB962C8B-B14F-4D97-AF65-F5344CB8AC3E}">
        <p14:creationId xmlns:p14="http://schemas.microsoft.com/office/powerpoint/2010/main" val="7579478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Complex Primary Care Needs</a:t>
            </a:r>
            <a:endParaRPr lang="en-US" dirty="0"/>
          </a:p>
        </p:txBody>
      </p:sp>
      <p:sp>
        <p:nvSpPr>
          <p:cNvPr id="3" name="Content Placeholder 2"/>
          <p:cNvSpPr>
            <a:spLocks noGrp="1"/>
          </p:cNvSpPr>
          <p:nvPr>
            <p:ph idx="1"/>
          </p:nvPr>
        </p:nvSpPr>
        <p:spPr/>
        <p:txBody>
          <a:bodyPr>
            <a:normAutofit fontScale="92500" lnSpcReduction="20000"/>
          </a:bodyPr>
          <a:lstStyle/>
          <a:p>
            <a:pPr marL="114300" indent="0">
              <a:buNone/>
            </a:pPr>
            <a:r>
              <a:rPr lang="en-US" dirty="0" smtClean="0"/>
              <a:t>**</a:t>
            </a:r>
            <a:r>
              <a:rPr lang="en-US" dirty="0" smtClean="0">
                <a:solidFill>
                  <a:srgbClr val="7030A0"/>
                </a:solidFill>
              </a:rPr>
              <a:t>Psychiatric Nurse Practitioners </a:t>
            </a:r>
            <a:r>
              <a:rPr lang="en-US" dirty="0" smtClean="0"/>
              <a:t>are needed in Maryland</a:t>
            </a:r>
          </a:p>
          <a:p>
            <a:endParaRPr lang="en-US" dirty="0" smtClean="0"/>
          </a:p>
          <a:p>
            <a:r>
              <a:rPr lang="en-US" dirty="0" smtClean="0"/>
              <a:t>Start as RNs (all 26 SON part of the solution)</a:t>
            </a:r>
          </a:p>
          <a:p>
            <a:r>
              <a:rPr lang="en-US" dirty="0" smtClean="0"/>
              <a:t>Continue in Graduate School </a:t>
            </a:r>
          </a:p>
          <a:p>
            <a:r>
              <a:rPr lang="en-US" dirty="0" smtClean="0"/>
              <a:t>Complete specialty nurse practitioner program</a:t>
            </a:r>
          </a:p>
          <a:p>
            <a:r>
              <a:rPr lang="en-US" dirty="0" smtClean="0"/>
              <a:t>Two Psych NP programs in Maryland (PMHNP)</a:t>
            </a:r>
          </a:p>
          <a:p>
            <a:r>
              <a:rPr lang="en-US" dirty="0" smtClean="0"/>
              <a:t>Each graduate about 16/ yr.</a:t>
            </a:r>
          </a:p>
          <a:p>
            <a:r>
              <a:rPr lang="en-US" dirty="0" smtClean="0"/>
              <a:t>Becoming more difficult with 2015 AACN goals- DNP</a:t>
            </a:r>
          </a:p>
          <a:p>
            <a:r>
              <a:rPr lang="en-US" dirty="0" smtClean="0"/>
              <a:t>How can we meet this need?</a:t>
            </a:r>
          </a:p>
          <a:p>
            <a:r>
              <a:rPr lang="en-US" dirty="0" smtClean="0"/>
              <a:t>Nurse educators- any ideas?</a:t>
            </a:r>
          </a:p>
          <a:p>
            <a:r>
              <a:rPr lang="en-US" dirty="0" smtClean="0"/>
              <a:t>DHMH is interested- </a:t>
            </a:r>
            <a:r>
              <a:rPr lang="en-US" dirty="0"/>
              <a:t>contact Raquel Samson </a:t>
            </a:r>
            <a:r>
              <a:rPr lang="en-US" dirty="0" smtClean="0">
                <a:hlinkClick r:id="rId2"/>
              </a:rPr>
              <a:t>raquel.samson@maryland.gov</a:t>
            </a:r>
            <a:r>
              <a:rPr lang="en-US" dirty="0" smtClean="0"/>
              <a:t> </a:t>
            </a:r>
            <a:endParaRPr lang="en-US" dirty="0"/>
          </a:p>
        </p:txBody>
      </p:sp>
    </p:spTree>
    <p:extLst>
      <p:ext uri="{BB962C8B-B14F-4D97-AF65-F5344CB8AC3E}">
        <p14:creationId xmlns:p14="http://schemas.microsoft.com/office/powerpoint/2010/main" val="34557040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 of Funding</a:t>
            </a:r>
            <a:endParaRPr lang="en-US" dirty="0"/>
          </a:p>
        </p:txBody>
      </p:sp>
      <p:sp>
        <p:nvSpPr>
          <p:cNvPr id="3" name="Content Placeholder 2"/>
          <p:cNvSpPr>
            <a:spLocks noGrp="1"/>
          </p:cNvSpPr>
          <p:nvPr>
            <p:ph idx="1"/>
          </p:nvPr>
        </p:nvSpPr>
        <p:spPr>
          <a:xfrm>
            <a:off x="457200" y="1752600"/>
            <a:ext cx="8229600" cy="4648200"/>
          </a:xfrm>
        </p:spPr>
        <p:txBody>
          <a:bodyPr>
            <a:normAutofit lnSpcReduction="10000"/>
          </a:bodyPr>
          <a:lstStyle/>
          <a:p>
            <a:pPr marL="114300" indent="0">
              <a:buNone/>
            </a:pPr>
            <a:r>
              <a:rPr lang="en-US" b="1" i="1" dirty="0"/>
              <a:t>An acknowledgment of the HSCRC must appear in any publication of materials based on or developed under this project in the following manner:</a:t>
            </a:r>
            <a:endParaRPr lang="en-US" dirty="0"/>
          </a:p>
          <a:p>
            <a:pPr marL="114300" indent="0">
              <a:buNone/>
            </a:pPr>
            <a:r>
              <a:rPr lang="en-US" dirty="0" smtClean="0"/>
              <a:t>“</a:t>
            </a:r>
            <a:r>
              <a:rPr lang="en-US" dirty="0"/>
              <a:t>The activity that is the subject of this [</a:t>
            </a:r>
            <a:r>
              <a:rPr lang="en-US" i="1" dirty="0"/>
              <a:t>type of publication</a:t>
            </a:r>
            <a:r>
              <a:rPr lang="en-US" dirty="0"/>
              <a:t> (e.g., book, report, film)] was produced with the assistance of a Nurse Support Program II grant under the auspices of the Health Services Cost Review Commission.”</a:t>
            </a:r>
          </a:p>
          <a:p>
            <a:pPr marL="114300" indent="0">
              <a:buNone/>
            </a:pPr>
            <a:r>
              <a:rPr lang="en-US" b="1" dirty="0">
                <a:solidFill>
                  <a:srgbClr val="7030A0"/>
                </a:solidFill>
              </a:rPr>
              <a:t>At such time as any article resulting from work under this grant is published in a professional journal or publication</a:t>
            </a:r>
            <a:r>
              <a:rPr lang="en-US" b="1" dirty="0"/>
              <a:t>, two reprints of the publication should be sent to MHEC and HSCRC, clearly labeled with appropriate identifying information.</a:t>
            </a:r>
            <a:endParaRPr lang="en-US" dirty="0"/>
          </a:p>
          <a:p>
            <a:endParaRPr lang="en-US" dirty="0"/>
          </a:p>
        </p:txBody>
      </p:sp>
    </p:spTree>
    <p:extLst>
      <p:ext uri="{BB962C8B-B14F-4D97-AF65-F5344CB8AC3E}">
        <p14:creationId xmlns:p14="http://schemas.microsoft.com/office/powerpoint/2010/main" val="26954805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70000" lnSpcReduction="20000"/>
          </a:bodyPr>
          <a:lstStyle/>
          <a:p>
            <a:r>
              <a:rPr lang="en-US" dirty="0"/>
              <a:t>American Association of Colleges of Nursing’s </a:t>
            </a:r>
            <a:r>
              <a:rPr lang="en-US" i="1" dirty="0"/>
              <a:t>Special Survey on Vacant Faculty Positions for Academic Year </a:t>
            </a:r>
            <a:r>
              <a:rPr lang="en-US" dirty="0"/>
              <a:t>2012- 2013 </a:t>
            </a:r>
            <a:r>
              <a:rPr lang="en-US" u="sng" dirty="0">
                <a:hlinkClick r:id="rId2"/>
              </a:rPr>
              <a:t>http://www.aacn.nche.edu/leading-initiatives/research-data/vacancy12.pdf</a:t>
            </a:r>
            <a:r>
              <a:rPr lang="en-US" dirty="0"/>
              <a:t> </a:t>
            </a:r>
            <a:endParaRPr lang="en-US" dirty="0" smtClean="0"/>
          </a:p>
          <a:p>
            <a:r>
              <a:rPr lang="en-US" dirty="0">
                <a:hlinkClick r:id="rId3"/>
              </a:rPr>
              <a:t>http://</a:t>
            </a:r>
            <a:r>
              <a:rPr lang="en-US" dirty="0" smtClean="0">
                <a:hlinkClick r:id="rId3"/>
              </a:rPr>
              <a:t>www.aacn.nche.edu/media-relations/nrsgshortagefs.pdf</a:t>
            </a:r>
            <a:r>
              <a:rPr lang="en-US" dirty="0" smtClean="0"/>
              <a:t> </a:t>
            </a:r>
            <a:endParaRPr lang="en-US" dirty="0"/>
          </a:p>
          <a:p>
            <a:r>
              <a:rPr lang="en-US" dirty="0" smtClean="0"/>
              <a:t>Institute </a:t>
            </a:r>
            <a:r>
              <a:rPr lang="en-US" dirty="0"/>
              <a:t>of Medicine, (2010) report, </a:t>
            </a:r>
            <a:r>
              <a:rPr lang="en-US" i="1" dirty="0"/>
              <a:t>The Future of Nursing: Leading Change, </a:t>
            </a:r>
            <a:r>
              <a:rPr lang="en-US" i="1" dirty="0" smtClean="0"/>
              <a:t>Advancing </a:t>
            </a:r>
            <a:r>
              <a:rPr lang="en-US" i="1" dirty="0"/>
              <a:t>Health. </a:t>
            </a:r>
            <a:r>
              <a:rPr lang="en-US" dirty="0"/>
              <a:t>Retrieved from </a:t>
            </a:r>
            <a:r>
              <a:rPr lang="en-US" u="sng" dirty="0">
                <a:hlinkClick r:id="rId4"/>
              </a:rPr>
              <a:t>http://www.iom.edu/Reports/2010/The-Future-of-Nursing-Leading-Change-Advancing-Health.aspx</a:t>
            </a:r>
            <a:r>
              <a:rPr lang="en-US" dirty="0"/>
              <a:t> </a:t>
            </a:r>
          </a:p>
          <a:p>
            <a:r>
              <a:rPr lang="en-US" dirty="0"/>
              <a:t> </a:t>
            </a:r>
          </a:p>
          <a:p>
            <a:r>
              <a:rPr lang="en-US" dirty="0"/>
              <a:t>Health Services Cost Review Commission, Nurse Support Program II, </a:t>
            </a:r>
          </a:p>
          <a:p>
            <a:r>
              <a:rPr lang="en-US" u="sng" dirty="0">
                <a:hlinkClick r:id="rId5"/>
              </a:rPr>
              <a:t>www.hscrc.gov</a:t>
            </a:r>
            <a:r>
              <a:rPr lang="en-US" dirty="0"/>
              <a:t> </a:t>
            </a:r>
            <a:endParaRPr lang="en-US" dirty="0" smtClean="0"/>
          </a:p>
          <a:p>
            <a:endParaRPr lang="en-US" dirty="0"/>
          </a:p>
          <a:p>
            <a:r>
              <a:rPr lang="en-US" dirty="0" smtClean="0">
                <a:hlinkClick r:id="rId6"/>
              </a:rPr>
              <a:t>http</a:t>
            </a:r>
            <a:r>
              <a:rPr lang="en-US" dirty="0">
                <a:hlinkClick r:id="rId6"/>
              </a:rPr>
              <a:t>://</a:t>
            </a:r>
            <a:r>
              <a:rPr lang="en-US" dirty="0" smtClean="0">
                <a:hlinkClick r:id="rId6"/>
              </a:rPr>
              <a:t>www.hscrc.state.md.us/documents/commission-meeting/2013/06-05/hscrc-post-commission-meet-docs-2013-06-05.pdf</a:t>
            </a:r>
            <a:r>
              <a:rPr lang="en-US" dirty="0" smtClean="0"/>
              <a:t>   </a:t>
            </a:r>
            <a:endParaRPr lang="en-US" dirty="0"/>
          </a:p>
          <a:p>
            <a:endParaRPr lang="en-US" dirty="0"/>
          </a:p>
        </p:txBody>
      </p:sp>
    </p:spTree>
    <p:extLst>
      <p:ext uri="{BB962C8B-B14F-4D97-AF65-F5344CB8AC3E}">
        <p14:creationId xmlns:p14="http://schemas.microsoft.com/office/powerpoint/2010/main" val="2550584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Federal Government Approves New Medicare Waiver </a:t>
            </a:r>
            <a:r>
              <a:rPr lang="en-US" dirty="0"/>
              <a:t>for Maryland  </a:t>
            </a:r>
            <a:r>
              <a:rPr lang="en-US" dirty="0" smtClean="0"/>
              <a:t>retrieved from </a:t>
            </a:r>
            <a:r>
              <a:rPr lang="en-US" dirty="0" smtClean="0">
                <a:hlinkClick r:id="rId2"/>
              </a:rPr>
              <a:t>http</a:t>
            </a:r>
            <a:r>
              <a:rPr lang="en-US" dirty="0">
                <a:hlinkClick r:id="rId2"/>
              </a:rPr>
              <a:t>://</a:t>
            </a:r>
            <a:r>
              <a:rPr lang="en-US" dirty="0" smtClean="0">
                <a:hlinkClick r:id="rId2"/>
              </a:rPr>
              <a:t>articles.baltimoresun.com/2014-01-10/health/bs-hs-medicare-waiver-approved-20140109_1_john-colmers-waiver-hospital-reimbursement-rates</a:t>
            </a:r>
            <a:r>
              <a:rPr lang="en-US" dirty="0" smtClean="0"/>
              <a:t> and </a:t>
            </a:r>
          </a:p>
          <a:p>
            <a:r>
              <a:rPr lang="en-US" dirty="0" smtClean="0"/>
              <a:t>Office of Governor Martin O’Malley</a:t>
            </a:r>
          </a:p>
          <a:p>
            <a:r>
              <a:rPr lang="en-US" dirty="0" smtClean="0">
                <a:hlinkClick r:id="rId3"/>
              </a:rPr>
              <a:t>Http</a:t>
            </a:r>
            <a:r>
              <a:rPr lang="en-US" dirty="0">
                <a:hlinkClick r:id="rId3"/>
              </a:rPr>
              <a:t>://www.governor.maryland.gov/blog/?</a:t>
            </a:r>
            <a:r>
              <a:rPr lang="en-US" dirty="0" smtClean="0">
                <a:hlinkClick r:id="rId3"/>
              </a:rPr>
              <a:t>p=9717</a:t>
            </a:r>
            <a:r>
              <a:rPr lang="en-US" dirty="0" smtClean="0"/>
              <a:t> </a:t>
            </a:r>
          </a:p>
          <a:p>
            <a:r>
              <a:rPr lang="en-US"/>
              <a:t>Health Reform </a:t>
            </a:r>
            <a:r>
              <a:rPr lang="en-US">
                <a:hlinkClick r:id="rId4"/>
              </a:rPr>
              <a:t>http://www.healthreform.maryland.gov/wp-content/uploads/2013/10/HCRCC-SIM-.</a:t>
            </a:r>
            <a:r>
              <a:rPr lang="en-US" smtClean="0">
                <a:hlinkClick r:id="rId4"/>
              </a:rPr>
              <a:t>pdf</a:t>
            </a:r>
            <a:r>
              <a:rPr lang="en-US" smtClean="0"/>
              <a:t> </a:t>
            </a:r>
            <a:endParaRPr lang="en-US" dirty="0"/>
          </a:p>
        </p:txBody>
      </p:sp>
    </p:spTree>
    <p:extLst>
      <p:ext uri="{BB962C8B-B14F-4D97-AF65-F5344CB8AC3E}">
        <p14:creationId xmlns:p14="http://schemas.microsoft.com/office/powerpoint/2010/main" val="183667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Health Services Cost Review Commission</a:t>
            </a:r>
            <a:endParaRPr lang="en-US" dirty="0"/>
          </a:p>
        </p:txBody>
      </p:sp>
      <p:sp>
        <p:nvSpPr>
          <p:cNvPr id="3" name="Content Placeholder 2"/>
          <p:cNvSpPr>
            <a:spLocks noGrp="1"/>
          </p:cNvSpPr>
          <p:nvPr>
            <p:ph idx="1"/>
          </p:nvPr>
        </p:nvSpPr>
        <p:spPr/>
        <p:txBody>
          <a:bodyPr>
            <a:normAutofit fontScale="92500"/>
          </a:bodyPr>
          <a:lstStyle/>
          <a:p>
            <a:r>
              <a:rPr lang="en-US" dirty="0"/>
              <a:t>In July, 2001, the Health Services Cost Review Commission (HSCRC) implemented the first phase of the Nurse Support Program (NSP I) to address the issues of recruiting and retaining nurses in Maryland hospitals.  </a:t>
            </a:r>
          </a:p>
          <a:p>
            <a:r>
              <a:rPr lang="en-US" dirty="0" smtClean="0"/>
              <a:t>On </a:t>
            </a:r>
            <a:r>
              <a:rPr lang="en-US" dirty="0"/>
              <a:t>May 4, </a:t>
            </a:r>
            <a:r>
              <a:rPr lang="en-US" dirty="0" smtClean="0"/>
              <a:t>2005, </a:t>
            </a:r>
            <a:r>
              <a:rPr lang="en-US" dirty="0"/>
              <a:t>the </a:t>
            </a:r>
            <a:r>
              <a:rPr lang="en-US" dirty="0" smtClean="0"/>
              <a:t>HSCRC responded to the </a:t>
            </a:r>
            <a:r>
              <a:rPr lang="en-US" dirty="0">
                <a:solidFill>
                  <a:srgbClr val="7030A0"/>
                </a:solidFill>
              </a:rPr>
              <a:t>capacity limitations on nursing education programs </a:t>
            </a:r>
            <a:r>
              <a:rPr lang="en-US" dirty="0" smtClean="0">
                <a:solidFill>
                  <a:srgbClr val="7030A0"/>
                </a:solidFill>
              </a:rPr>
              <a:t>and </a:t>
            </a:r>
            <a:r>
              <a:rPr lang="en-US" dirty="0">
                <a:solidFill>
                  <a:srgbClr val="7030A0"/>
                </a:solidFill>
              </a:rPr>
              <a:t>nursing faculty </a:t>
            </a:r>
            <a:r>
              <a:rPr lang="en-US" dirty="0" smtClean="0">
                <a:solidFill>
                  <a:srgbClr val="7030A0"/>
                </a:solidFill>
              </a:rPr>
              <a:t>shortages with the NSP II.  </a:t>
            </a:r>
            <a:endParaRPr lang="en-US" dirty="0">
              <a:solidFill>
                <a:srgbClr val="7030A0"/>
              </a:solidFill>
            </a:endParaRPr>
          </a:p>
          <a:p>
            <a:r>
              <a:rPr lang="en-US" dirty="0" smtClean="0"/>
              <a:t>They approved </a:t>
            </a:r>
            <a:r>
              <a:rPr lang="en-US" dirty="0"/>
              <a:t>an increase of 0.1% of regulated gross </a:t>
            </a:r>
            <a:r>
              <a:rPr lang="en-US" dirty="0" smtClean="0"/>
              <a:t>hospital </a:t>
            </a:r>
            <a:r>
              <a:rPr lang="en-US" dirty="0"/>
              <a:t>revenue for use in expanding the pool of nurses in the state by increasing the capacity of nursing programs in </a:t>
            </a:r>
            <a:r>
              <a:rPr lang="en-US" dirty="0" smtClean="0"/>
              <a:t>Maryland through institutional and nursing faculty- based workforce interventions.  </a:t>
            </a:r>
            <a:endParaRPr lang="en-US" dirty="0"/>
          </a:p>
        </p:txBody>
      </p:sp>
    </p:spTree>
    <p:extLst>
      <p:ext uri="{BB962C8B-B14F-4D97-AF65-F5344CB8AC3E}">
        <p14:creationId xmlns:p14="http://schemas.microsoft.com/office/powerpoint/2010/main" val="26359771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lnSpcReduction="10000"/>
          </a:bodyPr>
          <a:lstStyle/>
          <a:p>
            <a:pPr marL="114300" indent="0">
              <a:buNone/>
            </a:pPr>
            <a:r>
              <a:rPr lang="en-US" dirty="0" smtClean="0"/>
              <a:t>Health Personnel Shortage Incentive Grant (HPSIG)</a:t>
            </a:r>
          </a:p>
          <a:p>
            <a:pPr marL="114300" indent="0">
              <a:buNone/>
            </a:pPr>
            <a:r>
              <a:rPr lang="en-US" dirty="0" smtClean="0">
                <a:hlinkClick r:id="rId2"/>
              </a:rPr>
              <a:t>http</a:t>
            </a:r>
            <a:r>
              <a:rPr lang="en-US" dirty="0">
                <a:hlinkClick r:id="rId2"/>
              </a:rPr>
              <a:t>://</a:t>
            </a:r>
            <a:r>
              <a:rPr lang="en-US" dirty="0" smtClean="0">
                <a:hlinkClick r:id="rId2"/>
              </a:rPr>
              <a:t>mhec.maryland.gov/grants/healthshortagegrant/fy09/hpsigguidelines.pdf</a:t>
            </a:r>
            <a:endParaRPr lang="en-US" dirty="0" smtClean="0"/>
          </a:p>
          <a:p>
            <a:pPr marL="114300" indent="0">
              <a:buNone/>
            </a:pPr>
            <a:r>
              <a:rPr lang="en-US" dirty="0"/>
              <a:t>Maryland Health Care Reform Coordinating Council, Health Care Workforce Workgroup, White Paper, October 31, 2010</a:t>
            </a:r>
          </a:p>
          <a:p>
            <a:pPr marL="114300" indent="0">
              <a:buNone/>
            </a:pPr>
            <a:r>
              <a:rPr lang="en-US" dirty="0">
                <a:hlinkClick r:id="rId3"/>
              </a:rPr>
              <a:t>http://www.healthreform.maryland.gov/wp-content/uploads/2012/03/WorkforceWorkgroup.pdf</a:t>
            </a:r>
            <a:r>
              <a:rPr lang="en-US" dirty="0"/>
              <a:t> </a:t>
            </a:r>
          </a:p>
          <a:p>
            <a:pPr marL="114300" indent="0">
              <a:buNone/>
            </a:pPr>
            <a:r>
              <a:rPr lang="en-US" dirty="0" smtClean="0"/>
              <a:t>Maryland Board </a:t>
            </a:r>
            <a:r>
              <a:rPr lang="en-US" dirty="0"/>
              <a:t>of Nursing, </a:t>
            </a:r>
            <a:r>
              <a:rPr lang="en-US" dirty="0">
                <a:hlinkClick r:id="rId4"/>
              </a:rPr>
              <a:t>http://</a:t>
            </a:r>
            <a:r>
              <a:rPr lang="en-US" dirty="0" smtClean="0">
                <a:hlinkClick r:id="rId4"/>
              </a:rPr>
              <a:t>www.mbon.org/commission/mid_evaluation.pdf</a:t>
            </a:r>
            <a:r>
              <a:rPr lang="en-US" dirty="0" smtClean="0"/>
              <a:t> </a:t>
            </a:r>
            <a:endParaRPr lang="en-US" dirty="0"/>
          </a:p>
        </p:txBody>
      </p:sp>
    </p:spTree>
    <p:extLst>
      <p:ext uri="{BB962C8B-B14F-4D97-AF65-F5344CB8AC3E}">
        <p14:creationId xmlns:p14="http://schemas.microsoft.com/office/powerpoint/2010/main" val="10043682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828800"/>
            <a:ext cx="8229600" cy="4373563"/>
          </a:xfrm>
        </p:spPr>
        <p:txBody>
          <a:bodyPr>
            <a:normAutofit fontScale="92500" lnSpcReduction="10000"/>
          </a:bodyPr>
          <a:lstStyle/>
          <a:p>
            <a:r>
              <a:rPr lang="en-US" dirty="0"/>
              <a:t>Maryland Higher Education Commission, Nurse Support Program II, </a:t>
            </a:r>
          </a:p>
          <a:p>
            <a:r>
              <a:rPr lang="en-US" u="sng" dirty="0">
                <a:hlinkClick r:id="rId2"/>
              </a:rPr>
              <a:t>www.mhec.state.md.us</a:t>
            </a:r>
            <a:r>
              <a:rPr lang="en-US" dirty="0"/>
              <a:t>  </a:t>
            </a:r>
          </a:p>
          <a:p>
            <a:r>
              <a:rPr lang="en-US" dirty="0"/>
              <a:t> </a:t>
            </a:r>
          </a:p>
          <a:p>
            <a:r>
              <a:rPr lang="en-US" dirty="0" err="1"/>
              <a:t>Michie’s</a:t>
            </a:r>
            <a:r>
              <a:rPr lang="en-US" dirty="0"/>
              <a:t> Annotated Code of Maryland, Education, 2006, 11-405, pg. 502, Matthew </a:t>
            </a:r>
          </a:p>
          <a:p>
            <a:r>
              <a:rPr lang="en-US" dirty="0"/>
              <a:t>Bender &amp; Company, Inc., Charlottesville, VA. </a:t>
            </a:r>
          </a:p>
          <a:p>
            <a:r>
              <a:rPr lang="en-US" dirty="0"/>
              <a:t> </a:t>
            </a:r>
          </a:p>
          <a:p>
            <a:r>
              <a:rPr lang="en-US" dirty="0"/>
              <a:t>Maryland IOM Action Committee #4, verbal communication from Barb Nubile, co-chair </a:t>
            </a:r>
          </a:p>
          <a:p>
            <a:r>
              <a:rPr lang="en-US" dirty="0"/>
              <a:t>to P. </a:t>
            </a:r>
            <a:r>
              <a:rPr lang="en-US" dirty="0" err="1"/>
              <a:t>Daw</a:t>
            </a:r>
            <a:r>
              <a:rPr lang="en-US" dirty="0"/>
              <a:t>, MHEC from the meeting in Elkton, Maryland on 1/11/13 to promote transitions from ADN to BSN.  </a:t>
            </a:r>
          </a:p>
          <a:p>
            <a:pPr marL="114300" indent="0">
              <a:buNone/>
            </a:pPr>
            <a:endParaRPr lang="en-US" dirty="0" smtClean="0">
              <a:hlinkClick r:id="rId3"/>
            </a:endParaRPr>
          </a:p>
          <a:p>
            <a:pPr marL="114300" indent="0">
              <a:buNone/>
            </a:pPr>
            <a:endParaRPr lang="en-US" dirty="0" smtClean="0">
              <a:hlinkClick r:id="rId3"/>
            </a:endParaRPr>
          </a:p>
          <a:p>
            <a:endParaRPr lang="en-US" dirty="0"/>
          </a:p>
        </p:txBody>
      </p:sp>
    </p:spTree>
    <p:extLst>
      <p:ext uri="{BB962C8B-B14F-4D97-AF65-F5344CB8AC3E}">
        <p14:creationId xmlns:p14="http://schemas.microsoft.com/office/powerpoint/2010/main" val="13458767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marL="114300" indent="0">
              <a:buNone/>
            </a:pPr>
            <a:r>
              <a:rPr lang="en-US" i="1" dirty="0" smtClean="0"/>
              <a:t>Maryland Health Workforce Study Phase One Report: Assessment of Data and their Utility for Modeling Clinician Supply and Demand</a:t>
            </a:r>
            <a:r>
              <a:rPr lang="en-US" dirty="0" smtClean="0"/>
              <a:t>, IHS INC, Washington, DC, available from GWIB</a:t>
            </a:r>
          </a:p>
          <a:p>
            <a:pPr marL="114300" indent="0">
              <a:buNone/>
            </a:pPr>
            <a:r>
              <a:rPr lang="en-US" i="1" dirty="0" smtClean="0"/>
              <a:t>Maryland Health Workforce Study Phase Two Report: Assessment of Health Workforce Distribution and Adequacy of Supply</a:t>
            </a:r>
            <a:r>
              <a:rPr lang="en-US" dirty="0" smtClean="0"/>
              <a:t>, IHS INC, Washington, DC</a:t>
            </a:r>
            <a:endParaRPr lang="en-US" dirty="0"/>
          </a:p>
          <a:p>
            <a:pPr marL="114300" indent="0">
              <a:buNone/>
            </a:pPr>
            <a:r>
              <a:rPr lang="en-US" dirty="0" err="1" smtClean="0"/>
              <a:t>Staiger</a:t>
            </a:r>
            <a:r>
              <a:rPr lang="en-US" dirty="0"/>
              <a:t>, D., </a:t>
            </a:r>
            <a:r>
              <a:rPr lang="en-US" dirty="0" err="1"/>
              <a:t>Auerbach</a:t>
            </a:r>
            <a:r>
              <a:rPr lang="en-US" dirty="0"/>
              <a:t>, D. &amp; </a:t>
            </a:r>
            <a:r>
              <a:rPr lang="en-US" dirty="0" err="1"/>
              <a:t>Buerhaus</a:t>
            </a:r>
            <a:r>
              <a:rPr lang="en-US" dirty="0"/>
              <a:t>, P. (2012). Registered Nurse Labor Supply and the Recession- are we in a bubble? </a:t>
            </a:r>
            <a:r>
              <a:rPr lang="en-US" i="1" dirty="0"/>
              <a:t>New England Journal of Medicine</a:t>
            </a:r>
            <a:r>
              <a:rPr lang="en-US" dirty="0"/>
              <a:t>, 366(16), 1463-1465.</a:t>
            </a:r>
          </a:p>
          <a:p>
            <a:endParaRPr lang="en-US" dirty="0"/>
          </a:p>
        </p:txBody>
      </p:sp>
    </p:spTree>
    <p:extLst>
      <p:ext uri="{BB962C8B-B14F-4D97-AF65-F5344CB8AC3E}">
        <p14:creationId xmlns:p14="http://schemas.microsoft.com/office/powerpoint/2010/main" val="4031616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Maryland Higher Education Commission (</a:t>
            </a:r>
            <a:r>
              <a:rPr lang="en-US" dirty="0" err="1" smtClean="0"/>
              <a:t>mHEC</a:t>
            </a: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smtClean="0"/>
              <a:t>MHEC was selected by HSCRC to administer NSP II</a:t>
            </a:r>
          </a:p>
          <a:p>
            <a:r>
              <a:rPr lang="en-US" dirty="0" smtClean="0"/>
              <a:t>As </a:t>
            </a:r>
            <a:r>
              <a:rPr lang="en-US" dirty="0"/>
              <a:t>the </a:t>
            </a:r>
            <a:r>
              <a:rPr lang="en-US" dirty="0">
                <a:solidFill>
                  <a:srgbClr val="7030A0"/>
                </a:solidFill>
              </a:rPr>
              <a:t>coordinating board for all Maryland institutions of higher education</a:t>
            </a:r>
            <a:r>
              <a:rPr lang="en-US" dirty="0"/>
              <a:t>, MHEC contributes its extensive experience and expertise with the (1) development of applications and guidelines, (2) management of the review process and selection of applicants, (3) ongoing monitoring and evaluation of NSP II funded programs, and (4) the receipt and distribution of NSP II funds submitted by Maryland hospitals in accordance with the HSCRC’s schedule of payments. </a:t>
            </a:r>
          </a:p>
        </p:txBody>
      </p:sp>
    </p:spTree>
    <p:extLst>
      <p:ext uri="{BB962C8B-B14F-4D97-AF65-F5344CB8AC3E}">
        <p14:creationId xmlns:p14="http://schemas.microsoft.com/office/powerpoint/2010/main" val="3615390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Then and Now</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defRPr/>
            </a:pPr>
            <a:r>
              <a:rPr lang="en-US" dirty="0" smtClean="0"/>
              <a:t>In 2003,National- </a:t>
            </a:r>
            <a:r>
              <a:rPr lang="en-US" dirty="0"/>
              <a:t>Shortage of 125,000 RNs (HRSA), 13% vacancy rate(AHA) </a:t>
            </a:r>
            <a:r>
              <a:rPr lang="en-US" dirty="0" smtClean="0"/>
              <a:t>State- Maryland </a:t>
            </a:r>
            <a:r>
              <a:rPr lang="en-US" dirty="0"/>
              <a:t>shortage of 3,000 RNs with 15.4% hospital vacancy rate (Heller,2003</a:t>
            </a:r>
            <a:r>
              <a:rPr lang="en-US" dirty="0" smtClean="0"/>
              <a:t>)</a:t>
            </a:r>
            <a:endParaRPr lang="en-US" dirty="0"/>
          </a:p>
          <a:p>
            <a:pPr marL="0" indent="0">
              <a:buNone/>
              <a:defRPr/>
            </a:pPr>
            <a:r>
              <a:rPr lang="en-US" dirty="0" smtClean="0"/>
              <a:t> </a:t>
            </a:r>
            <a:endParaRPr lang="en-US" b="1" dirty="0" smtClean="0">
              <a:solidFill>
                <a:srgbClr val="7030A0"/>
              </a:solidFill>
            </a:endParaRPr>
          </a:p>
          <a:p>
            <a:pPr marL="0" indent="0">
              <a:buNone/>
              <a:defRPr/>
            </a:pPr>
            <a:r>
              <a:rPr lang="en-US" dirty="0" smtClean="0"/>
              <a:t>The last posted MHA </a:t>
            </a:r>
            <a:r>
              <a:rPr lang="en-US" dirty="0" smtClean="0">
                <a:solidFill>
                  <a:srgbClr val="7030A0"/>
                </a:solidFill>
              </a:rPr>
              <a:t>vacancy rate was 5.6%</a:t>
            </a:r>
          </a:p>
          <a:p>
            <a:pPr marL="0" indent="0">
              <a:buNone/>
              <a:defRPr/>
            </a:pPr>
            <a:r>
              <a:rPr lang="en-US" dirty="0" smtClean="0"/>
              <a:t>Maryland Department </a:t>
            </a:r>
            <a:r>
              <a:rPr lang="en-US" dirty="0"/>
              <a:t>of Labor projects 14,670 RN openings between 2008 </a:t>
            </a:r>
            <a:r>
              <a:rPr lang="en-US" dirty="0" smtClean="0"/>
              <a:t>and 2018.</a:t>
            </a:r>
          </a:p>
          <a:p>
            <a:pPr marL="0" indent="0">
              <a:buNone/>
              <a:defRPr/>
            </a:pPr>
            <a:r>
              <a:rPr lang="en-US" dirty="0" smtClean="0"/>
              <a:t>In </a:t>
            </a:r>
            <a:r>
              <a:rPr lang="en-US" dirty="0"/>
              <a:t>2012, </a:t>
            </a:r>
            <a:r>
              <a:rPr lang="en-US" dirty="0">
                <a:solidFill>
                  <a:srgbClr val="7030A0"/>
                </a:solidFill>
              </a:rPr>
              <a:t>AACN reported an 8% faculty </a:t>
            </a:r>
            <a:r>
              <a:rPr lang="en-US" dirty="0"/>
              <a:t>vacancy rate with </a:t>
            </a:r>
            <a:r>
              <a:rPr lang="en-US" dirty="0">
                <a:solidFill>
                  <a:srgbClr val="7030A0"/>
                </a:solidFill>
              </a:rPr>
              <a:t>79,659 qualified applicants </a:t>
            </a:r>
            <a:r>
              <a:rPr lang="en-US" dirty="0"/>
              <a:t>to baccalaureate and graduate nursing programs denied </a:t>
            </a:r>
            <a:r>
              <a:rPr lang="en-US" dirty="0" smtClean="0"/>
              <a:t>admission.</a:t>
            </a:r>
          </a:p>
          <a:p>
            <a:pPr marL="0" indent="0">
              <a:buNone/>
              <a:defRPr/>
            </a:pPr>
            <a:r>
              <a:rPr lang="en-US" dirty="0" smtClean="0"/>
              <a:t>Of </a:t>
            </a:r>
            <a:r>
              <a:rPr lang="en-US" dirty="0"/>
              <a:t>1358 faculty vacancies nationally, over </a:t>
            </a:r>
            <a:r>
              <a:rPr lang="en-US" dirty="0">
                <a:solidFill>
                  <a:srgbClr val="7030A0"/>
                </a:solidFill>
              </a:rPr>
              <a:t>86% required or preferred </a:t>
            </a:r>
            <a:r>
              <a:rPr lang="en-US" dirty="0"/>
              <a:t>a candidate with a </a:t>
            </a:r>
            <a:r>
              <a:rPr lang="en-US" dirty="0">
                <a:solidFill>
                  <a:srgbClr val="7030A0"/>
                </a:solidFill>
              </a:rPr>
              <a:t>doctoral degree</a:t>
            </a:r>
            <a:r>
              <a:rPr lang="en-US" dirty="0"/>
              <a:t>(AACN, 2012). </a:t>
            </a:r>
          </a:p>
          <a:p>
            <a:pPr marL="0" indent="0">
              <a:buNone/>
              <a:defRPr/>
            </a:pPr>
            <a:endParaRPr lang="en-US" dirty="0"/>
          </a:p>
        </p:txBody>
      </p:sp>
    </p:spTree>
    <p:extLst>
      <p:ext uri="{BB962C8B-B14F-4D97-AF65-F5344CB8AC3E}">
        <p14:creationId xmlns:p14="http://schemas.microsoft.com/office/powerpoint/2010/main" val="2628070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963228"/>
          </a:xfrm>
        </p:spPr>
        <p:txBody>
          <a:bodyPr>
            <a:normAutofit fontScale="90000"/>
          </a:bodyPr>
          <a:lstStyle/>
          <a:p>
            <a:r>
              <a:rPr lang="en-US" dirty="0" smtClean="0"/>
              <a:t>Maryland Hospital Personnel Survey Data Trends</a:t>
            </a:r>
            <a:endParaRPr lang="en-US" dirty="0"/>
          </a:p>
        </p:txBody>
      </p:sp>
      <p:sp>
        <p:nvSpPr>
          <p:cNvPr id="3" name="Content Placeholder 2"/>
          <p:cNvSpPr>
            <a:spLocks noGrp="1"/>
          </p:cNvSpPr>
          <p:nvPr>
            <p:ph idx="1"/>
          </p:nvPr>
        </p:nvSpPr>
        <p:spPr/>
        <p:txBody>
          <a:bodyPr/>
          <a:lstStyle/>
          <a:p>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138" y="1295400"/>
            <a:ext cx="8467725"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99584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Nurse Support Program II</a:t>
            </a:r>
            <a:endParaRPr lang="en-US" dirty="0"/>
          </a:p>
        </p:txBody>
      </p:sp>
      <p:sp>
        <p:nvSpPr>
          <p:cNvPr id="3" name="Content Placeholder 2"/>
          <p:cNvSpPr>
            <a:spLocks noGrp="1"/>
          </p:cNvSpPr>
          <p:nvPr>
            <p:ph idx="1"/>
          </p:nvPr>
        </p:nvSpPr>
        <p:spPr/>
        <p:txBody>
          <a:bodyPr>
            <a:normAutofit/>
          </a:bodyPr>
          <a:lstStyle/>
          <a:p>
            <a:r>
              <a:rPr lang="en-US" dirty="0"/>
              <a:t>All 26 Maryland Schools of Nursing have participated in at least one of the NSP II grant cycles for </a:t>
            </a:r>
            <a:r>
              <a:rPr lang="en-US" dirty="0" smtClean="0"/>
              <a:t>broad regional impact, </a:t>
            </a:r>
            <a:r>
              <a:rPr lang="en-US" dirty="0"/>
              <a:t>inclusivity and diversity across the State of Maryland.</a:t>
            </a:r>
          </a:p>
          <a:p>
            <a:r>
              <a:rPr lang="en-US" dirty="0" smtClean="0"/>
              <a:t>NSP </a:t>
            </a:r>
            <a:r>
              <a:rPr lang="en-US" dirty="0"/>
              <a:t>II grants have supported new nursing programs at both the undergraduate and graduate level, along with post-graduate teaching certificates and professional development.  </a:t>
            </a:r>
            <a:r>
              <a:rPr lang="en-US" dirty="0">
                <a:solidFill>
                  <a:srgbClr val="7030A0"/>
                </a:solidFill>
              </a:rPr>
              <a:t>In the statewide initiatives, new and existing nursing faculty have benefited from graduate scholarships, faculty fellowships and doctoral grants. </a:t>
            </a:r>
          </a:p>
          <a:p>
            <a:endParaRPr lang="en-US" dirty="0"/>
          </a:p>
        </p:txBody>
      </p:sp>
    </p:spTree>
    <p:extLst>
      <p:ext uri="{BB962C8B-B14F-4D97-AF65-F5344CB8AC3E}">
        <p14:creationId xmlns:p14="http://schemas.microsoft.com/office/powerpoint/2010/main" val="1159322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NSP II Institutional grant Funding -FY 06- FY 13</a:t>
            </a:r>
            <a:endParaRPr lang="en-US" dirty="0"/>
          </a:p>
        </p:txBody>
      </p:sp>
      <p:sp>
        <p:nvSpPr>
          <p:cNvPr id="3" name="Content Placeholder 2"/>
          <p:cNvSpPr>
            <a:spLocks noGrp="1"/>
          </p:cNvSpPr>
          <p:nvPr>
            <p:ph idx="1"/>
          </p:nvPr>
        </p:nvSpPr>
        <p:spPr/>
        <p:txBody>
          <a:bodyPr/>
          <a:lstStyle/>
          <a:p>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676400"/>
            <a:ext cx="84582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18698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8E29FA2539924B8FF10D976EFA6CA1" ma:contentTypeVersion="1" ma:contentTypeDescription="Create a new document." ma:contentTypeScope="" ma:versionID="1c3d35c3cafe042e2610d8dea1e0ddb1">
  <xsd:schema xmlns:xsd="http://www.w3.org/2001/XMLSchema" xmlns:xs="http://www.w3.org/2001/XMLSchema" xmlns:p="http://schemas.microsoft.com/office/2006/metadata/properties" xmlns:ns1="http://schemas.microsoft.com/sharepoint/v3" targetNamespace="http://schemas.microsoft.com/office/2006/metadata/properties" ma:root="true" ma:fieldsID="ff01fac345008aa34b3a53f2166bf3c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E2320BA-DC48-424B-A9AE-5C7B7273FFA5}"/>
</file>

<file path=customXml/itemProps2.xml><?xml version="1.0" encoding="utf-8"?>
<ds:datastoreItem xmlns:ds="http://schemas.openxmlformats.org/officeDocument/2006/customXml" ds:itemID="{ECD7AA69-C496-4800-850C-DAD76315104F}"/>
</file>

<file path=customXml/itemProps3.xml><?xml version="1.0" encoding="utf-8"?>
<ds:datastoreItem xmlns:ds="http://schemas.openxmlformats.org/officeDocument/2006/customXml" ds:itemID="{5E74072F-A7AB-431D-A042-F0158375EE60}"/>
</file>

<file path=docProps/app.xml><?xml version="1.0" encoding="utf-8"?>
<Properties xmlns="http://schemas.openxmlformats.org/officeDocument/2006/extended-properties" xmlns:vt="http://schemas.openxmlformats.org/officeDocument/2006/docPropsVTypes">
  <Template>Apothecary</Template>
  <TotalTime>551</TotalTime>
  <Words>3936</Words>
  <Application>Microsoft Office PowerPoint</Application>
  <PresentationFormat>On-screen Show (4:3)</PresentationFormat>
  <Paragraphs>303</Paragraphs>
  <Slides>42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Arial</vt:lpstr>
      <vt:lpstr>Book Antiqua</vt:lpstr>
      <vt:lpstr>Century Gothic</vt:lpstr>
      <vt:lpstr>Times New Roman</vt:lpstr>
      <vt:lpstr>Wingdings 2</vt:lpstr>
      <vt:lpstr>Apothecary</vt:lpstr>
      <vt:lpstr>Nurse Support Program II</vt:lpstr>
      <vt:lpstr>Request for APplications</vt:lpstr>
      <vt:lpstr>Background</vt:lpstr>
      <vt:lpstr>Health Services Cost Review Commission</vt:lpstr>
      <vt:lpstr>Maryland Higher Education Commission (mHEC) </vt:lpstr>
      <vt:lpstr>Then and Now</vt:lpstr>
      <vt:lpstr>Maryland Hospital Personnel Survey Data Trends</vt:lpstr>
      <vt:lpstr>Nurse Support Program II</vt:lpstr>
      <vt:lpstr>NSP II Institutional grant Funding -FY 06- FY 13</vt:lpstr>
      <vt:lpstr>nursing and nurse faculty careers for Minorities</vt:lpstr>
      <vt:lpstr>Border 4 States &amp; DC= Commuters</vt:lpstr>
      <vt:lpstr>Maryland Department of Labor, Licensing and Regulation (DLLR)</vt:lpstr>
      <vt:lpstr>Snapshot of nursing Graduates</vt:lpstr>
      <vt:lpstr>Maryland Reports</vt:lpstr>
      <vt:lpstr> Maryland Health Reform </vt:lpstr>
      <vt:lpstr>Nursing Updates</vt:lpstr>
      <vt:lpstr>“NSP I” was Renewed in 2012</vt:lpstr>
      <vt:lpstr>Nursesupport.org- joint initiative </vt:lpstr>
      <vt:lpstr>Initiatives to Implement the IOM’s Future of Nursing report</vt:lpstr>
      <vt:lpstr>Innovative Education Systems  </vt:lpstr>
      <vt:lpstr>Facilitate Inter-disciplinary Education</vt:lpstr>
      <vt:lpstr>Student Retention and Success</vt:lpstr>
      <vt:lpstr>  Faculty Development in Workforce Planning   </vt:lpstr>
      <vt:lpstr>Guidelines for Proposals </vt:lpstr>
      <vt:lpstr>Review Panel Process</vt:lpstr>
      <vt:lpstr>Health Services Cost Review Commission </vt:lpstr>
      <vt:lpstr>Modernization of Waiver, January, 2014</vt:lpstr>
      <vt:lpstr>Nursing Workforce Research</vt:lpstr>
      <vt:lpstr>ROI- Return on Investment</vt:lpstr>
      <vt:lpstr>Advancing Educational Attainment</vt:lpstr>
      <vt:lpstr>Competitive Grants outcomes 2007-2012</vt:lpstr>
      <vt:lpstr>Interest in Health Workforce</vt:lpstr>
      <vt:lpstr>Maryland Health Workforce  Study (2013-2014)</vt:lpstr>
      <vt:lpstr>Dr. Buerhaus </vt:lpstr>
      <vt:lpstr>FY 2014 Grant Recipients</vt:lpstr>
      <vt:lpstr>Complex Primary Care Needs</vt:lpstr>
      <vt:lpstr>Acknowledgement of Funding</vt:lpstr>
      <vt:lpstr>References</vt:lpstr>
      <vt:lpstr>References</vt:lpstr>
      <vt:lpstr>References</vt:lpstr>
      <vt:lpstr>References</vt:lpstr>
      <vt:lpstr>References</vt:lpstr>
    </vt:vector>
  </TitlesOfParts>
  <Company>MD Higher Education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 Support Program II</dc:title>
  <dc:creator>Daw, Peggy</dc:creator>
  <cp:lastModifiedBy>Laura Schenk</cp:lastModifiedBy>
  <cp:revision>42</cp:revision>
  <dcterms:created xsi:type="dcterms:W3CDTF">2014-03-20T13:34:26Z</dcterms:created>
  <dcterms:modified xsi:type="dcterms:W3CDTF">2024-09-26T00:46:23Z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0x0101005B8E29FA2539924B8FF10D976EFA6CA1</vt:lpwstr>
  </property>
</Properties>
</file>