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302" r:id="rId3"/>
    <p:sldId id="287" r:id="rId4"/>
    <p:sldId id="285" r:id="rId5"/>
    <p:sldId id="260" r:id="rId6"/>
    <p:sldId id="286" r:id="rId7"/>
    <p:sldId id="259" r:id="rId8"/>
    <p:sldId id="289" r:id="rId9"/>
    <p:sldId id="263" r:id="rId10"/>
    <p:sldId id="261" r:id="rId11"/>
    <p:sldId id="264" r:id="rId12"/>
    <p:sldId id="265" r:id="rId13"/>
    <p:sldId id="279" r:id="rId14"/>
    <p:sldId id="282" r:id="rId15"/>
    <p:sldId id="281" r:id="rId16"/>
    <p:sldId id="266" r:id="rId17"/>
    <p:sldId id="268" r:id="rId18"/>
    <p:sldId id="267" r:id="rId19"/>
    <p:sldId id="280" r:id="rId20"/>
    <p:sldId id="270" r:id="rId21"/>
    <p:sldId id="271" r:id="rId22"/>
    <p:sldId id="283" r:id="rId23"/>
    <p:sldId id="272" r:id="rId24"/>
    <p:sldId id="273" r:id="rId25"/>
    <p:sldId id="291" r:id="rId26"/>
    <p:sldId id="274" r:id="rId27"/>
    <p:sldId id="301" r:id="rId28"/>
    <p:sldId id="275" r:id="rId29"/>
    <p:sldId id="293" r:id="rId30"/>
    <p:sldId id="277" r:id="rId31"/>
    <p:sldId id="290" r:id="rId32"/>
    <p:sldId id="269" r:id="rId33"/>
    <p:sldId id="257" r:id="rId34"/>
    <p:sldId id="295" r:id="rId35"/>
    <p:sldId id="292" r:id="rId36"/>
    <p:sldId id="298" r:id="rId37"/>
    <p:sldId id="299" r:id="rId38"/>
    <p:sldId id="297"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2" y="1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F19EEC2-D307-46B4-995B-BA772922230E}" type="datetimeFigureOut">
              <a:rPr lang="en-US" smtClean="0"/>
              <a:pPr/>
              <a:t>9/25/2024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7EFA128-0DF6-44A1-98A6-530AF2C9CD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19EEC2-D307-46B4-995B-BA772922230E}"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19EEC2-D307-46B4-995B-BA772922230E}"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F19EEC2-D307-46B4-995B-BA772922230E}" type="datetimeFigureOut">
              <a:rPr lang="en-US" smtClean="0"/>
              <a:pPr/>
              <a:t>9/25/2024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7EFA128-0DF6-44A1-98A6-530AF2C9CD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F19EEC2-D307-46B4-995B-BA772922230E}" type="datetimeFigureOut">
              <a:rPr lang="en-US" smtClean="0"/>
              <a:pPr/>
              <a:t>9/25/2024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7EFA128-0DF6-44A1-98A6-530AF2C9CD1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F19EEC2-D307-46B4-995B-BA772922230E}" type="datetimeFigureOut">
              <a:rPr lang="en-US" smtClean="0"/>
              <a:pPr/>
              <a:t>9/25/2024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F19EEC2-D307-46B4-995B-BA772922230E}"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7EFA128-0DF6-44A1-98A6-530AF2C9CD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F19EEC2-D307-46B4-995B-BA772922230E}" type="datetimeFigureOut">
              <a:rPr lang="en-US" smtClean="0"/>
              <a:pPr/>
              <a:t>9/25/2024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19EEC2-D307-46B4-995B-BA772922230E}" type="datetimeFigureOut">
              <a:rPr lang="en-US" smtClean="0"/>
              <a:pPr/>
              <a:t>9/25/2024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F19EEC2-D307-46B4-995B-BA772922230E}" type="datetimeFigureOut">
              <a:rPr lang="en-US" smtClean="0"/>
              <a:pPr/>
              <a:t>9/25/2024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A128-0DF6-44A1-98A6-530AF2C9CD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F19EEC2-D307-46B4-995B-BA772922230E}"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7EFA128-0DF6-44A1-98A6-530AF2C9CD1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F19EEC2-D307-46B4-995B-BA772922230E}" type="datetimeFigureOut">
              <a:rPr lang="en-US" smtClean="0"/>
              <a:pPr/>
              <a:t>9/25/2024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7EFA128-0DF6-44A1-98A6-530AF2C9CD1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ursesupport.or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hec.state.md.us/RSSFeeds/Grants.xm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mccsun.org/"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ursingworkforcecenters.org/resources/files/Nurse_Supply_Dataset.pdf" TargetMode="External"/><Relationship Id="rId2" Type="http://schemas.openxmlformats.org/officeDocument/2006/relationships/hyperlink" Target="http://www.nursingworkforcecenters.org/" TargetMode="External"/><Relationship Id="rId1" Type="http://schemas.openxmlformats.org/officeDocument/2006/relationships/slideLayout" Target="../slideLayouts/slideLayout5.xml"/><Relationship Id="rId5" Type="http://schemas.openxmlformats.org/officeDocument/2006/relationships/hyperlink" Target="http://www.nursingworkforcecenters.org/resources/files/Nursing_Education_Dataset.pdf" TargetMode="External"/><Relationship Id="rId4" Type="http://schemas.openxmlformats.org/officeDocument/2006/relationships/hyperlink" Target="http://www.nursingworkforcecenters.org/resources/files/Nurse_Demand_Dataset.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nln.org/"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nursesupport.org/"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wib.maryland.gov/pub/healthreformcare2020.pdf" TargetMode="External"/><Relationship Id="rId2" Type="http://schemas.openxmlformats.org/officeDocument/2006/relationships/hyperlink" Target="http://www.aacn.nche.edu/membership/members-only/presentations/2012/12doctoral/Potempa-Doc-Programs.pdf" TargetMode="External"/><Relationship Id="rId1" Type="http://schemas.openxmlformats.org/officeDocument/2006/relationships/slideLayout" Target="../slideLayouts/slideLayout2.xml"/><Relationship Id="rId5" Type="http://schemas.openxmlformats.org/officeDocument/2006/relationships/hyperlink" Target="http://www.hscrc.state.md.us/documents/CommissionMeeting/2012/06-06/HSCRC_Post-MeetDocs_2012-06-06.pdf" TargetMode="External"/><Relationship Id="rId4" Type="http://schemas.openxmlformats.org/officeDocument/2006/relationships/hyperlink" Target="http://www.hscrc.state.md.u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mbon.org/" TargetMode="External"/><Relationship Id="rId2" Type="http://schemas.openxmlformats.org/officeDocument/2006/relationships/hyperlink" Target="http://www.iom.edu/Reports/2010/The-Future-of-Nursing-Leading-Change-Advancing-Health.aspx" TargetMode="External"/><Relationship Id="rId1" Type="http://schemas.openxmlformats.org/officeDocument/2006/relationships/slideLayout" Target="../slideLayouts/slideLayout2.xml"/><Relationship Id="rId4" Type="http://schemas.openxmlformats.org/officeDocument/2006/relationships/hyperlink" Target="http://mhec.maryland.gov/grants/nspii/nspii.as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nln.org/facultyprograms/Workshops/CNETurchin/index.htm" TargetMode="External"/><Relationship Id="rId2" Type="http://schemas.openxmlformats.org/officeDocument/2006/relationships/hyperlink" Target="http://magazine.nursing.jhu.edu/2011/11/belcher-honored-as-excellent-teache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ln.org/facultyprograms/Workshops/CNETurchin/index.htm" TargetMode="External"/><Relationship Id="rId2" Type="http://schemas.openxmlformats.org/officeDocument/2006/relationships/hyperlink" Target="http://www.nln.org/" TargetMode="External"/><Relationship Id="rId1" Type="http://schemas.openxmlformats.org/officeDocument/2006/relationships/slideLayout" Target="../slideLayouts/slideLayout2.xml"/><Relationship Id="rId5" Type="http://schemas.openxmlformats.org/officeDocument/2006/relationships/hyperlink" Target="mailto:ccrowley@mhaonline.org" TargetMode="External"/><Relationship Id="rId4" Type="http://schemas.openxmlformats.org/officeDocument/2006/relationships/hyperlink" Target="http://www.aacn.nche.edu/news/articles/2013/cnn-article#.UQwYRg0-O-A.emai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1"/>
            <a:ext cx="8458200" cy="2057399"/>
          </a:xfrm>
        </p:spPr>
        <p:txBody>
          <a:bodyPr>
            <a:normAutofit/>
          </a:bodyPr>
          <a:lstStyle/>
          <a:p>
            <a:r>
              <a:rPr lang="en-US" b="1" dirty="0" smtClean="0">
                <a:latin typeface="Arial" pitchFamily="34" charset="0"/>
                <a:cs typeface="Arial" pitchFamily="34" charset="0"/>
              </a:rPr>
              <a:t>    Nurse Support Program II</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3200" dirty="0" smtClean="0">
                <a:latin typeface="Arial" pitchFamily="34" charset="0"/>
                <a:cs typeface="Arial" pitchFamily="34" charset="0"/>
              </a:rPr>
              <a:t>Competitive Institutional Grants</a:t>
            </a:r>
            <a:endParaRPr lang="en-US" sz="3200" dirty="0">
              <a:latin typeface="Arial" pitchFamily="34" charset="0"/>
              <a:cs typeface="Arial" pitchFamily="34" charset="0"/>
            </a:endParaRPr>
          </a:p>
        </p:txBody>
      </p:sp>
      <p:sp>
        <p:nvSpPr>
          <p:cNvPr id="3" name="Subtitle 2"/>
          <p:cNvSpPr>
            <a:spLocks noGrp="1"/>
          </p:cNvSpPr>
          <p:nvPr>
            <p:ph type="subTitle" idx="1"/>
          </p:nvPr>
        </p:nvSpPr>
        <p:spPr>
          <a:xfrm>
            <a:off x="381000" y="2057400"/>
            <a:ext cx="8458200" cy="4572000"/>
          </a:xfrm>
          <a:solidFill>
            <a:schemeClr val="accent5"/>
          </a:solidFill>
        </p:spPr>
        <p:txBody>
          <a:bodyPr>
            <a:normAutofit/>
          </a:bodyPr>
          <a:lstStyle/>
          <a:p>
            <a:pPr>
              <a:lnSpc>
                <a:spcPct val="80000"/>
              </a:lnSpc>
              <a:defRPr/>
            </a:pPr>
            <a:endParaRPr lang="en-US" dirty="0" smtClean="0">
              <a:solidFill>
                <a:srgbClr val="FFFFFF"/>
              </a:solidFill>
              <a:latin typeface="Arial" pitchFamily="34" charset="0"/>
              <a:cs typeface="Arial" pitchFamily="34" charset="0"/>
            </a:endParaRPr>
          </a:p>
          <a:p>
            <a:pPr>
              <a:lnSpc>
                <a:spcPct val="80000"/>
              </a:lnSpc>
              <a:defRPr/>
            </a:pPr>
            <a:r>
              <a:rPr lang="en-US" dirty="0" smtClean="0">
                <a:solidFill>
                  <a:srgbClr val="FFFFFF"/>
                </a:solidFill>
                <a:latin typeface="Arial" pitchFamily="34" charset="0"/>
                <a:cs typeface="Arial" pitchFamily="34" charset="0"/>
              </a:rPr>
              <a:t>Maryland </a:t>
            </a:r>
            <a:r>
              <a:rPr lang="en-US" dirty="0">
                <a:solidFill>
                  <a:srgbClr val="FFFFFF"/>
                </a:solidFill>
                <a:latin typeface="Arial" pitchFamily="34" charset="0"/>
                <a:cs typeface="Arial" pitchFamily="34" charset="0"/>
              </a:rPr>
              <a:t>Higher Education Commission</a:t>
            </a:r>
          </a:p>
          <a:p>
            <a:pPr>
              <a:lnSpc>
                <a:spcPct val="80000"/>
              </a:lnSpc>
              <a:defRPr/>
            </a:pPr>
            <a:r>
              <a:rPr lang="en-US" dirty="0">
                <a:solidFill>
                  <a:srgbClr val="FFFFFF"/>
                </a:solidFill>
                <a:latin typeface="Arial" pitchFamily="34" charset="0"/>
                <a:cs typeface="Arial" pitchFamily="34" charset="0"/>
              </a:rPr>
              <a:t>                             &amp;</a:t>
            </a:r>
          </a:p>
          <a:p>
            <a:pPr>
              <a:lnSpc>
                <a:spcPct val="80000"/>
              </a:lnSpc>
              <a:defRPr/>
            </a:pPr>
            <a:r>
              <a:rPr lang="en-US" dirty="0">
                <a:solidFill>
                  <a:srgbClr val="FFFFFF"/>
                </a:solidFill>
                <a:latin typeface="Arial" pitchFamily="34" charset="0"/>
                <a:cs typeface="Arial" pitchFamily="34" charset="0"/>
              </a:rPr>
              <a:t>Health Services Cost Review Commission</a:t>
            </a:r>
          </a:p>
          <a:p>
            <a:pPr algn="r">
              <a:lnSpc>
                <a:spcPct val="80000"/>
              </a:lnSpc>
              <a:defRPr/>
            </a:pPr>
            <a:endParaRPr lang="en-US" dirty="0">
              <a:solidFill>
                <a:srgbClr val="FFFFFF"/>
              </a:solidFill>
              <a:latin typeface="Arial" pitchFamily="34" charset="0"/>
              <a:cs typeface="Arial" pitchFamily="34" charset="0"/>
            </a:endParaRPr>
          </a:p>
          <a:p>
            <a:pPr>
              <a:lnSpc>
                <a:spcPct val="80000"/>
              </a:lnSpc>
              <a:defRPr/>
            </a:pPr>
            <a:r>
              <a:rPr lang="en-US" dirty="0">
                <a:solidFill>
                  <a:srgbClr val="FFFFFF"/>
                </a:solidFill>
                <a:latin typeface="Arial" pitchFamily="34" charset="0"/>
                <a:cs typeface="Arial" pitchFamily="34" charset="0"/>
              </a:rPr>
              <a:t>                 </a:t>
            </a:r>
            <a:r>
              <a:rPr lang="en-US" sz="3600" dirty="0" smtClean="0">
                <a:solidFill>
                  <a:srgbClr val="FFC000"/>
                </a:solidFill>
                <a:latin typeface="Arial" pitchFamily="34" charset="0"/>
                <a:cs typeface="Arial" pitchFamily="34" charset="0"/>
              </a:rPr>
              <a:t>February 11, 2013</a:t>
            </a:r>
            <a:endParaRPr lang="en-US" sz="3600" dirty="0">
              <a:solidFill>
                <a:srgbClr val="FFC000"/>
              </a:solidFill>
              <a:latin typeface="Arial" pitchFamily="34" charset="0"/>
              <a:cs typeface="Arial" pitchFamily="34" charset="0"/>
            </a:endParaRPr>
          </a:p>
          <a:p>
            <a:pPr>
              <a:lnSpc>
                <a:spcPct val="80000"/>
              </a:lnSpc>
              <a:defRPr/>
            </a:pPr>
            <a:endParaRPr lang="en-US" dirty="0">
              <a:solidFill>
                <a:srgbClr val="FFFFFF"/>
              </a:solidFill>
              <a:latin typeface="Arial" pitchFamily="34" charset="0"/>
              <a:cs typeface="Arial" pitchFamily="34" charset="0"/>
            </a:endParaRPr>
          </a:p>
          <a:p>
            <a:pPr>
              <a:lnSpc>
                <a:spcPct val="80000"/>
              </a:lnSpc>
              <a:defRPr/>
            </a:pPr>
            <a:r>
              <a:rPr lang="en-US" dirty="0">
                <a:solidFill>
                  <a:srgbClr val="FFFFFF"/>
                </a:solidFill>
                <a:latin typeface="Arial" pitchFamily="34" charset="0"/>
                <a:cs typeface="Arial" pitchFamily="34" charset="0"/>
              </a:rPr>
              <a:t>Peg </a:t>
            </a:r>
            <a:r>
              <a:rPr lang="en-US" dirty="0" err="1">
                <a:solidFill>
                  <a:srgbClr val="FFFFFF"/>
                </a:solidFill>
                <a:latin typeface="Arial" pitchFamily="34" charset="0"/>
                <a:cs typeface="Arial" pitchFamily="34" charset="0"/>
              </a:rPr>
              <a:t>Daw</a:t>
            </a:r>
            <a:r>
              <a:rPr lang="en-US" dirty="0">
                <a:solidFill>
                  <a:srgbClr val="FFFFFF"/>
                </a:solidFill>
                <a:latin typeface="Arial" pitchFamily="34" charset="0"/>
                <a:cs typeface="Arial" pitchFamily="34" charset="0"/>
              </a:rPr>
              <a:t>, NSP II, Office of Grants &amp; Outreach, MHEC</a:t>
            </a:r>
          </a:p>
          <a:p>
            <a:pPr>
              <a:lnSpc>
                <a:spcPct val="80000"/>
              </a:lnSpc>
              <a:defRPr/>
            </a:pPr>
            <a:endParaRPr lang="en-US" dirty="0">
              <a:solidFill>
                <a:srgbClr val="FFFFFF"/>
              </a:solidFill>
              <a:latin typeface="Arial" pitchFamily="34" charset="0"/>
              <a:cs typeface="Arial" pitchFamily="34" charset="0"/>
            </a:endParaRPr>
          </a:p>
          <a:p>
            <a:pPr>
              <a:lnSpc>
                <a:spcPct val="80000"/>
              </a:lnSpc>
              <a:defRPr/>
            </a:pPr>
            <a:r>
              <a:rPr lang="en-US" dirty="0">
                <a:solidFill>
                  <a:srgbClr val="FFFFFF"/>
                </a:solidFill>
                <a:latin typeface="Arial" pitchFamily="34" charset="0"/>
                <a:cs typeface="Arial" pitchFamily="34" charset="0"/>
              </a:rPr>
              <a:t>Oscar Ibarra, Chief, Information Management </a:t>
            </a:r>
          </a:p>
          <a:p>
            <a:pPr>
              <a:lnSpc>
                <a:spcPct val="80000"/>
              </a:lnSpc>
              <a:defRPr/>
            </a:pPr>
            <a:r>
              <a:rPr lang="en-US" dirty="0">
                <a:solidFill>
                  <a:srgbClr val="FFFFFF"/>
                </a:solidFill>
                <a:latin typeface="Arial" pitchFamily="34" charset="0"/>
                <a:cs typeface="Arial" pitchFamily="34" charset="0"/>
              </a:rPr>
              <a:t>and Program Administration, HSCRC</a:t>
            </a:r>
          </a:p>
          <a:p>
            <a:endParaRPr lang="en-US" dirty="0"/>
          </a:p>
        </p:txBody>
      </p:sp>
    </p:spTree>
    <p:extLst>
      <p:ext uri="{BB962C8B-B14F-4D97-AF65-F5344CB8AC3E}">
        <p14:creationId xmlns:p14="http://schemas.microsoft.com/office/powerpoint/2010/main" val="1409795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Nursing </a:t>
            </a:r>
            <a:br>
              <a:rPr lang="en-US" b="1" dirty="0" smtClean="0">
                <a:latin typeface="Arial" pitchFamily="34" charset="0"/>
                <a:cs typeface="Arial" pitchFamily="34" charset="0"/>
              </a:rPr>
            </a:br>
            <a:r>
              <a:rPr lang="en-US" b="1" dirty="0" smtClean="0">
                <a:latin typeface="Arial" pitchFamily="34" charset="0"/>
                <a:cs typeface="Arial" pitchFamily="34" charset="0"/>
              </a:rPr>
              <a:t>Investments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400" b="1" dirty="0" smtClean="0">
                <a:effectLst/>
                <a:latin typeface="Arial" pitchFamily="34" charset="0"/>
                <a:cs typeface="Arial" pitchFamily="34" charset="0"/>
              </a:rPr>
              <a:t>NSP I and II</a:t>
            </a:r>
            <a:r>
              <a:rPr lang="en-US" sz="2400" dirty="0" smtClean="0">
                <a:effectLst/>
                <a:latin typeface="Arial" pitchFamily="34" charset="0"/>
                <a:cs typeface="Arial" pitchFamily="34" charset="0"/>
              </a:rPr>
              <a:t> </a:t>
            </a:r>
            <a:r>
              <a:rPr lang="en-US" sz="2400" dirty="0" smtClean="0">
                <a:latin typeface="Arial" pitchFamily="34" charset="0"/>
                <a:cs typeface="Arial" pitchFamily="34" charset="0"/>
              </a:rPr>
              <a:t>f</a:t>
            </a:r>
            <a:r>
              <a:rPr lang="en-US" sz="2400" dirty="0" smtClean="0">
                <a:effectLst/>
                <a:latin typeface="Arial" pitchFamily="34" charset="0"/>
                <a:cs typeface="Arial" pitchFamily="34" charset="0"/>
              </a:rPr>
              <a:t>unds are added to each hospital’s rates. Hospitals receive </a:t>
            </a:r>
            <a:r>
              <a:rPr lang="en-US" sz="2400" dirty="0" smtClean="0">
                <a:latin typeface="Arial" pitchFamily="34" charset="0"/>
                <a:cs typeface="Arial" pitchFamily="34" charset="0"/>
              </a:rPr>
              <a:t>up to </a:t>
            </a:r>
            <a:r>
              <a:rPr lang="en-US" sz="2400" dirty="0" smtClean="0">
                <a:effectLst/>
                <a:latin typeface="Arial" pitchFamily="34" charset="0"/>
                <a:cs typeface="Arial" pitchFamily="34" charset="0"/>
              </a:rPr>
              <a:t>0.1% of the hospital’s gross regulated patient revenue for the prior year.</a:t>
            </a:r>
          </a:p>
          <a:p>
            <a:r>
              <a:rPr lang="en-US" sz="2400" dirty="0" smtClean="0">
                <a:effectLst/>
                <a:latin typeface="Arial" pitchFamily="34" charset="0"/>
                <a:cs typeface="Arial" pitchFamily="34" charset="0"/>
              </a:rPr>
              <a:t> All 42 acute care hospitals were funded between FY 2001 through FY 2013, </a:t>
            </a:r>
            <a:r>
              <a:rPr lang="en-US" sz="2400" dirty="0">
                <a:latin typeface="Arial" pitchFamily="34" charset="0"/>
                <a:cs typeface="Arial" pitchFamily="34" charset="0"/>
              </a:rPr>
              <a:t>~</a:t>
            </a:r>
            <a:r>
              <a:rPr lang="en-US" sz="2400" dirty="0" smtClean="0">
                <a:effectLst/>
                <a:latin typeface="Arial" pitchFamily="34" charset="0"/>
                <a:cs typeface="Arial" pitchFamily="34" charset="0"/>
              </a:rPr>
              <a:t> $80.6 million to support NSP I programs</a:t>
            </a:r>
            <a:r>
              <a:rPr lang="en-US" sz="2400" dirty="0">
                <a:latin typeface="Arial" pitchFamily="34" charset="0"/>
                <a:cs typeface="Arial" pitchFamily="34" charset="0"/>
              </a:rPr>
              <a:t> </a:t>
            </a:r>
            <a:r>
              <a:rPr lang="en-US" sz="2400" dirty="0" smtClean="0">
                <a:latin typeface="Arial" pitchFamily="34" charset="0"/>
                <a:cs typeface="Arial" pitchFamily="34" charset="0"/>
              </a:rPr>
              <a:t>and all 26 nursing programs funded between FY 2006 and FY 2013,~ </a:t>
            </a:r>
            <a:r>
              <a:rPr lang="en-US" sz="2400" dirty="0" smtClean="0">
                <a:effectLst/>
                <a:latin typeface="Arial" pitchFamily="34" charset="0"/>
                <a:cs typeface="Arial" pitchFamily="34" charset="0"/>
              </a:rPr>
              <a:t>$70million for NSP II. </a:t>
            </a:r>
            <a:r>
              <a:rPr lang="en-US" sz="2400" dirty="0" smtClean="0">
                <a:latin typeface="Arial" pitchFamily="34" charset="0"/>
                <a:cs typeface="Arial" pitchFamily="34" charset="0"/>
              </a:rPr>
              <a:t>Total investment of~</a:t>
            </a:r>
            <a:r>
              <a:rPr lang="en-US" sz="2400" dirty="0" smtClean="0">
                <a:effectLst/>
                <a:latin typeface="Arial" pitchFamily="34" charset="0"/>
                <a:cs typeface="Arial" pitchFamily="34" charset="0"/>
              </a:rPr>
              <a:t> $150 million over 12 years for both NSP initiatives.</a:t>
            </a:r>
          </a:p>
          <a:p>
            <a:r>
              <a:rPr lang="en-US" sz="2400" dirty="0" smtClean="0">
                <a:latin typeface="Arial" pitchFamily="34" charset="0"/>
                <a:cs typeface="Arial" pitchFamily="34" charset="0"/>
              </a:rPr>
              <a:t>If $98 Million was saved in 5 </a:t>
            </a:r>
            <a:r>
              <a:rPr lang="en-US" sz="2400" dirty="0" err="1" smtClean="0">
                <a:latin typeface="Arial" pitchFamily="34" charset="0"/>
                <a:cs typeface="Arial" pitchFamily="34" charset="0"/>
              </a:rPr>
              <a:t>yrs</a:t>
            </a:r>
            <a:r>
              <a:rPr lang="en-US" sz="2400" dirty="0" smtClean="0">
                <a:latin typeface="Arial" pitchFamily="34" charset="0"/>
                <a:cs typeface="Arial" pitchFamily="34" charset="0"/>
              </a:rPr>
              <a:t>, the investment in nursing programs at hospitals and schools indicates: </a:t>
            </a:r>
          </a:p>
          <a:p>
            <a:r>
              <a:rPr lang="en-US" sz="2400" b="1" dirty="0" smtClean="0">
                <a:latin typeface="Arial" pitchFamily="34" charset="0"/>
                <a:cs typeface="Arial" pitchFamily="34" charset="0"/>
              </a:rPr>
              <a:t>NSP I and II are clearly cost effective and beneficial.</a:t>
            </a:r>
            <a:endParaRPr lang="en-US" sz="2400" b="1" dirty="0">
              <a:latin typeface="Arial" pitchFamily="34" charset="0"/>
              <a:cs typeface="Arial" pitchFamily="34" charset="0"/>
            </a:endParaRP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352800" y="228600"/>
            <a:ext cx="5638800" cy="1143000"/>
          </a:xfrm>
        </p:spPr>
      </p:pic>
    </p:spTree>
    <p:extLst>
      <p:ext uri="{BB962C8B-B14F-4D97-AF65-F5344CB8AC3E}">
        <p14:creationId xmlns:p14="http://schemas.microsoft.com/office/powerpoint/2010/main" val="929065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    Nursing Resources</a:t>
            </a:r>
            <a:endParaRPr lang="en-US" b="1" dirty="0">
              <a:latin typeface="Arial" pitchFamily="34" charset="0"/>
              <a:cs typeface="Arial" pitchFamily="34" charset="0"/>
            </a:endParaRPr>
          </a:p>
        </p:txBody>
      </p:sp>
      <p:sp>
        <p:nvSpPr>
          <p:cNvPr id="5" name="Text Placeholder 4"/>
          <p:cNvSpPr>
            <a:spLocks noGrp="1"/>
          </p:cNvSpPr>
          <p:nvPr>
            <p:ph idx="1"/>
          </p:nvPr>
        </p:nvSpPr>
        <p:spPr/>
        <p:txBody>
          <a:bodyPr/>
          <a:lstStyle/>
          <a:p>
            <a:pPr lvl="1"/>
            <a:r>
              <a:rPr lang="en-US" b="1" dirty="0" smtClean="0">
                <a:latin typeface="Arial" pitchFamily="34" charset="0"/>
                <a:cs typeface="Arial" pitchFamily="34" charset="0"/>
              </a:rPr>
              <a:t>NSP I</a:t>
            </a:r>
            <a:endParaRPr lang="en-US" b="1" dirty="0">
              <a:latin typeface="Arial" pitchFamily="34" charset="0"/>
              <a:cs typeface="Arial" pitchFamily="34" charset="0"/>
            </a:endParaRPr>
          </a:p>
        </p:txBody>
      </p:sp>
      <p:sp>
        <p:nvSpPr>
          <p:cNvPr id="7" name="Text Placeholder 6"/>
          <p:cNvSpPr>
            <a:spLocks noGrp="1"/>
          </p:cNvSpPr>
          <p:nvPr>
            <p:ph type="body" sz="quarter" idx="4294967295"/>
          </p:nvPr>
        </p:nvSpPr>
        <p:spPr>
          <a:xfrm>
            <a:off x="5102225" y="1535113"/>
            <a:ext cx="4041775" cy="639762"/>
          </a:xfrm>
        </p:spPr>
        <p:txBody>
          <a:bodyPr/>
          <a:lstStyle/>
          <a:p>
            <a:r>
              <a:rPr lang="en-US" b="1" dirty="0" smtClean="0">
                <a:latin typeface="Arial" pitchFamily="34" charset="0"/>
                <a:cs typeface="Arial" pitchFamily="34" charset="0"/>
              </a:rPr>
              <a:t>NSP II</a:t>
            </a:r>
            <a:endParaRPr lang="en-US" b="1" dirty="0">
              <a:latin typeface="Arial" pitchFamily="34" charset="0"/>
              <a:cs typeface="Arial" pitchFamily="34" charset="0"/>
            </a:endParaRPr>
          </a:p>
        </p:txBody>
      </p:sp>
      <p:pic>
        <p:nvPicPr>
          <p:cNvPr id="1026" name="Picture 2" descr="C:\Users\pdaw\Desktop\nursestudent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1248"/>
            <a:ext cx="9144000" cy="2455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791200"/>
            <a:ext cx="6858000" cy="369332"/>
          </a:xfrm>
          <a:prstGeom prst="rect">
            <a:avLst/>
          </a:prstGeom>
          <a:noFill/>
        </p:spPr>
        <p:txBody>
          <a:bodyPr wrap="square" rtlCol="0">
            <a:spAutoFit/>
          </a:bodyPr>
          <a:lstStyle/>
          <a:p>
            <a:r>
              <a:rPr lang="en-US" dirty="0" smtClean="0">
                <a:hlinkClick r:id="rId3"/>
              </a:rPr>
              <a:t>www.nursesupport.org</a:t>
            </a:r>
            <a:r>
              <a:rPr lang="en-US" dirty="0" smtClean="0"/>
              <a:t>  a new tool for the Nurse Support Program</a:t>
            </a:r>
            <a:endParaRPr lang="en-US" dirty="0"/>
          </a:p>
        </p:txBody>
      </p:sp>
    </p:spTree>
    <p:extLst>
      <p:ext uri="{BB962C8B-B14F-4D97-AF65-F5344CB8AC3E}">
        <p14:creationId xmlns:p14="http://schemas.microsoft.com/office/powerpoint/2010/main" val="57590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lstStyle/>
          <a:p>
            <a:r>
              <a:rPr lang="en-US" dirty="0" smtClean="0">
                <a:latin typeface="Arial" pitchFamily="34" charset="0"/>
                <a:cs typeface="Arial" pitchFamily="34" charset="0"/>
              </a:rPr>
              <a:t>                  </a:t>
            </a:r>
            <a:r>
              <a:rPr lang="en-US" b="1" dirty="0" smtClean="0">
                <a:latin typeface="Arial" pitchFamily="34" charset="0"/>
                <a:cs typeface="Arial" pitchFamily="34" charset="0"/>
              </a:rPr>
              <a:t>Interlocking Goals</a:t>
            </a:r>
            <a:endParaRPr lang="en-US" b="1" dirty="0">
              <a:latin typeface="Arial" pitchFamily="34" charset="0"/>
              <a:cs typeface="Arial" pitchFamily="34" charset="0"/>
            </a:endParaRPr>
          </a:p>
        </p:txBody>
      </p:sp>
      <p:sp>
        <p:nvSpPr>
          <p:cNvPr id="3" name="Text Placeholder 2"/>
          <p:cNvSpPr>
            <a:spLocks noGrp="1"/>
          </p:cNvSpPr>
          <p:nvPr>
            <p:ph type="body" idx="1"/>
          </p:nvPr>
        </p:nvSpPr>
        <p:spPr>
          <a:xfrm>
            <a:off x="457200" y="1371600"/>
            <a:ext cx="4040188" cy="803275"/>
          </a:xfrm>
        </p:spPr>
        <p:txBody>
          <a:bodyPr>
            <a:normAutofit/>
          </a:bodyPr>
          <a:lstStyle/>
          <a:p>
            <a:endParaRPr lang="en-US" dirty="0" smtClean="0"/>
          </a:p>
          <a:p>
            <a:r>
              <a:rPr lang="en-US" dirty="0" smtClean="0"/>
              <a:t>Nurse </a:t>
            </a:r>
            <a:r>
              <a:rPr lang="en-US" dirty="0"/>
              <a:t>Support Program I</a:t>
            </a:r>
          </a:p>
          <a:p>
            <a:endParaRPr lang="en-US" dirty="0"/>
          </a:p>
        </p:txBody>
      </p:sp>
      <p:sp>
        <p:nvSpPr>
          <p:cNvPr id="5" name="Text Placeholder 4"/>
          <p:cNvSpPr>
            <a:spLocks noGrp="1"/>
          </p:cNvSpPr>
          <p:nvPr>
            <p:ph type="body" sz="half" idx="3"/>
          </p:nvPr>
        </p:nvSpPr>
        <p:spPr>
          <a:xfrm>
            <a:off x="4645025" y="1447800"/>
            <a:ext cx="4041775" cy="727075"/>
          </a:xfrm>
        </p:spPr>
        <p:txBody>
          <a:bodyPr/>
          <a:lstStyle/>
          <a:p>
            <a:r>
              <a:rPr lang="en-US" dirty="0" smtClean="0"/>
              <a:t>Nurse Support Program II</a:t>
            </a:r>
          </a:p>
          <a:p>
            <a:endParaRPr lang="en-US" dirty="0"/>
          </a:p>
        </p:txBody>
      </p:sp>
      <p:sp>
        <p:nvSpPr>
          <p:cNvPr id="4" name="Content Placeholder 3"/>
          <p:cNvSpPr>
            <a:spLocks noGrp="1"/>
          </p:cNvSpPr>
          <p:nvPr>
            <p:ph sz="quarter" idx="2"/>
          </p:nvPr>
        </p:nvSpPr>
        <p:spPr>
          <a:xfrm>
            <a:off x="304800" y="1981200"/>
            <a:ext cx="4290556" cy="3886200"/>
          </a:xfrm>
        </p:spPr>
        <p:txBody>
          <a:bodyPr>
            <a:normAutofit fontScale="77500" lnSpcReduction="20000"/>
          </a:bodyPr>
          <a:lstStyle/>
          <a:p>
            <a:pPr>
              <a:buNone/>
            </a:pPr>
            <a:r>
              <a:rPr lang="en-US" b="1" dirty="0" smtClean="0">
                <a:effectLst/>
                <a:latin typeface="Arial" pitchFamily="34" charset="0"/>
                <a:cs typeface="Arial" pitchFamily="34" charset="0"/>
              </a:rPr>
              <a:t>1.Increase the number of </a:t>
            </a:r>
          </a:p>
          <a:p>
            <a:pPr>
              <a:buNone/>
            </a:pPr>
            <a:r>
              <a:rPr lang="en-US" b="1" dirty="0" smtClean="0">
                <a:effectLst/>
                <a:latin typeface="Arial" pitchFamily="34" charset="0"/>
                <a:cs typeface="Arial" pitchFamily="34" charset="0"/>
              </a:rPr>
              <a:t>bedside nurses in Maryland </a:t>
            </a:r>
          </a:p>
          <a:p>
            <a:pPr>
              <a:buNone/>
            </a:pPr>
            <a:r>
              <a:rPr lang="en-US" b="1" dirty="0" smtClean="0">
                <a:effectLst/>
                <a:latin typeface="Arial" pitchFamily="34" charset="0"/>
                <a:cs typeface="Arial" pitchFamily="34" charset="0"/>
              </a:rPr>
              <a:t>through retention and </a:t>
            </a:r>
          </a:p>
          <a:p>
            <a:pPr>
              <a:buNone/>
            </a:pPr>
            <a:r>
              <a:rPr lang="en-US" b="1" dirty="0" smtClean="0">
                <a:effectLst/>
                <a:latin typeface="Arial" pitchFamily="34" charset="0"/>
                <a:cs typeface="Arial" pitchFamily="34" charset="0"/>
              </a:rPr>
              <a:t>recruitment </a:t>
            </a:r>
          </a:p>
          <a:p>
            <a:pPr>
              <a:buNone/>
            </a:pPr>
            <a:r>
              <a:rPr lang="en-US" b="1" dirty="0" smtClean="0">
                <a:effectLst/>
                <a:latin typeface="Arial" pitchFamily="34" charset="0"/>
                <a:cs typeface="Arial" pitchFamily="34" charset="0"/>
              </a:rPr>
              <a:t>2.Align the NSP I program with </a:t>
            </a:r>
          </a:p>
          <a:p>
            <a:pPr>
              <a:buNone/>
            </a:pPr>
            <a:r>
              <a:rPr lang="en-US" b="1" dirty="0" smtClean="0">
                <a:effectLst/>
                <a:latin typeface="Arial" pitchFamily="34" charset="0"/>
                <a:cs typeface="Arial" pitchFamily="34" charset="0"/>
              </a:rPr>
              <a:t>the IOM’s </a:t>
            </a:r>
            <a:r>
              <a:rPr lang="en-US" b="1" i="1" dirty="0" smtClean="0">
                <a:effectLst/>
                <a:latin typeface="Arial" pitchFamily="34" charset="0"/>
                <a:cs typeface="Arial" pitchFamily="34" charset="0"/>
              </a:rPr>
              <a:t>Future of Nursing </a:t>
            </a:r>
          </a:p>
          <a:p>
            <a:pPr>
              <a:buNone/>
            </a:pPr>
            <a:r>
              <a:rPr lang="en-US" b="1" dirty="0" smtClean="0">
                <a:effectLst/>
                <a:latin typeface="Arial" pitchFamily="34" charset="0"/>
                <a:cs typeface="Arial" pitchFamily="34" charset="0"/>
              </a:rPr>
              <a:t>report with emphasis on </a:t>
            </a:r>
          </a:p>
          <a:p>
            <a:pPr>
              <a:buNone/>
            </a:pPr>
            <a:r>
              <a:rPr lang="en-US" b="1" dirty="0" smtClean="0">
                <a:effectLst/>
                <a:latin typeface="Arial" pitchFamily="34" charset="0"/>
                <a:cs typeface="Arial" pitchFamily="34" charset="0"/>
              </a:rPr>
              <a:t>increasing the number of nurses </a:t>
            </a:r>
          </a:p>
          <a:p>
            <a:pPr>
              <a:buNone/>
            </a:pPr>
            <a:r>
              <a:rPr lang="en-US" b="1" dirty="0" smtClean="0">
                <a:effectLst/>
                <a:latin typeface="Arial" pitchFamily="34" charset="0"/>
                <a:cs typeface="Arial" pitchFamily="34" charset="0"/>
              </a:rPr>
              <a:t>with higher levels of education, </a:t>
            </a:r>
          </a:p>
          <a:p>
            <a:pPr>
              <a:buNone/>
            </a:pPr>
            <a:r>
              <a:rPr lang="en-US" b="1" dirty="0" smtClean="0">
                <a:effectLst/>
                <a:latin typeface="Arial" pitchFamily="34" charset="0"/>
                <a:cs typeface="Arial" pitchFamily="34" charset="0"/>
              </a:rPr>
              <a:t>improving the clinical </a:t>
            </a:r>
          </a:p>
          <a:p>
            <a:pPr>
              <a:buNone/>
            </a:pPr>
            <a:r>
              <a:rPr lang="en-US" b="1" dirty="0" smtClean="0">
                <a:effectLst/>
                <a:latin typeface="Arial" pitchFamily="34" charset="0"/>
                <a:cs typeface="Arial" pitchFamily="34" charset="0"/>
              </a:rPr>
              <a:t>competencies of nurses, and </a:t>
            </a:r>
          </a:p>
          <a:p>
            <a:pPr>
              <a:buNone/>
            </a:pPr>
            <a:r>
              <a:rPr lang="en-US" b="1" dirty="0" smtClean="0">
                <a:effectLst/>
                <a:latin typeface="Arial" pitchFamily="34" charset="0"/>
                <a:cs typeface="Arial" pitchFamily="34" charset="0"/>
              </a:rPr>
              <a:t>elevating the practice of nursing </a:t>
            </a:r>
          </a:p>
          <a:p>
            <a:pPr>
              <a:buNone/>
            </a:pPr>
            <a:r>
              <a:rPr lang="en-US" b="1" dirty="0" smtClean="0">
                <a:effectLst/>
                <a:latin typeface="Arial" pitchFamily="34" charset="0"/>
                <a:cs typeface="Arial" pitchFamily="34" charset="0"/>
              </a:rPr>
              <a:t>through evidenced-based research</a:t>
            </a:r>
          </a:p>
          <a:p>
            <a:endParaRPr lang="en-US" dirty="0"/>
          </a:p>
        </p:txBody>
      </p:sp>
      <p:sp>
        <p:nvSpPr>
          <p:cNvPr id="6" name="Content Placeholder 5"/>
          <p:cNvSpPr>
            <a:spLocks noGrp="1"/>
          </p:cNvSpPr>
          <p:nvPr>
            <p:ph sz="quarter" idx="4"/>
          </p:nvPr>
        </p:nvSpPr>
        <p:spPr>
          <a:xfrm>
            <a:off x="4648730" y="1524000"/>
            <a:ext cx="4288536" cy="4267200"/>
          </a:xfrm>
        </p:spPr>
        <p:txBody>
          <a:bodyPr>
            <a:normAutofit fontScale="92500" lnSpcReduction="20000"/>
          </a:bodyPr>
          <a:lstStyle/>
          <a:p>
            <a:pPr>
              <a:buNone/>
            </a:pPr>
            <a:endParaRPr lang="en-US" b="1" dirty="0">
              <a:latin typeface="Arial" pitchFamily="34" charset="0"/>
              <a:cs typeface="Arial" pitchFamily="34" charset="0"/>
            </a:endParaRPr>
          </a:p>
          <a:p>
            <a:pPr>
              <a:buNone/>
            </a:pPr>
            <a:r>
              <a:rPr lang="en-US" sz="1800" b="1" dirty="0" smtClean="0">
                <a:effectLst/>
                <a:latin typeface="Arial" pitchFamily="34" charset="0"/>
                <a:cs typeface="Arial" pitchFamily="34" charset="0"/>
              </a:rPr>
              <a:t>1.Increase nursing faculty capacity and diversity</a:t>
            </a:r>
          </a:p>
          <a:p>
            <a:pPr>
              <a:buNone/>
            </a:pPr>
            <a:r>
              <a:rPr lang="en-US" sz="1800" b="1" dirty="0" smtClean="0">
                <a:effectLst/>
                <a:latin typeface="Arial" pitchFamily="34" charset="0"/>
                <a:cs typeface="Arial" pitchFamily="34" charset="0"/>
              </a:rPr>
              <a:t>2.Expand the education pipeline and address barriers to nursing education pathways</a:t>
            </a:r>
          </a:p>
          <a:p>
            <a:pPr>
              <a:buNone/>
            </a:pPr>
            <a:r>
              <a:rPr lang="en-US" sz="1800" b="1" dirty="0" smtClean="0">
                <a:effectLst/>
                <a:latin typeface="Arial" pitchFamily="34" charset="0"/>
                <a:cs typeface="Arial" pitchFamily="34" charset="0"/>
              </a:rPr>
              <a:t>3.Promote innovation in nursing education models</a:t>
            </a:r>
          </a:p>
          <a:p>
            <a:pPr marL="0" indent="0">
              <a:buNone/>
            </a:pPr>
            <a:endParaRPr lang="en-US" dirty="0" smtClean="0"/>
          </a:p>
          <a:p>
            <a:pPr marL="0" indent="0">
              <a:buNone/>
            </a:pPr>
            <a:r>
              <a:rPr lang="en-US" dirty="0" smtClean="0">
                <a:solidFill>
                  <a:srgbClr val="7030A0"/>
                </a:solidFill>
              </a:rPr>
              <a:t>Consider NSP I and NSP II with:</a:t>
            </a:r>
          </a:p>
          <a:p>
            <a:pPr marL="0" indent="0">
              <a:buNone/>
            </a:pPr>
            <a:r>
              <a:rPr lang="en-US" dirty="0" smtClean="0">
                <a:solidFill>
                  <a:srgbClr val="7030A0"/>
                </a:solidFill>
              </a:rPr>
              <a:t>Nursing Goals</a:t>
            </a:r>
            <a:br>
              <a:rPr lang="en-US" dirty="0" smtClean="0">
                <a:solidFill>
                  <a:srgbClr val="7030A0"/>
                </a:solidFill>
              </a:rPr>
            </a:br>
            <a:r>
              <a:rPr lang="en-US" dirty="0" smtClean="0">
                <a:solidFill>
                  <a:srgbClr val="7030A0"/>
                </a:solidFill>
              </a:rPr>
              <a:t>Health Care Goals</a:t>
            </a:r>
          </a:p>
          <a:p>
            <a:pPr marL="0" indent="0">
              <a:buNone/>
            </a:pPr>
            <a:r>
              <a:rPr lang="en-US" dirty="0" smtClean="0">
                <a:solidFill>
                  <a:srgbClr val="7030A0"/>
                </a:solidFill>
              </a:rPr>
              <a:t>Workforce Goals</a:t>
            </a:r>
          </a:p>
          <a:p>
            <a:pPr marL="0" indent="0">
              <a:buNone/>
            </a:pPr>
            <a:r>
              <a:rPr lang="en-US" dirty="0" smtClean="0">
                <a:solidFill>
                  <a:srgbClr val="7030A0"/>
                </a:solidFill>
              </a:rPr>
              <a:t>State Goals</a:t>
            </a:r>
          </a:p>
          <a:p>
            <a:pPr marL="0" indent="0">
              <a:buNone/>
            </a:pPr>
            <a:r>
              <a:rPr lang="en-US" dirty="0" smtClean="0">
                <a:solidFill>
                  <a:srgbClr val="7030A0"/>
                </a:solidFill>
              </a:rPr>
              <a:t>National Goals</a:t>
            </a:r>
            <a:endParaRPr lang="en-US" dirty="0">
              <a:solidFill>
                <a:srgbClr val="7030A0"/>
              </a:solidFill>
            </a:endParaRPr>
          </a:p>
        </p:txBody>
      </p:sp>
      <p:pic>
        <p:nvPicPr>
          <p:cNvPr id="7" name="Picture 6" descr="http://www.buyersagentsgroup.com/images/Maryland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259080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96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19200"/>
          </a:xfrm>
        </p:spPr>
        <p:txBody>
          <a:bodyPr>
            <a:normAutofit/>
          </a:bodyPr>
          <a:lstStyle/>
          <a:p>
            <a:r>
              <a:rPr lang="en-US" sz="3600" b="1" dirty="0" smtClean="0">
                <a:latin typeface="Arial" pitchFamily="34" charset="0"/>
                <a:cs typeface="Arial" pitchFamily="34" charset="0"/>
              </a:rPr>
              <a:t>2012-2013 Action Committee</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Maryland Strategic Plan</a:t>
            </a:r>
            <a:endParaRPr lang="en-US" sz="3600" b="1" dirty="0">
              <a:latin typeface="Arial" pitchFamily="34" charset="0"/>
              <a:cs typeface="Arial" pitchFamily="34" charset="0"/>
            </a:endParaRPr>
          </a:p>
        </p:txBody>
      </p:sp>
      <p:sp>
        <p:nvSpPr>
          <p:cNvPr id="5" name="Text Placeholder 4"/>
          <p:cNvSpPr>
            <a:spLocks noGrp="1"/>
          </p:cNvSpPr>
          <p:nvPr>
            <p:ph type="body" idx="1"/>
          </p:nvPr>
        </p:nvSpPr>
        <p:spPr>
          <a:xfrm>
            <a:off x="457200" y="1535112"/>
            <a:ext cx="4040188" cy="1055688"/>
          </a:xfrm>
        </p:spPr>
        <p:txBody>
          <a:bodyPr>
            <a:normAutofit fontScale="85000" lnSpcReduction="20000"/>
          </a:bodyPr>
          <a:lstStyle/>
          <a:p>
            <a:endParaRPr lang="en-US" dirty="0" smtClean="0"/>
          </a:p>
          <a:p>
            <a:r>
              <a:rPr lang="en-US" b="1" dirty="0" smtClean="0">
                <a:latin typeface="Arial" pitchFamily="34" charset="0"/>
                <a:cs typeface="Arial" pitchFamily="34" charset="0"/>
              </a:rPr>
              <a:t>The right place, the right time</a:t>
            </a:r>
          </a:p>
          <a:p>
            <a:endParaRPr lang="en-US" b="1" dirty="0" smtClean="0">
              <a:solidFill>
                <a:srgbClr val="7030A0"/>
              </a:solidFill>
              <a:latin typeface="Arial" pitchFamily="34" charset="0"/>
              <a:cs typeface="Arial" pitchFamily="34" charset="0"/>
            </a:endParaRPr>
          </a:p>
          <a:p>
            <a:r>
              <a:rPr lang="en-US" sz="2100" b="1" dirty="0" smtClean="0">
                <a:solidFill>
                  <a:srgbClr val="7030A0"/>
                </a:solidFill>
                <a:latin typeface="Arial" pitchFamily="34" charset="0"/>
                <a:cs typeface="Arial" pitchFamily="34" charset="0"/>
              </a:rPr>
              <a:t>for Nursing Excellence</a:t>
            </a:r>
          </a:p>
          <a:p>
            <a:endParaRPr lang="en-US" dirty="0"/>
          </a:p>
        </p:txBody>
      </p:sp>
      <p:sp>
        <p:nvSpPr>
          <p:cNvPr id="6" name="Text Placeholder 5"/>
          <p:cNvSpPr>
            <a:spLocks noGrp="1"/>
          </p:cNvSpPr>
          <p:nvPr>
            <p:ph type="body" sz="half" idx="3"/>
          </p:nvPr>
        </p:nvSpPr>
        <p:spPr>
          <a:xfrm>
            <a:off x="4645025" y="1371600"/>
            <a:ext cx="4292241" cy="914400"/>
          </a:xfrm>
        </p:spPr>
        <p:txBody>
          <a:bodyPr>
            <a:normAutofit/>
          </a:bodyPr>
          <a:lstStyle/>
          <a:p>
            <a:r>
              <a:rPr lang="en-US" sz="2400" b="1" dirty="0" smtClean="0">
                <a:latin typeface="Arial" pitchFamily="34" charset="0"/>
                <a:cs typeface="Arial" pitchFamily="34" charset="0"/>
              </a:rPr>
              <a:t>IOM Recommendations</a:t>
            </a:r>
          </a:p>
        </p:txBody>
      </p:sp>
      <p:pic>
        <p:nvPicPr>
          <p:cNvPr id="9" name="Content Placeholder 8"/>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81000" y="2819400"/>
            <a:ext cx="4040188" cy="2692801"/>
          </a:xfrm>
        </p:spPr>
      </p:pic>
      <p:sp>
        <p:nvSpPr>
          <p:cNvPr id="7" name="Content Placeholder 6"/>
          <p:cNvSpPr>
            <a:spLocks noGrp="1"/>
          </p:cNvSpPr>
          <p:nvPr>
            <p:ph sz="quarter" idx="4"/>
          </p:nvPr>
        </p:nvSpPr>
        <p:spPr>
          <a:xfrm>
            <a:off x="4495801" y="2174875"/>
            <a:ext cx="4191000" cy="3951288"/>
          </a:xfrm>
        </p:spPr>
        <p:txBody>
          <a:bodyPr>
            <a:normAutofit lnSpcReduction="10000"/>
          </a:bodyPr>
          <a:lstStyle/>
          <a:p>
            <a:pPr marL="0" indent="0">
              <a:buNone/>
            </a:pPr>
            <a:r>
              <a:rPr lang="en-US" sz="2000" dirty="0" smtClean="0">
                <a:latin typeface="Arial" pitchFamily="34" charset="0"/>
                <a:cs typeface="Arial" pitchFamily="34" charset="0"/>
              </a:rPr>
              <a:t>#1 Scope of Practice Barriers</a:t>
            </a:r>
          </a:p>
          <a:p>
            <a:pPr marL="0" indent="0">
              <a:buNone/>
            </a:pPr>
            <a:r>
              <a:rPr lang="en-US" sz="2000" dirty="0" smtClean="0">
                <a:latin typeface="Arial" pitchFamily="34" charset="0"/>
                <a:cs typeface="Arial" pitchFamily="34" charset="0"/>
              </a:rPr>
              <a:t>#2 Lead Interdisciplinary teams</a:t>
            </a:r>
          </a:p>
          <a:p>
            <a:pPr marL="0" indent="0">
              <a:buNone/>
            </a:pPr>
            <a:r>
              <a:rPr lang="en-US" sz="2000" dirty="0" smtClean="0">
                <a:latin typeface="Arial" pitchFamily="34" charset="0"/>
                <a:cs typeface="Arial" pitchFamily="34" charset="0"/>
              </a:rPr>
              <a:t>#3 Nurse Residency</a:t>
            </a:r>
          </a:p>
          <a:p>
            <a:pPr marL="0" indent="0">
              <a:buNone/>
            </a:pPr>
            <a:r>
              <a:rPr lang="en-US" sz="2000" dirty="0" smtClean="0">
                <a:latin typeface="Arial" pitchFamily="34" charset="0"/>
                <a:cs typeface="Arial" pitchFamily="34" charset="0"/>
              </a:rPr>
              <a:t>#4 Increase BSN % by 2020</a:t>
            </a:r>
          </a:p>
          <a:p>
            <a:pPr marL="0" indent="0">
              <a:buNone/>
            </a:pPr>
            <a:r>
              <a:rPr lang="en-US" sz="2000" dirty="0" smtClean="0">
                <a:latin typeface="Arial" pitchFamily="34" charset="0"/>
                <a:cs typeface="Arial" pitchFamily="34" charset="0"/>
              </a:rPr>
              <a:t>#5 Double Doctorates by 2020</a:t>
            </a:r>
          </a:p>
          <a:p>
            <a:pPr marL="0" indent="0">
              <a:buNone/>
            </a:pPr>
            <a:r>
              <a:rPr lang="en-US" sz="2000" dirty="0" smtClean="0">
                <a:latin typeface="Arial" pitchFamily="34" charset="0"/>
                <a:cs typeface="Arial" pitchFamily="34" charset="0"/>
              </a:rPr>
              <a:t>#6 Lifelong Learning</a:t>
            </a:r>
          </a:p>
          <a:p>
            <a:pPr marL="0" indent="0">
              <a:buNone/>
            </a:pPr>
            <a:r>
              <a:rPr lang="en-US" sz="2000" dirty="0" smtClean="0">
                <a:latin typeface="Arial" pitchFamily="34" charset="0"/>
                <a:cs typeface="Arial" pitchFamily="34" charset="0"/>
              </a:rPr>
              <a:t>#7 Lead Change- Advocate Health</a:t>
            </a:r>
          </a:p>
          <a:p>
            <a:pPr marL="0" indent="0">
              <a:buNone/>
            </a:pPr>
            <a:r>
              <a:rPr lang="en-US" sz="2000" dirty="0" smtClean="0">
                <a:latin typeface="Arial" pitchFamily="34" charset="0"/>
                <a:cs typeface="Arial" pitchFamily="34" charset="0"/>
              </a:rPr>
              <a:t>#8 Data Infrastructure</a:t>
            </a:r>
          </a:p>
          <a:p>
            <a:pPr marL="0" indent="0">
              <a:buNone/>
            </a:pP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An evidence-based blueprint for the nursing profession.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90339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95400"/>
          </a:xfrm>
        </p:spPr>
        <p:txBody>
          <a:bodyPr>
            <a:noAutofit/>
          </a:bodyPr>
          <a:lstStyle/>
          <a:p>
            <a:r>
              <a:rPr lang="en-US" sz="3200" b="1" dirty="0" smtClean="0">
                <a:latin typeface="Arial" pitchFamily="34" charset="0"/>
                <a:cs typeface="Arial" pitchFamily="34" charset="0"/>
              </a:rPr>
              <a:t>Complete College America Completion Innovation Challenge</a:t>
            </a:r>
            <a:endParaRPr lang="en-US" sz="3200" b="1" dirty="0">
              <a:latin typeface="Arial" pitchFamily="34" charset="0"/>
              <a:cs typeface="Arial" pitchFamily="34" charset="0"/>
            </a:endParaRPr>
          </a:p>
        </p:txBody>
      </p:sp>
      <p:sp>
        <p:nvSpPr>
          <p:cNvPr id="3" name="Text Placeholder 2"/>
          <p:cNvSpPr>
            <a:spLocks noGrp="1"/>
          </p:cNvSpPr>
          <p:nvPr>
            <p:ph type="body" idx="1"/>
          </p:nvPr>
        </p:nvSpPr>
        <p:spPr>
          <a:xfrm>
            <a:off x="281444" y="1143000"/>
            <a:ext cx="4290556" cy="685800"/>
          </a:xfrm>
        </p:spPr>
        <p:txBody>
          <a:bodyPr>
            <a:normAutofit/>
          </a:bodyPr>
          <a:lstStyle/>
          <a:p>
            <a:r>
              <a:rPr lang="en-US" dirty="0" smtClean="0"/>
              <a:t>     </a:t>
            </a:r>
            <a:r>
              <a:rPr lang="en-US" sz="2000" b="1" dirty="0" smtClean="0">
                <a:latin typeface="Arial" pitchFamily="34" charset="0"/>
                <a:cs typeface="Arial" pitchFamily="34" charset="0"/>
              </a:rPr>
              <a:t>Maryland State Goal</a:t>
            </a:r>
            <a:endParaRPr lang="en-US" sz="2000" b="1" dirty="0">
              <a:latin typeface="Arial" pitchFamily="34" charset="0"/>
              <a:cs typeface="Arial" pitchFamily="34" charset="0"/>
            </a:endParaRPr>
          </a:p>
        </p:txBody>
      </p:sp>
      <p:sp>
        <p:nvSpPr>
          <p:cNvPr id="5" name="Text Placeholder 4"/>
          <p:cNvSpPr>
            <a:spLocks noGrp="1"/>
          </p:cNvSpPr>
          <p:nvPr>
            <p:ph type="body" sz="half" idx="3"/>
          </p:nvPr>
        </p:nvSpPr>
        <p:spPr>
          <a:xfrm>
            <a:off x="4645025" y="1066800"/>
            <a:ext cx="4292241" cy="685800"/>
          </a:xfrm>
        </p:spPr>
        <p:txBody>
          <a:bodyPr>
            <a:normAutofit/>
          </a:bodyPr>
          <a:lstStyle/>
          <a:p>
            <a:r>
              <a:rPr lang="en-US" dirty="0" smtClean="0"/>
              <a:t> </a:t>
            </a:r>
            <a:r>
              <a:rPr lang="en-US" b="1" dirty="0" smtClean="0">
                <a:latin typeface="Arial" pitchFamily="34" charset="0"/>
                <a:cs typeface="Arial" pitchFamily="34" charset="0"/>
              </a:rPr>
              <a:t>Maryland awarded $1,000,000 </a:t>
            </a:r>
            <a:endParaRPr lang="en-US" b="1" dirty="0">
              <a:latin typeface="Arial" pitchFamily="34" charset="0"/>
              <a:cs typeface="Arial" pitchFamily="34" charset="0"/>
            </a:endParaRPr>
          </a:p>
        </p:txBody>
      </p:sp>
      <p:sp>
        <p:nvSpPr>
          <p:cNvPr id="4" name="Content Placeholder 3"/>
          <p:cNvSpPr>
            <a:spLocks noGrp="1"/>
          </p:cNvSpPr>
          <p:nvPr>
            <p:ph sz="quarter" idx="2"/>
          </p:nvPr>
        </p:nvSpPr>
        <p:spPr>
          <a:xfrm>
            <a:off x="281444" y="2209800"/>
            <a:ext cx="4290556" cy="3886200"/>
          </a:xfrm>
        </p:spPr>
        <p:txBody>
          <a:bodyPr>
            <a:normAutofit fontScale="92500" lnSpcReduction="10000"/>
          </a:bodyPr>
          <a:lstStyle/>
          <a:p>
            <a:endParaRPr lang="en-US" dirty="0" smtClean="0"/>
          </a:p>
          <a:p>
            <a:endParaRPr lang="en-US" dirty="0"/>
          </a:p>
          <a:p>
            <a:endParaRPr lang="en-US" dirty="0" smtClean="0"/>
          </a:p>
          <a:p>
            <a:endParaRPr lang="en-US" dirty="0" smtClean="0"/>
          </a:p>
          <a:p>
            <a:endParaRPr lang="en-US" dirty="0"/>
          </a:p>
          <a:p>
            <a:r>
              <a:rPr lang="en-US" dirty="0" smtClean="0">
                <a:latin typeface="Arial" pitchFamily="34" charset="0"/>
                <a:cs typeface="Arial" pitchFamily="34" charset="0"/>
              </a:rPr>
              <a:t>Governor O’Malley has set a statewide attainment goal that, by 2025, at least 55 percent of the State’s residents aged 25-64 will hold at least one degree.</a:t>
            </a:r>
            <a:endParaRPr lang="en-US" dirty="0">
              <a:latin typeface="Arial" pitchFamily="34" charset="0"/>
              <a:cs typeface="Arial" pitchFamily="34" charset="0"/>
            </a:endParaRPr>
          </a:p>
        </p:txBody>
      </p:sp>
      <p:sp>
        <p:nvSpPr>
          <p:cNvPr id="6" name="Content Placeholder 5"/>
          <p:cNvSpPr>
            <a:spLocks noGrp="1"/>
          </p:cNvSpPr>
          <p:nvPr>
            <p:ph sz="quarter" idx="4"/>
          </p:nvPr>
        </p:nvSpPr>
        <p:spPr>
          <a:xfrm>
            <a:off x="4648730" y="1752600"/>
            <a:ext cx="4288536" cy="4267200"/>
          </a:xfrm>
        </p:spPr>
        <p:txBody>
          <a:bodyPr>
            <a:normAutofit fontScale="85000" lnSpcReduction="10000"/>
          </a:bodyPr>
          <a:lstStyle/>
          <a:p>
            <a:r>
              <a:rPr lang="en-US" dirty="0" smtClean="0">
                <a:latin typeface="Arial" pitchFamily="34" charset="0"/>
                <a:cs typeface="Arial" pitchFamily="34" charset="0"/>
              </a:rPr>
              <a:t>“It is more important than ever to ensure that Marylanders earn their degrees,” said Governor O’Malley. “This grant award will go a long way toward </a:t>
            </a:r>
            <a:r>
              <a:rPr lang="en-US" b="1" dirty="0" smtClean="0">
                <a:latin typeface="Arial" pitchFamily="34" charset="0"/>
                <a:cs typeface="Arial" pitchFamily="34" charset="0"/>
              </a:rPr>
              <a:t>helping our State’s higher education institutions implement strategies to eliminate barriers to completion and help students get the degrees they need to compete and win in the new economy.”</a:t>
            </a:r>
          </a:p>
          <a:p>
            <a:r>
              <a:rPr lang="en-US" dirty="0">
                <a:hlinkClick r:id="rId2"/>
              </a:rPr>
              <a:t>http://</a:t>
            </a:r>
            <a:r>
              <a:rPr lang="en-US" dirty="0" smtClean="0">
                <a:hlinkClick r:id="rId2"/>
              </a:rPr>
              <a:t>www.mhec.state.md.us/RSSFeeds/Grants.xml</a:t>
            </a:r>
            <a:r>
              <a:rPr lang="en-US" dirty="0" smtClean="0"/>
              <a:t> </a:t>
            </a:r>
            <a:endParaRPr lang="en-US" dirty="0"/>
          </a:p>
        </p:txBody>
      </p:sp>
      <p:pic>
        <p:nvPicPr>
          <p:cNvPr id="3074" name="Picture 2" descr="C:\Users\pdaw\Desktop\Gov Omal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33600"/>
            <a:ext cx="24384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7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STUDENT Success Critical </a:t>
            </a:r>
            <a:endParaRPr lang="en-US" sz="3600" b="1" dirty="0">
              <a:latin typeface="Arial" pitchFamily="34" charset="0"/>
              <a:cs typeface="Arial" pitchFamily="34" charset="0"/>
            </a:endParaRPr>
          </a:p>
        </p:txBody>
      </p:sp>
      <p:sp>
        <p:nvSpPr>
          <p:cNvPr id="3" name="Text Placeholder 2"/>
          <p:cNvSpPr>
            <a:spLocks noGrp="1"/>
          </p:cNvSpPr>
          <p:nvPr>
            <p:ph type="body" idx="1"/>
          </p:nvPr>
        </p:nvSpPr>
        <p:spPr/>
        <p:txBody>
          <a:bodyPr>
            <a:normAutofit/>
          </a:bodyPr>
          <a:lstStyle/>
          <a:p>
            <a:r>
              <a:rPr lang="en-US" b="1" dirty="0" smtClean="0">
                <a:latin typeface="Arial" pitchFamily="34" charset="0"/>
                <a:cs typeface="Arial" pitchFamily="34" charset="0"/>
              </a:rPr>
              <a:t>Governor’s Statewide Focus</a:t>
            </a:r>
            <a:endParaRPr lang="en-US" b="1" dirty="0">
              <a:latin typeface="Arial" pitchFamily="34" charset="0"/>
              <a:cs typeface="Arial" pitchFamily="34" charset="0"/>
            </a:endParaRPr>
          </a:p>
        </p:txBody>
      </p:sp>
      <p:sp>
        <p:nvSpPr>
          <p:cNvPr id="5" name="Text Placeholder 4"/>
          <p:cNvSpPr>
            <a:spLocks noGrp="1"/>
          </p:cNvSpPr>
          <p:nvPr>
            <p:ph type="body" sz="half" idx="3"/>
          </p:nvPr>
        </p:nvSpPr>
        <p:spPr/>
        <p:txBody>
          <a:bodyPr>
            <a:normAutofit/>
          </a:bodyPr>
          <a:lstStyle/>
          <a:p>
            <a:r>
              <a:rPr lang="en-US" b="1" dirty="0" smtClean="0">
                <a:latin typeface="Arial" pitchFamily="34" charset="0"/>
                <a:cs typeface="Arial" pitchFamily="34" charset="0"/>
              </a:rPr>
              <a:t>Replicable Models- Funding</a:t>
            </a:r>
            <a:endParaRPr lang="en-US" b="1" dirty="0">
              <a:latin typeface="Arial" pitchFamily="34" charset="0"/>
              <a:cs typeface="Arial" pitchFamily="34" charset="0"/>
            </a:endParaRPr>
          </a:p>
        </p:txBody>
      </p:sp>
      <p:sp>
        <p:nvSpPr>
          <p:cNvPr id="4" name="Content Placeholder 3"/>
          <p:cNvSpPr>
            <a:spLocks noGrp="1"/>
          </p:cNvSpPr>
          <p:nvPr>
            <p:ph sz="quarter" idx="2"/>
          </p:nvPr>
        </p:nvSpPr>
        <p:spPr/>
        <p:txBody>
          <a:bodyPr>
            <a:normAutofit fontScale="47500" lnSpcReduction="20000"/>
          </a:bodyPr>
          <a:lstStyle/>
          <a:p>
            <a:r>
              <a:rPr lang="en-US" sz="4400" dirty="0" smtClean="0">
                <a:latin typeface="Arial" pitchFamily="34" charset="0"/>
                <a:cs typeface="Arial" pitchFamily="34" charset="0"/>
              </a:rPr>
              <a:t>“Maryland </a:t>
            </a:r>
            <a:r>
              <a:rPr lang="en-US" sz="4400" dirty="0">
                <a:latin typeface="Arial" pitchFamily="34" charset="0"/>
                <a:cs typeface="Arial" pitchFamily="34" charset="0"/>
              </a:rPr>
              <a:t>College Access Challenge </a:t>
            </a:r>
            <a:r>
              <a:rPr lang="en-US" sz="4400" dirty="0" smtClean="0">
                <a:latin typeface="Arial" pitchFamily="34" charset="0"/>
                <a:cs typeface="Arial" pitchFamily="34" charset="0"/>
              </a:rPr>
              <a:t>Grant” and “One Step Away” programs at MHEC</a:t>
            </a:r>
            <a:endParaRPr lang="en-US" sz="4400" dirty="0">
              <a:latin typeface="Arial" pitchFamily="34" charset="0"/>
              <a:cs typeface="Arial" pitchFamily="34" charset="0"/>
            </a:endParaRPr>
          </a:p>
          <a:p>
            <a:endParaRPr lang="en-US" dirty="0" smtClean="0"/>
          </a:p>
          <a:p>
            <a:pPr marL="0" indent="0">
              <a:buNone/>
            </a:pPr>
            <a:endParaRPr lang="en-US" sz="2900" dirty="0" smtClean="0">
              <a:latin typeface="Arial" pitchFamily="34" charset="0"/>
              <a:cs typeface="Arial" pitchFamily="34" charset="0"/>
            </a:endParaRPr>
          </a:p>
          <a:p>
            <a:pPr marL="0" indent="0">
              <a:buNone/>
            </a:pPr>
            <a:r>
              <a:rPr lang="en-US" sz="2900" dirty="0" smtClean="0">
                <a:latin typeface="Arial" pitchFamily="34" charset="0"/>
                <a:cs typeface="Arial" pitchFamily="34" charset="0"/>
              </a:rPr>
              <a:t>The </a:t>
            </a:r>
            <a:r>
              <a:rPr lang="en-US" sz="2900" dirty="0">
                <a:latin typeface="Arial" pitchFamily="34" charset="0"/>
                <a:cs typeface="Arial" pitchFamily="34" charset="0"/>
              </a:rPr>
              <a:t>mandatory project goals are (1) increase the persistence rate of participants compared to a control group and/or historical trends and (2) participants will either attain or remain in good academic standing. </a:t>
            </a:r>
            <a:r>
              <a:rPr lang="en-US" sz="2900" dirty="0" smtClean="0">
                <a:latin typeface="Arial" pitchFamily="34" charset="0"/>
                <a:cs typeface="Arial" pitchFamily="34" charset="0"/>
              </a:rPr>
              <a:t>Outcomes data is critical. Grant </a:t>
            </a:r>
            <a:r>
              <a:rPr lang="en-US" sz="2900" dirty="0">
                <a:latin typeface="Arial" pitchFamily="34" charset="0"/>
                <a:cs typeface="Arial" pitchFamily="34" charset="0"/>
              </a:rPr>
              <a:t>awards range from $25,000 to a maximum of $100,000 per institution</a:t>
            </a:r>
            <a:r>
              <a:rPr lang="en-US" sz="2900" dirty="0" smtClean="0">
                <a:latin typeface="Arial" pitchFamily="34" charset="0"/>
                <a:cs typeface="Arial" pitchFamily="34" charset="0"/>
              </a:rPr>
              <a:t>.</a:t>
            </a:r>
          </a:p>
          <a:p>
            <a:pPr marL="0" indent="0">
              <a:buNone/>
            </a:pPr>
            <a:r>
              <a:rPr lang="en-US" sz="2900" dirty="0" smtClean="0">
                <a:latin typeface="Arial" pitchFamily="34" charset="0"/>
                <a:cs typeface="Arial" pitchFamily="34" charset="0"/>
              </a:rPr>
              <a:t> </a:t>
            </a:r>
            <a:r>
              <a:rPr lang="en-US" sz="3800" dirty="0" smtClean="0">
                <a:latin typeface="Arial" pitchFamily="34" charset="0"/>
                <a:cs typeface="Arial" pitchFamily="34" charset="0"/>
              </a:rPr>
              <a:t> </a:t>
            </a:r>
          </a:p>
          <a:p>
            <a:r>
              <a:rPr lang="en-US" sz="3800" dirty="0" smtClean="0">
                <a:latin typeface="Arial" pitchFamily="34" charset="0"/>
                <a:cs typeface="Arial" pitchFamily="34" charset="0"/>
              </a:rPr>
              <a:t>FY 2014 Who Will Care’s #1 Priority: Retention Strategies</a:t>
            </a:r>
          </a:p>
          <a:p>
            <a:pPr marL="0" indent="0">
              <a:buNone/>
            </a:pPr>
            <a:r>
              <a:rPr lang="en-US" sz="3800" dirty="0" smtClean="0">
                <a:latin typeface="Arial" pitchFamily="34" charset="0"/>
                <a:cs typeface="Arial" pitchFamily="34" charset="0"/>
              </a:rPr>
              <a:t>     Deadline was 2/8/13</a:t>
            </a:r>
          </a:p>
          <a:p>
            <a:endParaRPr lang="en-US" dirty="0"/>
          </a:p>
        </p:txBody>
      </p:sp>
      <p:sp>
        <p:nvSpPr>
          <p:cNvPr id="6" name="Content Placeholder 5"/>
          <p:cNvSpPr>
            <a:spLocks noGrp="1"/>
          </p:cNvSpPr>
          <p:nvPr>
            <p:ph sz="quarter" idx="4"/>
          </p:nvPr>
        </p:nvSpPr>
        <p:spPr>
          <a:xfrm>
            <a:off x="4648730" y="1316037"/>
            <a:ext cx="4288536" cy="4170363"/>
          </a:xfrm>
        </p:spPr>
        <p:txBody>
          <a:bodyPr>
            <a:normAutofit fontScale="85000" lnSpcReduction="10000"/>
          </a:bodyPr>
          <a:lstStyle/>
          <a:p>
            <a:r>
              <a:rPr lang="en-US" dirty="0" smtClean="0">
                <a:effectLst/>
                <a:latin typeface="Arial" pitchFamily="34" charset="0"/>
                <a:cs typeface="Arial" pitchFamily="34" charset="0"/>
              </a:rPr>
              <a:t>Community College of Baltimore County received NSP II funding with national recognition in 2011 with the Noel Levitz Award for their Student Success Programs. Chesapeake College, Cecil College, Baltimore City Community College and </a:t>
            </a:r>
            <a:r>
              <a:rPr lang="en-US" dirty="0" err="1" smtClean="0">
                <a:effectLst/>
                <a:latin typeface="Arial" pitchFamily="34" charset="0"/>
                <a:cs typeface="Arial" pitchFamily="34" charset="0"/>
              </a:rPr>
              <a:t>Wor-Wic</a:t>
            </a:r>
            <a:r>
              <a:rPr lang="en-US" dirty="0" smtClean="0">
                <a:effectLst/>
                <a:latin typeface="Arial" pitchFamily="34" charset="0"/>
                <a:cs typeface="Arial" pitchFamily="34" charset="0"/>
              </a:rPr>
              <a:t> Community College have received funding to support student success initiatives. NSP II supports proven models. </a:t>
            </a:r>
          </a:p>
          <a:p>
            <a:r>
              <a:rPr lang="en-US" dirty="0" smtClean="0">
                <a:effectLst/>
                <a:latin typeface="Arial" pitchFamily="34" charset="0"/>
                <a:cs typeface="Arial" pitchFamily="34" charset="0"/>
              </a:rPr>
              <a:t>FY 2014 NSP II funds available, if not funded by other sources.</a:t>
            </a:r>
          </a:p>
          <a:p>
            <a:endParaRPr lang="en-US" dirty="0" smtClean="0">
              <a:effectLst/>
            </a:endParaRPr>
          </a:p>
        </p:txBody>
      </p:sp>
    </p:spTree>
    <p:extLst>
      <p:ext uri="{BB962C8B-B14F-4D97-AF65-F5344CB8AC3E}">
        <p14:creationId xmlns:p14="http://schemas.microsoft.com/office/powerpoint/2010/main" val="222188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3600" b="1" dirty="0" smtClean="0">
                <a:latin typeface="Arial" pitchFamily="34" charset="0"/>
                <a:cs typeface="Arial" pitchFamily="34" charset="0"/>
              </a:rPr>
              <a:t>NURSING FACULTY INITIATIVES</a:t>
            </a:r>
            <a:endParaRPr lang="en-US" sz="3600" b="1" dirty="0">
              <a:latin typeface="Arial" pitchFamily="34" charset="0"/>
              <a:cs typeface="Arial" pitchFamily="34" charset="0"/>
            </a:endParaRPr>
          </a:p>
        </p:txBody>
      </p:sp>
      <p:sp>
        <p:nvSpPr>
          <p:cNvPr id="4" name="Text Placeholder 3"/>
          <p:cNvSpPr>
            <a:spLocks noGrp="1"/>
          </p:cNvSpPr>
          <p:nvPr>
            <p:ph type="body" idx="1"/>
          </p:nvPr>
        </p:nvSpPr>
        <p:spPr>
          <a:xfrm>
            <a:off x="228600" y="1535112"/>
            <a:ext cx="4268788" cy="2198688"/>
          </a:xfrm>
        </p:spPr>
        <p:txBody>
          <a:bodyPr>
            <a:normAutofit/>
          </a:bodyPr>
          <a:lstStyle/>
          <a:p>
            <a:r>
              <a:rPr lang="en-US" sz="2400" b="1" dirty="0" smtClean="0">
                <a:solidFill>
                  <a:srgbClr val="7030A0"/>
                </a:solidFill>
                <a:latin typeface="Arial" pitchFamily="34" charset="0"/>
                <a:cs typeface="Arial" pitchFamily="34" charset="0"/>
              </a:rPr>
              <a:t>Eastern Shore Faculty Academy &amp; Mentorship Initiative</a:t>
            </a:r>
          </a:p>
          <a:p>
            <a:r>
              <a:rPr lang="en-US" b="1" dirty="0" smtClean="0">
                <a:solidFill>
                  <a:srgbClr val="7030A0"/>
                </a:solidFill>
                <a:latin typeface="Arial" pitchFamily="34" charset="0"/>
                <a:cs typeface="Arial" pitchFamily="34" charset="0"/>
              </a:rPr>
              <a:t> </a:t>
            </a:r>
            <a:r>
              <a:rPr lang="en-US" dirty="0" smtClean="0">
                <a:latin typeface="Arial" pitchFamily="34" charset="0"/>
                <a:cs typeface="Arial" pitchFamily="34" charset="0"/>
              </a:rPr>
              <a:t>At Salisbury University, with Chesapeake College and Sojourner-Douglass College </a:t>
            </a:r>
          </a:p>
        </p:txBody>
      </p:sp>
      <p:sp>
        <p:nvSpPr>
          <p:cNvPr id="6" name="Text Placeholder 5"/>
          <p:cNvSpPr>
            <a:spLocks noGrp="1"/>
          </p:cNvSpPr>
          <p:nvPr>
            <p:ph type="body" sz="half" idx="3"/>
          </p:nvPr>
        </p:nvSpPr>
        <p:spPr>
          <a:xfrm>
            <a:off x="4645025" y="4038600"/>
            <a:ext cx="4041775" cy="1905000"/>
          </a:xfrm>
        </p:spPr>
        <p:txBody>
          <a:bodyPr>
            <a:normAutofit lnSpcReduction="10000"/>
          </a:bodyPr>
          <a:lstStyle/>
          <a:p>
            <a:r>
              <a:rPr lang="en-US" sz="2400" b="1" dirty="0" smtClean="0">
                <a:solidFill>
                  <a:srgbClr val="7030A0"/>
                </a:solidFill>
                <a:latin typeface="Arial" pitchFamily="34" charset="0"/>
                <a:cs typeface="Arial" pitchFamily="34" charset="0"/>
              </a:rPr>
              <a:t>Institute for</a:t>
            </a:r>
          </a:p>
          <a:p>
            <a:r>
              <a:rPr lang="en-US" sz="2400" b="1" dirty="0" smtClean="0">
                <a:solidFill>
                  <a:srgbClr val="7030A0"/>
                </a:solidFill>
                <a:latin typeface="Arial" pitchFamily="34" charset="0"/>
                <a:cs typeface="Arial" pitchFamily="34" charset="0"/>
              </a:rPr>
              <a:t>Educators in </a:t>
            </a:r>
          </a:p>
          <a:p>
            <a:r>
              <a:rPr lang="en-US" sz="2400" b="1" dirty="0" smtClean="0">
                <a:solidFill>
                  <a:srgbClr val="7030A0"/>
                </a:solidFill>
                <a:latin typeface="Arial" pitchFamily="34" charset="0"/>
                <a:cs typeface="Arial" pitchFamily="34" charset="0"/>
              </a:rPr>
              <a:t>Nursing and Health Professions </a:t>
            </a:r>
          </a:p>
          <a:p>
            <a:r>
              <a:rPr lang="en-US" dirty="0" smtClean="0">
                <a:latin typeface="Arial" pitchFamily="34" charset="0"/>
                <a:cs typeface="Arial" pitchFamily="34" charset="0"/>
              </a:rPr>
              <a:t>at University of Maryland </a:t>
            </a:r>
            <a:endParaRPr lang="en-US" dirty="0">
              <a:latin typeface="Arial" pitchFamily="34" charset="0"/>
              <a:cs typeface="Arial" pitchFamily="34" charset="0"/>
            </a:endParaRPr>
          </a:p>
        </p:txBody>
      </p:sp>
      <p:pic>
        <p:nvPicPr>
          <p:cNvPr id="10" name="Content Placeholder 9" descr="C:\Users\Peggy\AppData\Local\Microsoft\Windows\Temporary Internet Files\Content.Word\ES FAMI.JPG"/>
          <p:cNvPicPr>
            <a:picLocks noGrp="1"/>
          </p:cNvPicPr>
          <p:nvPr>
            <p:ph sz="quarter" idx="2"/>
          </p:nvPr>
        </p:nvPicPr>
        <p:blipFill>
          <a:blip r:embed="rId2" cstate="print"/>
          <a:stretch>
            <a:fillRect/>
          </a:stretch>
        </p:blipFill>
        <p:spPr bwMode="auto">
          <a:xfrm>
            <a:off x="0" y="3657600"/>
            <a:ext cx="4291012" cy="2771472"/>
          </a:xfrm>
          <a:prstGeom prst="rect">
            <a:avLst/>
          </a:prstGeom>
          <a:noFill/>
          <a:ln w="9525">
            <a:noFill/>
            <a:miter lim="800000"/>
            <a:headEnd/>
            <a:tailEnd/>
          </a:ln>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2209800"/>
            <a:ext cx="4289425" cy="1783856"/>
          </a:xfrm>
        </p:spPr>
      </p:pic>
    </p:spTree>
    <p:extLst>
      <p:ext uri="{BB962C8B-B14F-4D97-AF65-F5344CB8AC3E}">
        <p14:creationId xmlns:p14="http://schemas.microsoft.com/office/powerpoint/2010/main" val="15057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914400"/>
          </a:xfrm>
        </p:spPr>
        <p:txBody>
          <a:bodyPr/>
          <a:lstStyle/>
          <a:p>
            <a:r>
              <a:rPr lang="en-US" sz="3600" b="1" dirty="0" smtClean="0">
                <a:latin typeface="Arial" pitchFamily="34" charset="0"/>
                <a:cs typeface="Arial" pitchFamily="34" charset="0"/>
              </a:rPr>
              <a:t>SIMULATION</a:t>
            </a:r>
            <a:r>
              <a:rPr lang="en-US" dirty="0" smtClean="0"/>
              <a:t> </a:t>
            </a:r>
            <a:r>
              <a:rPr lang="en-US" b="1" dirty="0" smtClean="0">
                <a:latin typeface="Arial" pitchFamily="34" charset="0"/>
                <a:cs typeface="Arial" pitchFamily="34" charset="0"/>
              </a:rPr>
              <a:t>Facilitation</a:t>
            </a:r>
            <a:endParaRPr lang="en-US" sz="3600" b="1" dirty="0">
              <a:latin typeface="Arial" pitchFamily="34" charset="0"/>
              <a:cs typeface="Arial" pitchFamily="34" charset="0"/>
            </a:endParaRPr>
          </a:p>
        </p:txBody>
      </p:sp>
      <p:pic>
        <p:nvPicPr>
          <p:cNvPr id="4"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2590800"/>
            <a:ext cx="4191000" cy="2130472"/>
          </a:xfrm>
        </p:spPr>
      </p:pic>
      <p:sp>
        <p:nvSpPr>
          <p:cNvPr id="5" name="Content Placeholder 4"/>
          <p:cNvSpPr>
            <a:spLocks noGrp="1"/>
          </p:cNvSpPr>
          <p:nvPr>
            <p:ph sz="half" idx="2"/>
          </p:nvPr>
        </p:nvSpPr>
        <p:spPr>
          <a:xfrm>
            <a:off x="609600" y="1371600"/>
            <a:ext cx="7391400" cy="5181600"/>
          </a:xfrm>
        </p:spPr>
        <p:txBody>
          <a:bodyPr>
            <a:normAutofit fontScale="25000" lnSpcReduction="20000"/>
          </a:bodyPr>
          <a:lstStyle/>
          <a:p>
            <a:pPr marL="0" indent="0">
              <a:buNone/>
            </a:pPr>
            <a:endParaRPr lang="en-US" sz="3400" dirty="0" smtClean="0">
              <a:latin typeface="Arial" pitchFamily="34" charset="0"/>
              <a:cs typeface="Arial" pitchFamily="34" charset="0"/>
            </a:endParaRPr>
          </a:p>
          <a:p>
            <a:pPr marL="0" indent="0">
              <a:buNone/>
            </a:pPr>
            <a:r>
              <a:rPr lang="en-US" sz="6400" b="1" dirty="0" smtClean="0">
                <a:latin typeface="Arial" pitchFamily="34" charset="0"/>
                <a:cs typeface="Arial" pitchFamily="34" charset="0"/>
              </a:rPr>
              <a:t>Maryland Faculty Academy for Simulation Teaching (M-FAST</a:t>
            </a:r>
            <a:r>
              <a:rPr lang="en-US" sz="6400" dirty="0" smtClean="0">
                <a:latin typeface="Arial" pitchFamily="34" charset="0"/>
                <a:cs typeface="Arial" pitchFamily="34" charset="0"/>
              </a:rPr>
              <a:t>) housed at Johns Hopkins, offered to 10 initial schools of nursing in a statewide consortium model led by internationally recognized expert Dr. Pam Jeffries. </a:t>
            </a:r>
          </a:p>
          <a:p>
            <a:pPr marL="0" indent="0">
              <a:buNone/>
            </a:pPr>
            <a:r>
              <a:rPr lang="en-US" sz="7200" b="1" dirty="0">
                <a:latin typeface="Arial" pitchFamily="34" charset="0"/>
                <a:cs typeface="Arial" pitchFamily="34" charset="0"/>
              </a:rPr>
              <a:t>15 Scenarios were developed </a:t>
            </a:r>
            <a:r>
              <a:rPr lang="en-US" sz="7200" b="1" dirty="0" smtClean="0">
                <a:latin typeface="Arial" pitchFamily="34" charset="0"/>
                <a:cs typeface="Arial" pitchFamily="34" charset="0"/>
              </a:rPr>
              <a:t>&amp; 62 </a:t>
            </a:r>
            <a:r>
              <a:rPr lang="en-US" sz="7200" b="1" dirty="0">
                <a:latin typeface="Arial" pitchFamily="34" charset="0"/>
                <a:cs typeface="Arial" pitchFamily="34" charset="0"/>
              </a:rPr>
              <a:t>Faculty </a:t>
            </a:r>
            <a:r>
              <a:rPr lang="en-US" sz="7200" b="1" dirty="0" smtClean="0">
                <a:latin typeface="Arial" pitchFamily="34" charset="0"/>
                <a:cs typeface="Arial" pitchFamily="34" charset="0"/>
              </a:rPr>
              <a:t>participated from:</a:t>
            </a:r>
            <a:endParaRPr lang="en-US" sz="5500" dirty="0" smtClean="0">
              <a:latin typeface="Arial" pitchFamily="34" charset="0"/>
              <a:cs typeface="Arial" pitchFamily="34" charset="0"/>
            </a:endParaRPr>
          </a:p>
          <a:p>
            <a:pPr marL="0" indent="0">
              <a:buNone/>
            </a:pPr>
            <a:r>
              <a:rPr lang="en-US" sz="4200" dirty="0" smtClean="0">
                <a:latin typeface="Arial" pitchFamily="34" charset="0"/>
                <a:cs typeface="Arial" pitchFamily="34" charset="0"/>
              </a:rPr>
              <a:t>						</a:t>
            </a:r>
            <a:r>
              <a:rPr lang="en-US" sz="4500" b="1" dirty="0" smtClean="0">
                <a:latin typeface="Arial" pitchFamily="34" charset="0"/>
                <a:cs typeface="Arial" pitchFamily="34" charset="0"/>
              </a:rPr>
              <a:t>						                        </a:t>
            </a:r>
            <a:r>
              <a:rPr lang="en-US" sz="5600" b="1" dirty="0" smtClean="0">
                <a:latin typeface="Arial" pitchFamily="34" charset="0"/>
                <a:cs typeface="Arial" pitchFamily="34" charset="0"/>
              </a:rPr>
              <a:t>Montgomery</a:t>
            </a:r>
          </a:p>
          <a:p>
            <a:pPr marL="0" indent="0">
              <a:buNone/>
            </a:pPr>
            <a:r>
              <a:rPr lang="en-US" sz="5600" b="1" dirty="0" smtClean="0">
                <a:latin typeface="Arial" pitchFamily="34" charset="0"/>
                <a:cs typeface="Arial" pitchFamily="34" charset="0"/>
              </a:rPr>
              <a:t>						Carroll							Harford</a:t>
            </a:r>
          </a:p>
          <a:p>
            <a:pPr marL="0" indent="0">
              <a:buNone/>
            </a:pPr>
            <a:r>
              <a:rPr lang="en-US" sz="5600" b="1" dirty="0" smtClean="0">
                <a:latin typeface="Arial" pitchFamily="34" charset="0"/>
                <a:cs typeface="Arial" pitchFamily="34" charset="0"/>
              </a:rPr>
              <a:t>						Bowie 							Howard</a:t>
            </a:r>
          </a:p>
          <a:p>
            <a:pPr marL="0" indent="0">
              <a:buNone/>
            </a:pPr>
            <a:r>
              <a:rPr lang="en-US" sz="5600" b="1" dirty="0" smtClean="0">
                <a:latin typeface="Arial" pitchFamily="34" charset="0"/>
                <a:cs typeface="Arial" pitchFamily="34" charset="0"/>
              </a:rPr>
              <a:t>						Stevenson</a:t>
            </a:r>
          </a:p>
          <a:p>
            <a:pPr marL="0" indent="0">
              <a:buNone/>
            </a:pPr>
            <a:r>
              <a:rPr lang="en-US" sz="5600" b="1" dirty="0" smtClean="0">
                <a:latin typeface="Arial" pitchFamily="34" charset="0"/>
                <a:cs typeface="Arial" pitchFamily="34" charset="0"/>
              </a:rPr>
              <a:t>						Coppin							Johns </a:t>
            </a:r>
            <a:r>
              <a:rPr lang="en-US" sz="5600" b="1" dirty="0">
                <a:latin typeface="Arial" pitchFamily="34" charset="0"/>
                <a:cs typeface="Arial" pitchFamily="34" charset="0"/>
              </a:rPr>
              <a:t>Hopkins </a:t>
            </a:r>
            <a:r>
              <a:rPr lang="en-US" sz="5600" b="1" dirty="0" smtClean="0">
                <a:latin typeface="Arial" pitchFamily="34" charset="0"/>
                <a:cs typeface="Arial" pitchFamily="34" charset="0"/>
              </a:rPr>
              <a:t>						Towson</a:t>
            </a:r>
          </a:p>
          <a:p>
            <a:pPr marL="0" indent="0">
              <a:buNone/>
            </a:pPr>
            <a:r>
              <a:rPr lang="en-US" sz="5600" b="1" dirty="0" smtClean="0">
                <a:latin typeface="Arial" pitchFamily="34" charset="0"/>
                <a:cs typeface="Arial" pitchFamily="34" charset="0"/>
              </a:rPr>
              <a:t>						</a:t>
            </a:r>
            <a:r>
              <a:rPr lang="en-US" sz="5600" b="1" dirty="0" err="1" smtClean="0">
                <a:latin typeface="Arial" pitchFamily="34" charset="0"/>
                <a:cs typeface="Arial" pitchFamily="34" charset="0"/>
              </a:rPr>
              <a:t>Wor-Wic</a:t>
            </a:r>
            <a:r>
              <a:rPr lang="en-US" sz="5600" b="1" dirty="0" smtClean="0">
                <a:latin typeface="Arial" pitchFamily="34" charset="0"/>
                <a:cs typeface="Arial" pitchFamily="34" charset="0"/>
              </a:rPr>
              <a:t>	</a:t>
            </a:r>
            <a:r>
              <a:rPr lang="en-US" sz="4500" b="1" dirty="0" smtClean="0">
                <a:latin typeface="Arial" pitchFamily="34" charset="0"/>
                <a:cs typeface="Arial" pitchFamily="34" charset="0"/>
              </a:rPr>
              <a:t>											 		</a:t>
            </a:r>
          </a:p>
          <a:p>
            <a:pPr marL="0" indent="0">
              <a:buNone/>
            </a:pPr>
            <a:endParaRPr lang="en-US" sz="3700" dirty="0">
              <a:latin typeface="Arial" pitchFamily="34" charset="0"/>
              <a:cs typeface="Arial" pitchFamily="34" charset="0"/>
            </a:endParaRPr>
          </a:p>
          <a:p>
            <a:pPr marL="0" indent="0">
              <a:buNone/>
            </a:pPr>
            <a:endParaRPr lang="en-US" sz="4900" b="1" dirty="0" smtClean="0">
              <a:latin typeface="Arial" pitchFamily="34" charset="0"/>
              <a:cs typeface="Arial" pitchFamily="34" charset="0"/>
            </a:endParaRPr>
          </a:p>
          <a:p>
            <a:pPr marL="0" indent="0">
              <a:buNone/>
            </a:pPr>
            <a:r>
              <a:rPr lang="en-US" sz="6400" b="1" dirty="0" smtClean="0">
                <a:latin typeface="Arial" pitchFamily="34" charset="0"/>
                <a:cs typeface="Arial" pitchFamily="34" charset="0"/>
              </a:rPr>
              <a:t>Maryland Community Colleges Simulation Users Network</a:t>
            </a:r>
            <a:r>
              <a:rPr lang="en-US" sz="6400" dirty="0" smtClean="0">
                <a:latin typeface="Arial" pitchFamily="34" charset="0"/>
                <a:cs typeface="Arial" pitchFamily="34" charset="0"/>
              </a:rPr>
              <a:t> at Hagerstown Community College includes university and hospital partners in their membership</a:t>
            </a:r>
            <a:r>
              <a:rPr lang="en-US" sz="6400" dirty="0">
                <a:latin typeface="Arial" pitchFamily="34" charset="0"/>
                <a:cs typeface="Arial" pitchFamily="34" charset="0"/>
              </a:rPr>
              <a:t>. Join MCC-SUN now!  Upcoming Simulation Conference </a:t>
            </a:r>
            <a:endParaRPr lang="en-US" sz="6400" dirty="0" smtClean="0">
              <a:latin typeface="Arial" pitchFamily="34" charset="0"/>
              <a:cs typeface="Arial" pitchFamily="34" charset="0"/>
            </a:endParaRPr>
          </a:p>
          <a:p>
            <a:pPr marL="0" indent="0">
              <a:buNone/>
            </a:pPr>
            <a:r>
              <a:rPr lang="en-US" sz="6400" b="1" dirty="0" smtClean="0">
                <a:latin typeface="Arial" pitchFamily="34" charset="0"/>
                <a:cs typeface="Arial" pitchFamily="34" charset="0"/>
              </a:rPr>
              <a:t>June </a:t>
            </a:r>
            <a:r>
              <a:rPr lang="en-US" sz="6400" b="1" dirty="0">
                <a:latin typeface="Arial" pitchFamily="34" charset="0"/>
                <a:cs typeface="Arial" pitchFamily="34" charset="0"/>
              </a:rPr>
              <a:t>4 &amp; 5, </a:t>
            </a:r>
            <a:r>
              <a:rPr lang="en-US" sz="6400" b="1" dirty="0" smtClean="0">
                <a:latin typeface="Arial" pitchFamily="34" charset="0"/>
                <a:cs typeface="Arial" pitchFamily="34" charset="0"/>
              </a:rPr>
              <a:t>2013</a:t>
            </a:r>
            <a:r>
              <a:rPr lang="en-US" sz="6400" dirty="0">
                <a:latin typeface="Arial" pitchFamily="34" charset="0"/>
                <a:cs typeface="Arial" pitchFamily="34" charset="0"/>
              </a:rPr>
              <a:t> </a:t>
            </a:r>
            <a:r>
              <a:rPr lang="en-US" sz="6400" dirty="0" smtClean="0">
                <a:latin typeface="Arial" pitchFamily="34" charset="0"/>
                <a:cs typeface="Arial" pitchFamily="34" charset="0"/>
              </a:rPr>
              <a:t>  </a:t>
            </a:r>
            <a:r>
              <a:rPr lang="en-US" sz="6400" dirty="0" smtClean="0">
                <a:latin typeface="Arial" pitchFamily="34" charset="0"/>
                <a:cs typeface="Arial" pitchFamily="34" charset="0"/>
                <a:hlinkClick r:id="rId3"/>
              </a:rPr>
              <a:t>http</a:t>
            </a:r>
            <a:r>
              <a:rPr lang="en-US" sz="6400" dirty="0">
                <a:latin typeface="Arial" pitchFamily="34" charset="0"/>
                <a:cs typeface="Arial" pitchFamily="34" charset="0"/>
                <a:hlinkClick r:id="rId3"/>
              </a:rPr>
              <a:t>://www.mccsun.org</a:t>
            </a:r>
            <a:r>
              <a:rPr lang="en-US" sz="6400" dirty="0" smtClean="0">
                <a:latin typeface="Arial" pitchFamily="34" charset="0"/>
                <a:cs typeface="Arial" pitchFamily="34" charset="0"/>
                <a:hlinkClick r:id="rId3"/>
              </a:rPr>
              <a:t>/</a:t>
            </a:r>
            <a:r>
              <a:rPr lang="en-US" sz="6400" dirty="0" smtClean="0">
                <a:latin typeface="Arial" pitchFamily="34" charset="0"/>
                <a:cs typeface="Arial" pitchFamily="34" charset="0"/>
              </a:rPr>
              <a:t> </a:t>
            </a:r>
            <a:endParaRPr lang="en-US" sz="6400" b="1" dirty="0" smtClean="0">
              <a:latin typeface="Arial" pitchFamily="34" charset="0"/>
              <a:cs typeface="Arial" pitchFamily="34" charset="0"/>
            </a:endParaRPr>
          </a:p>
        </p:txBody>
      </p:sp>
      <p:pic>
        <p:nvPicPr>
          <p:cNvPr id="2050" name="Picture 2" descr="C:\Users\pdaw\Pictures\logo Maryland Community Colleges Simulation Users Netwo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581400"/>
            <a:ext cx="113347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40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latin typeface="Arial" pitchFamily="34" charset="0"/>
                <a:cs typeface="Arial" pitchFamily="34" charset="0"/>
              </a:rPr>
              <a:t>NEW BACCALAUREATE PROGRAMS</a:t>
            </a:r>
            <a:endParaRPr lang="en-US" sz="3600" b="1" dirty="0">
              <a:latin typeface="Arial" pitchFamily="34" charset="0"/>
              <a:cs typeface="Arial" pitchFamily="34"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2369537"/>
            <a:ext cx="4191000" cy="3185726"/>
          </a:xfrm>
        </p:spPr>
      </p:pic>
      <p:sp>
        <p:nvSpPr>
          <p:cNvPr id="9" name="Content Placeholder 8"/>
          <p:cNvSpPr>
            <a:spLocks noGrp="1"/>
          </p:cNvSpPr>
          <p:nvPr>
            <p:ph sz="half" idx="2"/>
          </p:nvPr>
        </p:nvSpPr>
        <p:spPr/>
        <p:txBody>
          <a:bodyPr>
            <a:normAutofit fontScale="92500" lnSpcReduction="10000"/>
          </a:bodyPr>
          <a:lstStyle/>
          <a:p>
            <a:pPr marL="0" indent="0">
              <a:buNone/>
            </a:pPr>
            <a:r>
              <a:rPr lang="en-US" dirty="0" smtClean="0">
                <a:effectLst/>
              </a:rPr>
              <a:t/>
            </a:r>
            <a:br>
              <a:rPr lang="en-US" dirty="0" smtClean="0">
                <a:effectLst/>
              </a:rPr>
            </a:br>
            <a:r>
              <a:rPr lang="en-US" dirty="0" smtClean="0">
                <a:effectLst/>
                <a:latin typeface="Arial" pitchFamily="34" charset="0"/>
                <a:cs typeface="Arial" pitchFamily="34" charset="0"/>
              </a:rPr>
              <a:t>Morgan State University, Notre Dame of Maryland and Sojourner-Douglass College started new undergraduate degree programs through projects supported by NSP II funding.  </a:t>
            </a:r>
          </a:p>
          <a:p>
            <a:pPr marL="0" indent="0">
              <a:buNone/>
            </a:pPr>
            <a:r>
              <a:rPr lang="en-US" dirty="0" smtClean="0">
                <a:effectLst/>
                <a:latin typeface="Arial" pitchFamily="34" charset="0"/>
                <a:cs typeface="Arial" pitchFamily="34" charset="0"/>
              </a:rPr>
              <a:t>Students are recognized under-represented minorities in nursing.</a:t>
            </a:r>
            <a:endParaRPr lang="en-US" dirty="0">
              <a:latin typeface="Arial" pitchFamily="34" charset="0"/>
              <a:cs typeface="Arial" pitchFamily="34" charset="0"/>
            </a:endParaRPr>
          </a:p>
        </p:txBody>
      </p:sp>
    </p:spTree>
    <p:extLst>
      <p:ext uri="{BB962C8B-B14F-4D97-AF65-F5344CB8AC3E}">
        <p14:creationId xmlns:p14="http://schemas.microsoft.com/office/powerpoint/2010/main" val="2795730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ACCELERATED DEGREES</a:t>
            </a:r>
            <a:endParaRPr lang="en-US" sz="3600" b="1" dirty="0">
              <a:latin typeface="Arial" pitchFamily="34" charset="0"/>
              <a:cs typeface="Arial" pitchFamily="34" charset="0"/>
            </a:endParaRPr>
          </a:p>
        </p:txBody>
      </p:sp>
      <p:sp>
        <p:nvSpPr>
          <p:cNvPr id="3" name="Text Placeholder 2"/>
          <p:cNvSpPr>
            <a:spLocks noGrp="1"/>
          </p:cNvSpPr>
          <p:nvPr>
            <p:ph type="body" idx="1"/>
          </p:nvPr>
        </p:nvSpPr>
        <p:spPr/>
        <p:txBody>
          <a:bodyPr>
            <a:noAutofit/>
          </a:bodyPr>
          <a:lstStyle/>
          <a:p>
            <a:r>
              <a:rPr lang="en-US" b="1" dirty="0" smtClean="0">
                <a:latin typeface="Arial" pitchFamily="34" charset="0"/>
                <a:cs typeface="Arial" pitchFamily="34" charset="0"/>
              </a:rPr>
              <a:t>Accessible &amp; Accessible</a:t>
            </a:r>
            <a:endParaRPr lang="en-US" b="1" dirty="0">
              <a:latin typeface="Arial" pitchFamily="34" charset="0"/>
              <a:cs typeface="Arial" pitchFamily="34" charset="0"/>
            </a:endParaRPr>
          </a:p>
        </p:txBody>
      </p:sp>
      <p:sp>
        <p:nvSpPr>
          <p:cNvPr id="5" name="Text Placeholder 4"/>
          <p:cNvSpPr>
            <a:spLocks noGrp="1"/>
          </p:cNvSpPr>
          <p:nvPr>
            <p:ph type="body" sz="half" idx="3"/>
          </p:nvPr>
        </p:nvSpPr>
        <p:spPr/>
        <p:txBody>
          <a:bodyPr>
            <a:normAutofit/>
          </a:bodyPr>
          <a:lstStyle/>
          <a:p>
            <a:r>
              <a:rPr lang="en-US" sz="2400" b="1" dirty="0" smtClean="0">
                <a:latin typeface="Arial" pitchFamily="34" charset="0"/>
                <a:cs typeface="Arial" pitchFamily="34" charset="0"/>
              </a:rPr>
              <a:t>Associate Degrees</a:t>
            </a:r>
            <a:endParaRPr lang="en-US" sz="2400" b="1" dirty="0">
              <a:latin typeface="Arial" pitchFamily="34" charset="0"/>
              <a:cs typeface="Arial" pitchFamily="34" charset="0"/>
            </a:endParaRPr>
          </a:p>
        </p:txBody>
      </p:sp>
      <p:sp>
        <p:nvSpPr>
          <p:cNvPr id="4" name="Content Placeholder 3"/>
          <p:cNvSpPr>
            <a:spLocks noGrp="1"/>
          </p:cNvSpPr>
          <p:nvPr>
            <p:ph sz="quarter" idx="2"/>
          </p:nvPr>
        </p:nvSpPr>
        <p:spPr/>
        <p:txBody>
          <a:bodyPr>
            <a:normAutofit fontScale="85000" lnSpcReduction="10000"/>
          </a:bodyPr>
          <a:lstStyle/>
          <a:p>
            <a:pPr marL="0" indent="0">
              <a:buNone/>
            </a:pPr>
            <a:r>
              <a:rPr lang="en-US" dirty="0" smtClean="0">
                <a:effectLst/>
              </a:rPr>
              <a:t/>
            </a:r>
            <a:br>
              <a:rPr lang="en-US" dirty="0" smtClean="0">
                <a:effectLst/>
              </a:rPr>
            </a:br>
            <a:r>
              <a:rPr lang="en-US" dirty="0" smtClean="0">
                <a:effectLst/>
                <a:latin typeface="Arial" pitchFamily="34" charset="0"/>
                <a:cs typeface="Arial" pitchFamily="34" charset="0"/>
              </a:rPr>
              <a:t>Harford, Howard  &amp;  Prince Georges Community Colleges were funded to develop night, weekend and hybrid programs that met the needs of working adults to complete programs in as little as 15 months. Many of these were under-represented populations in nursing like men who were returning military veterans transitioning into civilian roles with prior training as medics, corpsmen </a:t>
            </a:r>
            <a:r>
              <a:rPr lang="en-US" dirty="0" smtClean="0">
                <a:latin typeface="Arial" pitchFamily="34" charset="0"/>
                <a:cs typeface="Arial" pitchFamily="34" charset="0"/>
              </a:rPr>
              <a:t>or</a:t>
            </a:r>
            <a:r>
              <a:rPr lang="en-US" dirty="0" smtClean="0">
                <a:effectLst/>
                <a:latin typeface="Arial" pitchFamily="34" charset="0"/>
                <a:cs typeface="Arial" pitchFamily="34" charset="0"/>
              </a:rPr>
              <a:t> local community based EMT’s and paramedics to RN’s.</a:t>
            </a:r>
            <a:endParaRPr lang="en-US" dirty="0">
              <a:latin typeface="Arial" pitchFamily="34" charset="0"/>
              <a:cs typeface="Arial" pitchFamily="34" charset="0"/>
            </a:endParaRPr>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57800" y="1981200"/>
            <a:ext cx="3158835" cy="3474720"/>
          </a:xfrm>
          <a:prstGeom prst="rect">
            <a:avLst/>
          </a:prstGeom>
        </p:spPr>
      </p:pic>
    </p:spTree>
    <p:extLst>
      <p:ext uri="{BB962C8B-B14F-4D97-AF65-F5344CB8AC3E}">
        <p14:creationId xmlns:p14="http://schemas.microsoft.com/office/powerpoint/2010/main" val="479558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457200"/>
            <a:ext cx="8686800" cy="990600"/>
          </a:xfrm>
        </p:spPr>
        <p:txBody>
          <a:bodyPr>
            <a:normAutofit fontScale="90000"/>
          </a:bodyPr>
          <a:lstStyle/>
          <a:p>
            <a:r>
              <a:rPr lang="en-US" sz="2800" b="1" dirty="0" smtClean="0">
                <a:latin typeface="Arial" pitchFamily="34" charset="0"/>
                <a:cs typeface="Arial" pitchFamily="34" charset="0"/>
              </a:rPr>
              <a:t>Nursing is the largest health profession </a:t>
            </a:r>
            <a:br>
              <a:rPr lang="en-US" sz="2800" b="1" dirty="0" smtClean="0">
                <a:latin typeface="Arial" pitchFamily="34" charset="0"/>
                <a:cs typeface="Arial" pitchFamily="34" charset="0"/>
              </a:rPr>
            </a:br>
            <a:endParaRPr lang="en-US" sz="2800" b="1" dirty="0">
              <a:latin typeface="Arial" pitchFamily="34" charset="0"/>
              <a:cs typeface="Arial"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295400"/>
            <a:ext cx="7620000" cy="4876800"/>
          </a:xfrm>
        </p:spPr>
      </p:pic>
    </p:spTree>
    <p:extLst>
      <p:ext uri="{BB962C8B-B14F-4D97-AF65-F5344CB8AC3E}">
        <p14:creationId xmlns:p14="http://schemas.microsoft.com/office/powerpoint/2010/main" val="2039923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b="1" dirty="0" smtClean="0">
                <a:effectLst/>
                <a:latin typeface="Arial" pitchFamily="34" charset="0"/>
                <a:cs typeface="Arial" pitchFamily="34" charset="0"/>
              </a:rPr>
              <a:t>DOCTORAL EDUCATION PROGRAMS</a:t>
            </a:r>
            <a:endParaRPr lang="en-US" sz="3600" dirty="0">
              <a:latin typeface="Arial" pitchFamily="34" charset="0"/>
              <a:cs typeface="Arial" pitchFamily="34" charset="0"/>
            </a:endParaRPr>
          </a:p>
        </p:txBody>
      </p:sp>
      <p:sp>
        <p:nvSpPr>
          <p:cNvPr id="8" name="Content Placeholder 7"/>
          <p:cNvSpPr>
            <a:spLocks noGrp="1"/>
          </p:cNvSpPr>
          <p:nvPr>
            <p:ph sz="half" idx="1"/>
          </p:nvPr>
        </p:nvSpPr>
        <p:spPr>
          <a:xfrm>
            <a:off x="304800" y="2057400"/>
            <a:ext cx="4191000" cy="4267200"/>
          </a:xfrm>
        </p:spPr>
        <p:txBody>
          <a:bodyPr>
            <a:normAutofit fontScale="92500"/>
          </a:bodyPr>
          <a:lstStyle/>
          <a:p>
            <a:r>
              <a:rPr lang="en-US" sz="2400" dirty="0">
                <a:latin typeface="Arial" pitchFamily="34" charset="0"/>
                <a:cs typeface="Arial" pitchFamily="34" charset="0"/>
              </a:rPr>
              <a:t>In FY 2013, </a:t>
            </a:r>
            <a:r>
              <a:rPr lang="en-US" sz="2400" b="1" dirty="0">
                <a:latin typeface="Arial" pitchFamily="34" charset="0"/>
                <a:cs typeface="Arial" pitchFamily="34" charset="0"/>
              </a:rPr>
              <a:t>Salisbury University</a:t>
            </a:r>
            <a:r>
              <a:rPr lang="en-US" sz="2400" dirty="0">
                <a:latin typeface="Arial" pitchFamily="34" charset="0"/>
                <a:cs typeface="Arial" pitchFamily="34" charset="0"/>
              </a:rPr>
              <a:t> received funding to begin the first doctoral education program in nursing on the Eastern Shore, a DNP program that will quickly transition to distance format for ease of accessibility to meet regional nursing education needs</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University of Maryland </a:t>
            </a:r>
            <a:r>
              <a:rPr lang="en-US" sz="2400" dirty="0" smtClean="0">
                <a:latin typeface="Arial" pitchFamily="34" charset="0"/>
                <a:cs typeface="Arial" pitchFamily="34" charset="0"/>
              </a:rPr>
              <a:t>expanded their DNP with additional funding. </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10" name="Content Placeholder 9"/>
          <p:cNvSpPr>
            <a:spLocks noGrp="1"/>
          </p:cNvSpPr>
          <p:nvPr>
            <p:ph sz="half" idx="2"/>
          </p:nvPr>
        </p:nvSpPr>
        <p:spPr>
          <a:xfrm>
            <a:off x="4495800" y="1600200"/>
            <a:ext cx="4495800" cy="4724400"/>
          </a:xfrm>
        </p:spPr>
        <p:txBody>
          <a:bodyPr>
            <a:normAutofit fontScale="92500"/>
          </a:bodyPr>
          <a:lstStyle/>
          <a:p>
            <a:pPr marL="0" indent="0">
              <a:buNone/>
            </a:pP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rPr>
              <a:t>Doctor Nursing Practice DNP </a:t>
            </a:r>
          </a:p>
          <a:p>
            <a:pPr marL="0" indent="0">
              <a:buNone/>
            </a:pPr>
            <a:endParaRPr lang="en-US" dirty="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buNone/>
            </a:pPr>
            <a:r>
              <a:rPr lang="en-US" dirty="0" smtClean="0">
                <a:latin typeface="Arial" pitchFamily="34" charset="0"/>
                <a:cs typeface="Arial" pitchFamily="34" charset="0"/>
              </a:rPr>
              <a:t>Research Focused PhD</a:t>
            </a:r>
            <a:endParaRPr lang="en-US" dirty="0">
              <a:latin typeface="Arial" pitchFamily="34" charset="0"/>
              <a:cs typeface="Arial" pitchFamily="34" charset="0"/>
            </a:endParaRPr>
          </a:p>
        </p:txBody>
      </p:sp>
      <p:sp>
        <p:nvSpPr>
          <p:cNvPr id="7" name="Text Placeholder 6"/>
          <p:cNvSpPr>
            <a:spLocks noGrp="1"/>
          </p:cNvSpPr>
          <p:nvPr>
            <p:ph type="body" idx="4294967295"/>
          </p:nvPr>
        </p:nvSpPr>
        <p:spPr>
          <a:xfrm>
            <a:off x="0" y="1143000"/>
            <a:ext cx="4495800" cy="838200"/>
          </a:xfrm>
        </p:spPr>
        <p:txBody>
          <a:bodyPr>
            <a:noAutofit/>
          </a:bodyPr>
          <a:lstStyle/>
          <a:p>
            <a:pPr marL="0" indent="0">
              <a:buNone/>
            </a:pPr>
            <a:r>
              <a:rPr lang="en-US" sz="2400" b="1" dirty="0" smtClean="0">
                <a:solidFill>
                  <a:srgbClr val="7030A0"/>
                </a:solidFill>
                <a:latin typeface="Arial" pitchFamily="34" charset="0"/>
                <a:cs typeface="Arial" pitchFamily="34" charset="0"/>
              </a:rPr>
              <a:t>Eastern Shore DNP Started</a:t>
            </a:r>
          </a:p>
          <a:p>
            <a:pPr marL="0" indent="0">
              <a:buNone/>
            </a:pPr>
            <a:r>
              <a:rPr lang="en-US" sz="2400" b="1" dirty="0">
                <a:solidFill>
                  <a:srgbClr val="7030A0"/>
                </a:solidFill>
                <a:latin typeface="Arial" pitchFamily="34" charset="0"/>
                <a:cs typeface="Arial" pitchFamily="34" charset="0"/>
              </a:rPr>
              <a:t>UMB- DNP Expanded</a:t>
            </a:r>
          </a:p>
          <a:p>
            <a:pPr marL="0" indent="0">
              <a:buNone/>
            </a:pPr>
            <a:endParaRPr lang="en-US" sz="2400" b="1" dirty="0">
              <a:solidFill>
                <a:srgbClr val="7030A0"/>
              </a:solidFill>
              <a:latin typeface="Arial" pitchFamily="34" charset="0"/>
              <a:cs typeface="Arial" pitchFamily="34" charset="0"/>
            </a:endParaRPr>
          </a:p>
        </p:txBody>
      </p:sp>
      <p:sp>
        <p:nvSpPr>
          <p:cNvPr id="9" name="Text Placeholder 8"/>
          <p:cNvSpPr>
            <a:spLocks noGrp="1"/>
          </p:cNvSpPr>
          <p:nvPr>
            <p:ph type="body" sz="half" idx="4294967295"/>
          </p:nvPr>
        </p:nvSpPr>
        <p:spPr>
          <a:xfrm>
            <a:off x="4648200" y="1219200"/>
            <a:ext cx="4495800" cy="685800"/>
          </a:xfrm>
        </p:spPr>
        <p:txBody>
          <a:bodyPr>
            <a:normAutofit fontScale="92500" lnSpcReduction="20000"/>
          </a:bodyPr>
          <a:lstStyle/>
          <a:p>
            <a:pPr marL="0" indent="0">
              <a:buNone/>
            </a:pPr>
            <a:r>
              <a:rPr lang="en-US" sz="2400" dirty="0">
                <a:latin typeface="Arial" pitchFamily="34" charset="0"/>
                <a:cs typeface="Arial" pitchFamily="34" charset="0"/>
              </a:rPr>
              <a:t>AACN </a:t>
            </a:r>
            <a:r>
              <a:rPr lang="en-US" sz="2400" dirty="0" smtClean="0">
                <a:latin typeface="Arial" pitchFamily="34" charset="0"/>
                <a:cs typeface="Arial" pitchFamily="34" charset="0"/>
              </a:rPr>
              <a:t>2006-2011National Growth of Doctoral Nursing Programs</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14600"/>
            <a:ext cx="428854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343400"/>
            <a:ext cx="429809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78009" y="3516868"/>
            <a:ext cx="460791" cy="369332"/>
          </a:xfrm>
          <a:prstGeom prst="rect">
            <a:avLst/>
          </a:prstGeom>
          <a:noFill/>
        </p:spPr>
        <p:txBody>
          <a:bodyPr wrap="square" rtlCol="0">
            <a:spAutoFit/>
          </a:bodyPr>
          <a:lstStyle/>
          <a:p>
            <a:r>
              <a:rPr lang="en-US" dirty="0" smtClean="0"/>
              <a:t>20 </a:t>
            </a:r>
            <a:endParaRPr lang="en-US" dirty="0"/>
          </a:p>
        </p:txBody>
      </p:sp>
      <p:sp>
        <p:nvSpPr>
          <p:cNvPr id="3" name="TextBox 2"/>
          <p:cNvSpPr txBox="1"/>
          <p:nvPr/>
        </p:nvSpPr>
        <p:spPr>
          <a:xfrm>
            <a:off x="8382000" y="2634734"/>
            <a:ext cx="685800" cy="369332"/>
          </a:xfrm>
          <a:prstGeom prst="rect">
            <a:avLst/>
          </a:prstGeom>
          <a:noFill/>
        </p:spPr>
        <p:txBody>
          <a:bodyPr wrap="square" rtlCol="0">
            <a:spAutoFit/>
          </a:bodyPr>
          <a:lstStyle/>
          <a:p>
            <a:r>
              <a:rPr lang="en-US" dirty="0" smtClean="0"/>
              <a:t>182</a:t>
            </a:r>
            <a:endParaRPr lang="en-US" dirty="0"/>
          </a:p>
        </p:txBody>
      </p:sp>
      <p:sp>
        <p:nvSpPr>
          <p:cNvPr id="4" name="TextBox 3"/>
          <p:cNvSpPr txBox="1"/>
          <p:nvPr/>
        </p:nvSpPr>
        <p:spPr>
          <a:xfrm>
            <a:off x="6963051" y="5317724"/>
            <a:ext cx="581185" cy="369332"/>
          </a:xfrm>
          <a:prstGeom prst="rect">
            <a:avLst/>
          </a:prstGeom>
          <a:noFill/>
        </p:spPr>
        <p:txBody>
          <a:bodyPr wrap="none" rtlCol="0">
            <a:spAutoFit/>
          </a:bodyPr>
          <a:lstStyle/>
          <a:p>
            <a:r>
              <a:rPr lang="en-US" dirty="0" smtClean="0"/>
              <a:t>103</a:t>
            </a:r>
            <a:endParaRPr lang="en-US" dirty="0"/>
          </a:p>
        </p:txBody>
      </p:sp>
      <p:sp>
        <p:nvSpPr>
          <p:cNvPr id="5" name="TextBox 4"/>
          <p:cNvSpPr txBox="1"/>
          <p:nvPr/>
        </p:nvSpPr>
        <p:spPr>
          <a:xfrm>
            <a:off x="7359505" y="4387334"/>
            <a:ext cx="588623" cy="369332"/>
          </a:xfrm>
          <a:prstGeom prst="rect">
            <a:avLst/>
          </a:prstGeom>
          <a:noFill/>
        </p:spPr>
        <p:txBody>
          <a:bodyPr wrap="none" rtlCol="0">
            <a:spAutoFit/>
          </a:bodyPr>
          <a:lstStyle/>
          <a:p>
            <a:r>
              <a:rPr lang="en-US" dirty="0" smtClean="0"/>
              <a:t>126</a:t>
            </a:r>
            <a:endParaRPr lang="en-US" dirty="0"/>
          </a:p>
        </p:txBody>
      </p:sp>
      <p:sp>
        <p:nvSpPr>
          <p:cNvPr id="11" name="TextBox 10"/>
          <p:cNvSpPr txBox="1"/>
          <p:nvPr/>
        </p:nvSpPr>
        <p:spPr>
          <a:xfrm>
            <a:off x="4800600" y="6096000"/>
            <a:ext cx="4038600" cy="369332"/>
          </a:xfrm>
          <a:prstGeom prst="rect">
            <a:avLst/>
          </a:prstGeom>
          <a:noFill/>
        </p:spPr>
        <p:txBody>
          <a:bodyPr wrap="square" rtlCol="0">
            <a:spAutoFit/>
          </a:bodyPr>
          <a:lstStyle/>
          <a:p>
            <a:r>
              <a:rPr lang="en-US" dirty="0" smtClean="0"/>
              <a:t>PhD 18% increase  / DNP 89% increase </a:t>
            </a:r>
            <a:endParaRPr lang="en-US" dirty="0"/>
          </a:p>
        </p:txBody>
      </p:sp>
    </p:spTree>
    <p:extLst>
      <p:ext uri="{BB962C8B-B14F-4D97-AF65-F5344CB8AC3E}">
        <p14:creationId xmlns:p14="http://schemas.microsoft.com/office/powerpoint/2010/main" val="1442440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Post-Docs &amp; Certificate Education</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0600" y="2590800"/>
            <a:ext cx="6781800" cy="1981200"/>
          </a:xfrm>
        </p:spPr>
      </p:pic>
      <p:sp>
        <p:nvSpPr>
          <p:cNvPr id="10" name="Content Placeholder 9"/>
          <p:cNvSpPr>
            <a:spLocks noGrp="1"/>
          </p:cNvSpPr>
          <p:nvPr>
            <p:ph sz="half" idx="2"/>
          </p:nvPr>
        </p:nvSpPr>
        <p:spPr>
          <a:xfrm>
            <a:off x="4572000" y="1600200"/>
            <a:ext cx="4419600" cy="5029200"/>
          </a:xfrm>
        </p:spPr>
        <p:txBody>
          <a:bodyPr>
            <a:normAutofit fontScale="85000" lnSpcReduction="10000"/>
          </a:bodyPr>
          <a:lstStyle/>
          <a:p>
            <a:pPr marL="0" indent="0">
              <a:buNone/>
            </a:pPr>
            <a:r>
              <a:rPr lang="en-US" dirty="0" smtClean="0"/>
              <a: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solidFill>
                <a:srgbClr val="7030A0"/>
              </a:solidFill>
              <a:latin typeface="Arial" pitchFamily="34" charset="0"/>
              <a:cs typeface="Arial" pitchFamily="34" charset="0"/>
            </a:endParaRPr>
          </a:p>
          <a:p>
            <a:pPr marL="0" indent="0">
              <a:buNone/>
            </a:pPr>
            <a:endParaRPr lang="en-US" dirty="0" smtClean="0">
              <a:solidFill>
                <a:srgbClr val="7030A0"/>
              </a:solidFill>
              <a:latin typeface="Arial" pitchFamily="34" charset="0"/>
              <a:cs typeface="Arial" pitchFamily="34" charset="0"/>
            </a:endParaRPr>
          </a:p>
          <a:p>
            <a:pPr marL="0" indent="0">
              <a:buNone/>
            </a:pPr>
            <a:endParaRPr lang="en-US" dirty="0" smtClean="0">
              <a:solidFill>
                <a:srgbClr val="7030A0"/>
              </a:solidFill>
              <a:latin typeface="Arial" pitchFamily="34" charset="0"/>
              <a:cs typeface="Arial" pitchFamily="34" charset="0"/>
            </a:endParaRPr>
          </a:p>
          <a:p>
            <a:pPr marL="0" indent="0">
              <a:buNone/>
            </a:pPr>
            <a:r>
              <a:rPr lang="en-US" dirty="0" smtClean="0">
                <a:solidFill>
                  <a:srgbClr val="7030A0"/>
                </a:solidFill>
                <a:latin typeface="Arial" pitchFamily="34" charset="0"/>
                <a:cs typeface="Arial" pitchFamily="34" charset="0"/>
              </a:rPr>
              <a:t>Nurse Educator Certificate Option (NECO) online</a:t>
            </a:r>
          </a:p>
          <a:p>
            <a:pPr marL="0" indent="0">
              <a:buNone/>
            </a:pPr>
            <a:r>
              <a:rPr lang="en-US" sz="1900" dirty="0" smtClean="0"/>
              <a:t>Nurse Educator certificate option at the Johns Hopkins University School of Nursing enables experienced professional nurses to combine their clinical expertise with a passion for teaching.</a:t>
            </a:r>
            <a:endParaRPr lang="en-US" sz="1900" dirty="0" smtClean="0">
              <a:solidFill>
                <a:srgbClr val="7030A0"/>
              </a:solidFill>
              <a:latin typeface="Arial" pitchFamily="34" charset="0"/>
              <a:cs typeface="Arial" pitchFamily="34" charset="0"/>
            </a:endParaRPr>
          </a:p>
          <a:p>
            <a:pPr marL="0" indent="0">
              <a:buNone/>
            </a:pPr>
            <a:endParaRPr lang="en-US" dirty="0" smtClean="0"/>
          </a:p>
          <a:p>
            <a:pPr marL="0" indent="0">
              <a:buNone/>
            </a:pPr>
            <a:endParaRPr lang="en-US" sz="2200" dirty="0" err="1" smtClean="0">
              <a:latin typeface="Arial" pitchFamily="34" charset="0"/>
              <a:cs typeface="Arial" pitchFamily="34" charset="0"/>
            </a:endParaRPr>
          </a:p>
        </p:txBody>
      </p:sp>
      <p:sp>
        <p:nvSpPr>
          <p:cNvPr id="8" name="Text Placeholder 7"/>
          <p:cNvSpPr>
            <a:spLocks noGrp="1"/>
          </p:cNvSpPr>
          <p:nvPr>
            <p:ph type="body" idx="4294967295"/>
          </p:nvPr>
        </p:nvSpPr>
        <p:spPr>
          <a:xfrm>
            <a:off x="0" y="1295400"/>
            <a:ext cx="4291013" cy="914400"/>
          </a:xfrm>
        </p:spPr>
        <p:txBody>
          <a:bodyPr>
            <a:noAutofit/>
          </a:bodyPr>
          <a:lstStyle/>
          <a:p>
            <a:r>
              <a:rPr lang="en-US" sz="2400" dirty="0">
                <a:latin typeface="Arial" pitchFamily="34" charset="0"/>
                <a:cs typeface="Arial" pitchFamily="34" charset="0"/>
              </a:rPr>
              <a:t>On-line Preceptor Modules</a:t>
            </a:r>
          </a:p>
          <a:p>
            <a:r>
              <a:rPr lang="en-US" sz="2400" dirty="0" smtClean="0">
                <a:latin typeface="Arial" pitchFamily="34" charset="0"/>
                <a:cs typeface="Arial" pitchFamily="34" charset="0"/>
              </a:rPr>
              <a:t>Post-Docs </a:t>
            </a:r>
            <a:r>
              <a:rPr lang="en-US" sz="2400" dirty="0">
                <a:latin typeface="Arial" pitchFamily="34" charset="0"/>
                <a:cs typeface="Arial" pitchFamily="34" charset="0"/>
              </a:rPr>
              <a:t>for DNPs</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9" name="Text Placeholder 8"/>
          <p:cNvSpPr>
            <a:spLocks noGrp="1"/>
          </p:cNvSpPr>
          <p:nvPr>
            <p:ph type="body" sz="half" idx="4294967295"/>
          </p:nvPr>
        </p:nvSpPr>
        <p:spPr>
          <a:xfrm>
            <a:off x="4191000" y="1295400"/>
            <a:ext cx="4953000" cy="990600"/>
          </a:xfrm>
        </p:spPr>
        <p:txBody>
          <a:bodyPr>
            <a:noAutofit/>
          </a:bodyPr>
          <a:lstStyle/>
          <a:p>
            <a:pPr marL="0" indent="0">
              <a:buNone/>
            </a:pPr>
            <a:r>
              <a:rPr lang="en-US" sz="2400" dirty="0" err="1" smtClean="0">
                <a:latin typeface="Arial" pitchFamily="34" charset="0"/>
                <a:cs typeface="Arial" pitchFamily="34" charset="0"/>
              </a:rPr>
              <a:t>GuIDE</a:t>
            </a:r>
            <a:r>
              <a:rPr lang="en-US" sz="2400" dirty="0" smtClean="0">
                <a:latin typeface="Arial" pitchFamily="34" charset="0"/>
                <a:cs typeface="Arial" pitchFamily="34" charset="0"/>
              </a:rPr>
              <a:t> </a:t>
            </a:r>
            <a:r>
              <a:rPr lang="en-US" sz="2400" dirty="0">
                <a:latin typeface="Arial" pitchFamily="34" charset="0"/>
                <a:cs typeface="Arial" pitchFamily="34" charset="0"/>
              </a:rPr>
              <a:t>Initiative with Boot </a:t>
            </a:r>
            <a:r>
              <a:rPr lang="en-US" sz="2400" dirty="0" smtClean="0">
                <a:latin typeface="Arial" pitchFamily="34" charset="0"/>
                <a:cs typeface="Arial" pitchFamily="34" charset="0"/>
              </a:rPr>
              <a:t>Camp</a:t>
            </a:r>
          </a:p>
          <a:p>
            <a:pPr marL="0" indent="0">
              <a:buNone/>
            </a:pPr>
            <a:r>
              <a:rPr lang="en-US" sz="2400" dirty="0" smtClean="0">
                <a:solidFill>
                  <a:srgbClr val="7030A0"/>
                </a:solidFill>
                <a:latin typeface="Arial" pitchFamily="34" charset="0"/>
                <a:cs typeface="Arial" pitchFamily="34" charset="0"/>
              </a:rPr>
              <a:t>For clinical and academic faculty</a:t>
            </a:r>
          </a:p>
        </p:txBody>
      </p:sp>
      <p:pic>
        <p:nvPicPr>
          <p:cNvPr id="2050" name="Picture 2" descr="Dr. Anne Belcher NLN Excellence in Teaching Award W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361" y="4572000"/>
            <a:ext cx="15240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86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itchFamily="34" charset="0"/>
                <a:cs typeface="Arial" pitchFamily="34" charset="0"/>
              </a:rPr>
              <a:t>Improved Educational Systems</a:t>
            </a:r>
            <a:endParaRPr lang="en-US" b="1" dirty="0">
              <a:latin typeface="Arial" pitchFamily="34" charset="0"/>
              <a:cs typeface="Arial" pitchFamily="34" charset="0"/>
            </a:endParaRPr>
          </a:p>
        </p:txBody>
      </p:sp>
      <p:sp>
        <p:nvSpPr>
          <p:cNvPr id="3" name="Text Placeholder 2"/>
          <p:cNvSpPr>
            <a:spLocks noGrp="1"/>
          </p:cNvSpPr>
          <p:nvPr>
            <p:ph type="body" idx="1"/>
          </p:nvPr>
        </p:nvSpPr>
        <p:spPr/>
        <p:txBody>
          <a:bodyPr>
            <a:normAutofit/>
          </a:bodyPr>
          <a:lstStyle/>
          <a:p>
            <a:r>
              <a:rPr lang="en-US" sz="2400" dirty="0" smtClean="0">
                <a:solidFill>
                  <a:srgbClr val="7030A0"/>
                </a:solidFill>
                <a:latin typeface="Arial" pitchFamily="34" charset="0"/>
                <a:cs typeface="Arial" pitchFamily="34" charset="0"/>
              </a:rPr>
              <a:t>Existing</a:t>
            </a:r>
            <a:endParaRPr lang="en-US" sz="2400" dirty="0">
              <a:solidFill>
                <a:srgbClr val="7030A0"/>
              </a:solidFill>
              <a:latin typeface="Arial" pitchFamily="34" charset="0"/>
              <a:cs typeface="Arial" pitchFamily="34" charset="0"/>
            </a:endParaRPr>
          </a:p>
        </p:txBody>
      </p:sp>
      <p:sp>
        <p:nvSpPr>
          <p:cNvPr id="5" name="Text Placeholder 4"/>
          <p:cNvSpPr>
            <a:spLocks noGrp="1"/>
          </p:cNvSpPr>
          <p:nvPr>
            <p:ph type="body" sz="half" idx="3"/>
          </p:nvPr>
        </p:nvSpPr>
        <p:spPr/>
        <p:txBody>
          <a:bodyPr>
            <a:normAutofit/>
          </a:bodyPr>
          <a:lstStyle/>
          <a:p>
            <a:r>
              <a:rPr lang="en-US" sz="2400" dirty="0" smtClean="0">
                <a:solidFill>
                  <a:srgbClr val="7030A0"/>
                </a:solidFill>
                <a:latin typeface="Arial" pitchFamily="34" charset="0"/>
                <a:cs typeface="Arial" pitchFamily="34" charset="0"/>
              </a:rPr>
              <a:t>Changing</a:t>
            </a:r>
            <a:endParaRPr lang="en-US" sz="2400" dirty="0">
              <a:solidFill>
                <a:srgbClr val="7030A0"/>
              </a:solidFill>
              <a:latin typeface="Arial" pitchFamily="34" charset="0"/>
              <a:cs typeface="Arial" pitchFamily="34" charset="0"/>
            </a:endParaRPr>
          </a:p>
        </p:txBody>
      </p:sp>
      <p:sp>
        <p:nvSpPr>
          <p:cNvPr id="4" name="Content Placeholder 3"/>
          <p:cNvSpPr>
            <a:spLocks noGrp="1"/>
          </p:cNvSpPr>
          <p:nvPr>
            <p:ph sz="quarter" idx="2"/>
          </p:nvPr>
        </p:nvSpPr>
        <p:spPr>
          <a:xfrm>
            <a:off x="281444" y="1316037"/>
            <a:ext cx="4290556" cy="4119563"/>
          </a:xfrm>
        </p:spPr>
        <p:txBody>
          <a:bodyPr>
            <a:normAutofit/>
          </a:bodyPr>
          <a:lstStyle/>
          <a:p>
            <a:r>
              <a:rPr lang="en-US" dirty="0" smtClean="0">
                <a:latin typeface="Arial" pitchFamily="34" charset="0"/>
                <a:cs typeface="Arial" pitchFamily="34" charset="0"/>
              </a:rPr>
              <a:t>RN-BSN programs</a:t>
            </a:r>
            <a:endParaRPr lang="en-US" dirty="0">
              <a:latin typeface="Arial" pitchFamily="34" charset="0"/>
              <a:cs typeface="Arial" pitchFamily="34" charset="0"/>
            </a:endParaRPr>
          </a:p>
          <a:p>
            <a:r>
              <a:rPr lang="en-US" dirty="0" smtClean="0">
                <a:latin typeface="Arial" pitchFamily="34" charset="0"/>
                <a:cs typeface="Arial" pitchFamily="34" charset="0"/>
              </a:rPr>
              <a:t>Traditional BSN programs</a:t>
            </a:r>
            <a:endParaRPr lang="en-US" dirty="0">
              <a:latin typeface="Arial" pitchFamily="34" charset="0"/>
              <a:cs typeface="Arial" pitchFamily="34" charset="0"/>
            </a:endParaRPr>
          </a:p>
          <a:p>
            <a:r>
              <a:rPr lang="en-US" dirty="0" smtClean="0">
                <a:latin typeface="Arial" pitchFamily="34" charset="0"/>
                <a:cs typeface="Arial" pitchFamily="34" charset="0"/>
              </a:rPr>
              <a:t>Distance Learning</a:t>
            </a:r>
          </a:p>
          <a:p>
            <a:r>
              <a:rPr lang="en-US" dirty="0" smtClean="0">
                <a:latin typeface="Arial" pitchFamily="34" charset="0"/>
                <a:cs typeface="Arial" pitchFamily="34" charset="0"/>
              </a:rPr>
              <a:t>Academic –Service Partnerships </a:t>
            </a:r>
          </a:p>
          <a:p>
            <a:r>
              <a:rPr lang="en-US" dirty="0" smtClean="0">
                <a:latin typeface="Arial" pitchFamily="34" charset="0"/>
                <a:cs typeface="Arial" pitchFamily="34" charset="0"/>
              </a:rPr>
              <a:t>8 Regional Higher Education Centers like: </a:t>
            </a:r>
          </a:p>
          <a:p>
            <a:pPr lvl="5"/>
            <a:r>
              <a:rPr lang="en-US" dirty="0" smtClean="0">
                <a:latin typeface="Arial" pitchFamily="34" charset="0"/>
                <a:cs typeface="Arial" pitchFamily="34" charset="0"/>
              </a:rPr>
              <a:t>Geographically located to cover the state</a:t>
            </a:r>
            <a:endParaRPr lang="en-US" dirty="0">
              <a:latin typeface="Arial" pitchFamily="34" charset="0"/>
              <a:cs typeface="Arial" pitchFamily="34" charset="0"/>
            </a:endParaRPr>
          </a:p>
        </p:txBody>
      </p:sp>
      <p:sp>
        <p:nvSpPr>
          <p:cNvPr id="6" name="Content Placeholder 5"/>
          <p:cNvSpPr>
            <a:spLocks noGrp="1"/>
          </p:cNvSpPr>
          <p:nvPr>
            <p:ph sz="quarter" idx="4"/>
          </p:nvPr>
        </p:nvSpPr>
        <p:spPr/>
        <p:txBody>
          <a:bodyPr>
            <a:normAutofit fontScale="85000" lnSpcReduction="10000"/>
          </a:bodyPr>
          <a:lstStyle/>
          <a:p>
            <a:r>
              <a:rPr lang="en-US" dirty="0" smtClean="0">
                <a:latin typeface="Arial" pitchFamily="34" charset="0"/>
                <a:cs typeface="Arial" pitchFamily="34" charset="0"/>
              </a:rPr>
              <a:t>Increased interdisciplinary health professional programming</a:t>
            </a:r>
            <a:endParaRPr lang="en-US" dirty="0">
              <a:latin typeface="Arial" pitchFamily="34" charset="0"/>
              <a:cs typeface="Arial" pitchFamily="34" charset="0"/>
            </a:endParaRPr>
          </a:p>
          <a:p>
            <a:r>
              <a:rPr lang="en-US" dirty="0" smtClean="0">
                <a:latin typeface="Arial" pitchFamily="34" charset="0"/>
                <a:cs typeface="Arial" pitchFamily="34" charset="0"/>
              </a:rPr>
              <a:t>New providers of  nursing education </a:t>
            </a:r>
          </a:p>
          <a:p>
            <a:r>
              <a:rPr lang="en-US" dirty="0" smtClean="0">
                <a:latin typeface="Arial" pitchFamily="34" charset="0"/>
                <a:cs typeface="Arial" pitchFamily="34" charset="0"/>
              </a:rPr>
              <a:t>New requirements for out of state online educational programs</a:t>
            </a:r>
          </a:p>
          <a:p>
            <a:endParaRPr lang="en-US" i="1" dirty="0" smtClean="0">
              <a:latin typeface="Arial" pitchFamily="34" charset="0"/>
              <a:cs typeface="Arial" pitchFamily="34" charset="0"/>
            </a:endParaRPr>
          </a:p>
          <a:p>
            <a:pPr marL="0" indent="0">
              <a:buNone/>
            </a:pPr>
            <a:r>
              <a:rPr lang="en-US" i="1" dirty="0" smtClean="0">
                <a:latin typeface="Arial" pitchFamily="34" charset="0"/>
                <a:cs typeface="Arial" pitchFamily="34" charset="0"/>
              </a:rPr>
              <a:t>Recently </a:t>
            </a:r>
            <a:r>
              <a:rPr lang="en-US" i="1" dirty="0">
                <a:latin typeface="Arial" pitchFamily="34" charset="0"/>
                <a:cs typeface="Arial" pitchFamily="34" charset="0"/>
              </a:rPr>
              <a:t>a bill was passed by the Maryland legislature and signed into law by Governor O’Malley which requires the registration of all out-of-state fully online programs that enroll Maryland </a:t>
            </a:r>
            <a:r>
              <a:rPr lang="en-US" i="1" dirty="0" smtClean="0">
                <a:latin typeface="Arial" pitchFamily="34" charset="0"/>
                <a:cs typeface="Arial" pitchFamily="34" charset="0"/>
              </a:rPr>
              <a:t>students</a:t>
            </a:r>
            <a:r>
              <a:rPr lang="en-US" i="1" dirty="0">
                <a:latin typeface="Arial" pitchFamily="34" charset="0"/>
                <a:cs typeface="Arial" pitchFamily="34" charset="0"/>
              </a:rPr>
              <a:t> </a:t>
            </a:r>
            <a:r>
              <a:rPr lang="en-US" i="1" dirty="0" smtClean="0">
                <a:latin typeface="Arial" pitchFamily="34" charset="0"/>
                <a:cs typeface="Arial" pitchFamily="34" charset="0"/>
              </a:rPr>
              <a:t>at MHEC</a:t>
            </a:r>
            <a:endParaRPr lang="en-US" i="1" dirty="0">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208755"/>
            <a:ext cx="2133600" cy="1244600"/>
          </a:xfrm>
          <a:prstGeom prst="rect">
            <a:avLst/>
          </a:prstGeom>
        </p:spPr>
      </p:pic>
    </p:spTree>
    <p:extLst>
      <p:ext uri="{BB962C8B-B14F-4D97-AF65-F5344CB8AC3E}">
        <p14:creationId xmlns:p14="http://schemas.microsoft.com/office/powerpoint/2010/main" val="2148386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Model for Dual Enrollment</a:t>
            </a:r>
            <a:endParaRPr lang="en-US" b="1"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marL="0" indent="0">
              <a:buNone/>
            </a:pPr>
            <a:endParaRPr lang="en-US" b="1" i="1" dirty="0" smtClean="0">
              <a:latin typeface="Arial" pitchFamily="34" charset="0"/>
              <a:cs typeface="Arial" pitchFamily="34" charset="0"/>
            </a:endParaRPr>
          </a:p>
          <a:p>
            <a:pPr marL="0" indent="0">
              <a:buNone/>
            </a:pPr>
            <a:r>
              <a:rPr lang="en-US" b="1" i="1" dirty="0" smtClean="0">
                <a:latin typeface="Arial" pitchFamily="34" charset="0"/>
                <a:cs typeface="Arial" pitchFamily="34" charset="0"/>
              </a:rPr>
              <a:t>The </a:t>
            </a:r>
            <a:r>
              <a:rPr lang="en-US" b="1" i="1" dirty="0">
                <a:latin typeface="Arial" pitchFamily="34" charset="0"/>
                <a:cs typeface="Arial" pitchFamily="34" charset="0"/>
              </a:rPr>
              <a:t>Nurse of the Future </a:t>
            </a:r>
            <a:r>
              <a:rPr lang="en-US" b="1" i="1" dirty="0" smtClean="0">
                <a:latin typeface="Arial" pitchFamily="34" charset="0"/>
                <a:cs typeface="Arial" pitchFamily="34" charset="0"/>
              </a:rPr>
              <a:t>Competency Model</a:t>
            </a:r>
          </a:p>
          <a:p>
            <a:pPr marL="0" indent="0">
              <a:buNone/>
            </a:pPr>
            <a:r>
              <a:rPr lang="en-US" dirty="0" smtClean="0">
                <a:latin typeface="Arial" pitchFamily="34" charset="0"/>
                <a:cs typeface="Arial" pitchFamily="34" charset="0"/>
              </a:rPr>
              <a:t>Competency- Defined as “the habitual and judicious  use of communication, knowledge, technical skills, clinical reasoning, emotions, values and reflection in daily practice.</a:t>
            </a:r>
          </a:p>
          <a:p>
            <a:endParaRPr lang="en-US" dirty="0"/>
          </a:p>
        </p:txBody>
      </p:sp>
      <p:sp>
        <p:nvSpPr>
          <p:cNvPr id="3" name="Text Placeholder 2"/>
          <p:cNvSpPr>
            <a:spLocks noGrp="1"/>
          </p:cNvSpPr>
          <p:nvPr>
            <p:ph type="body" idx="4294967295"/>
          </p:nvPr>
        </p:nvSpPr>
        <p:spPr>
          <a:xfrm>
            <a:off x="0" y="1295400"/>
            <a:ext cx="4800600" cy="990600"/>
          </a:xfrm>
        </p:spPr>
        <p:txBody>
          <a:bodyPr>
            <a:noAutofit/>
          </a:bodyPr>
          <a:lstStyle/>
          <a:p>
            <a:pPr marL="0" indent="0">
              <a:buNone/>
            </a:pPr>
            <a:r>
              <a:rPr lang="en-US" sz="2000" b="1" smtClean="0">
                <a:latin typeface="Arial" pitchFamily="34" charset="0"/>
                <a:cs typeface="Arial" pitchFamily="34" charset="0"/>
              </a:rPr>
              <a:t>18 Month </a:t>
            </a:r>
            <a:r>
              <a:rPr lang="en-US" sz="2000" b="1" dirty="0" smtClean="0">
                <a:latin typeface="Arial" pitchFamily="34" charset="0"/>
                <a:cs typeface="Arial" pitchFamily="34" charset="0"/>
              </a:rPr>
              <a:t>Developmental Project – </a:t>
            </a:r>
          </a:p>
          <a:p>
            <a:pPr marL="0" indent="0">
              <a:buNone/>
            </a:pPr>
            <a:r>
              <a:rPr lang="en-US" sz="2000" b="1" dirty="0" smtClean="0">
                <a:latin typeface="Arial" pitchFamily="34" charset="0"/>
                <a:cs typeface="Arial" pitchFamily="34" charset="0"/>
              </a:rPr>
              <a:t>a partnership for </a:t>
            </a:r>
            <a:r>
              <a:rPr lang="en-US" sz="2000" b="1" dirty="0">
                <a:latin typeface="Arial" pitchFamily="34" charset="0"/>
                <a:cs typeface="Arial" pitchFamily="34" charset="0"/>
              </a:rPr>
              <a:t>a</a:t>
            </a:r>
            <a:r>
              <a:rPr lang="en-US" sz="2000" b="1" dirty="0" smtClean="0">
                <a:latin typeface="Arial" pitchFamily="34" charset="0"/>
                <a:cs typeface="Arial" pitchFamily="34" charset="0"/>
              </a:rPr>
              <a:t> state model</a:t>
            </a:r>
          </a:p>
          <a:p>
            <a:pPr marL="0" indent="0">
              <a:buNone/>
            </a:pPr>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p:txBody>
      </p:sp>
      <p:sp>
        <p:nvSpPr>
          <p:cNvPr id="5" name="Text Placeholder 4"/>
          <p:cNvSpPr>
            <a:spLocks noGrp="1"/>
          </p:cNvSpPr>
          <p:nvPr>
            <p:ph type="body" sz="half" idx="4294967295"/>
          </p:nvPr>
        </p:nvSpPr>
        <p:spPr>
          <a:xfrm>
            <a:off x="4851400" y="1295400"/>
            <a:ext cx="4292600" cy="838200"/>
          </a:xfrm>
        </p:spPr>
        <p:txBody>
          <a:bodyPr>
            <a:normAutofit/>
          </a:bodyPr>
          <a:lstStyle/>
          <a:p>
            <a:pPr marL="0" indent="0">
              <a:buNone/>
            </a:pPr>
            <a:r>
              <a:rPr lang="en-US" sz="2000" b="1" dirty="0" smtClean="0">
                <a:latin typeface="Arial" pitchFamily="34" charset="0"/>
                <a:cs typeface="Arial" pitchFamily="34" charset="0"/>
              </a:rPr>
              <a:t>Montgomery College</a:t>
            </a:r>
          </a:p>
          <a:p>
            <a:pPr marL="0" indent="0">
              <a:buNone/>
            </a:pPr>
            <a:r>
              <a:rPr lang="en-US" sz="2000" b="1" dirty="0" smtClean="0">
                <a:latin typeface="Arial" pitchFamily="34" charset="0"/>
                <a:cs typeface="Arial" pitchFamily="34" charset="0"/>
              </a:rPr>
              <a:t>&amp;  UMB at Shady Grove</a:t>
            </a:r>
            <a:endParaRPr lang="en-US" sz="2000" b="1" dirty="0">
              <a:latin typeface="Arial" pitchFamily="34" charset="0"/>
              <a:cs typeface="Arial" pitchFamily="34" charset="0"/>
            </a:endParaRPr>
          </a:p>
        </p:txBody>
      </p:sp>
      <p:pic>
        <p:nvPicPr>
          <p:cNvPr id="7" name="Content Placeholder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514600" y="4724400"/>
            <a:ext cx="4289425" cy="2023132"/>
          </a:xfrm>
        </p:spPr>
      </p:pic>
    </p:spTree>
    <p:extLst>
      <p:ext uri="{BB962C8B-B14F-4D97-AF65-F5344CB8AC3E}">
        <p14:creationId xmlns:p14="http://schemas.microsoft.com/office/powerpoint/2010/main" val="119114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Assumptions for the Model</a:t>
            </a:r>
            <a:endParaRPr lang="en-US" b="1" dirty="0">
              <a:latin typeface="Arial" pitchFamily="34" charset="0"/>
              <a:cs typeface="Arial" pitchFamily="34" charset="0"/>
            </a:endParaRPr>
          </a:p>
        </p:txBody>
      </p:sp>
      <p:sp>
        <p:nvSpPr>
          <p:cNvPr id="3" name="Content Placeholder 2"/>
          <p:cNvSpPr>
            <a:spLocks noGrp="1"/>
          </p:cNvSpPr>
          <p:nvPr>
            <p:ph idx="1"/>
          </p:nvPr>
        </p:nvSpPr>
        <p:spPr>
          <a:xfrm>
            <a:off x="304800" y="1554162"/>
            <a:ext cx="8686800" cy="4694238"/>
          </a:xfrm>
        </p:spPr>
        <p:txBody>
          <a:bodyPr>
            <a:noAutofit/>
          </a:bodyPr>
          <a:lstStyle/>
          <a:p>
            <a:pPr marL="0" indent="0">
              <a:buNone/>
            </a:pPr>
            <a:r>
              <a:rPr lang="en-US" sz="1600" dirty="0" smtClean="0">
                <a:latin typeface="Arial" pitchFamily="34" charset="0"/>
                <a:cs typeface="Arial" pitchFamily="34" charset="0"/>
              </a:rPr>
              <a:t>                        </a:t>
            </a:r>
            <a:r>
              <a:rPr lang="en-US" sz="4000" b="1" dirty="0" smtClean="0">
                <a:solidFill>
                  <a:srgbClr val="7030A0"/>
                </a:solidFill>
                <a:latin typeface="Arial" pitchFamily="34" charset="0"/>
                <a:cs typeface="Arial" pitchFamily="34" charset="0"/>
              </a:rPr>
              <a:t>FIVE SHARED BELIEFS</a:t>
            </a:r>
          </a:p>
          <a:p>
            <a:pPr marL="0" indent="0">
              <a:buNone/>
            </a:pPr>
            <a:r>
              <a:rPr lang="en-US" sz="1600" dirty="0" smtClean="0">
                <a:latin typeface="Arial" pitchFamily="34" charset="0"/>
                <a:cs typeface="Arial" pitchFamily="34" charset="0"/>
              </a:rPr>
              <a:t>1. </a:t>
            </a:r>
            <a:r>
              <a:rPr lang="en-US" sz="1600" b="1" dirty="0" smtClean="0">
                <a:latin typeface="Arial" pitchFamily="34" charset="0"/>
                <a:cs typeface="Arial" pitchFamily="34" charset="0"/>
              </a:rPr>
              <a:t>Education </a:t>
            </a:r>
            <a:r>
              <a:rPr lang="en-US" sz="1600" b="1" dirty="0">
                <a:latin typeface="Arial" pitchFamily="34" charset="0"/>
                <a:cs typeface="Arial" pitchFamily="34" charset="0"/>
              </a:rPr>
              <a:t>and Practice partnerships are key </a:t>
            </a:r>
            <a:r>
              <a:rPr lang="en-US" sz="1600" b="1" dirty="0" smtClean="0">
                <a:latin typeface="Arial" pitchFamily="34" charset="0"/>
                <a:cs typeface="Arial" pitchFamily="34" charset="0"/>
              </a:rPr>
              <a:t>to developing </a:t>
            </a:r>
            <a:r>
              <a:rPr lang="en-US" sz="1600" b="1" dirty="0">
                <a:latin typeface="Arial" pitchFamily="34" charset="0"/>
                <a:cs typeface="Arial" pitchFamily="34" charset="0"/>
              </a:rPr>
              <a:t>an effective model</a:t>
            </a:r>
            <a:r>
              <a:rPr lang="en-US" sz="1600" b="1" dirty="0" smtClean="0">
                <a:latin typeface="Arial" pitchFamily="34" charset="0"/>
                <a:cs typeface="Arial" pitchFamily="34" charset="0"/>
              </a:rPr>
              <a:t>.</a:t>
            </a:r>
            <a:endParaRPr lang="en-US" sz="1600" dirty="0" smtClean="0">
              <a:latin typeface="Arial" pitchFamily="34" charset="0"/>
              <a:cs typeface="Arial" pitchFamily="34" charset="0"/>
            </a:endParaRPr>
          </a:p>
          <a:p>
            <a:pPr marL="0" indent="0">
              <a:buNone/>
            </a:pPr>
            <a:r>
              <a:rPr lang="en-US" sz="1600" dirty="0" smtClean="0">
                <a:latin typeface="Arial" pitchFamily="34" charset="0"/>
                <a:cs typeface="Arial" pitchFamily="34" charset="0"/>
              </a:rPr>
              <a:t>2.Nursing </a:t>
            </a:r>
            <a:r>
              <a:rPr lang="en-US" sz="1600" dirty="0">
                <a:latin typeface="Arial" pitchFamily="34" charset="0"/>
                <a:cs typeface="Arial" pitchFamily="34" charset="0"/>
              </a:rPr>
              <a:t>education and practice setting should facilitate individuals </a:t>
            </a:r>
            <a:r>
              <a:rPr lang="en-US" sz="1600" dirty="0" smtClean="0">
                <a:latin typeface="Arial" pitchFamily="34" charset="0"/>
                <a:cs typeface="Arial" pitchFamily="34" charset="0"/>
              </a:rPr>
              <a:t>to </a:t>
            </a:r>
            <a:r>
              <a:rPr lang="en-US" sz="1600" b="1" dirty="0" smtClean="0">
                <a:latin typeface="Arial" pitchFamily="34" charset="0"/>
                <a:cs typeface="Arial" pitchFamily="34" charset="0"/>
              </a:rPr>
              <a:t>move </a:t>
            </a:r>
            <a:r>
              <a:rPr lang="en-US" sz="1600" b="1" dirty="0">
                <a:latin typeface="Arial" pitchFamily="34" charset="0"/>
                <a:cs typeface="Arial" pitchFamily="34" charset="0"/>
              </a:rPr>
              <a:t>more </a:t>
            </a:r>
            <a:r>
              <a:rPr lang="en-US" sz="1600" b="1" dirty="0" smtClean="0">
                <a:latin typeface="Arial" pitchFamily="34" charset="0"/>
                <a:cs typeface="Arial" pitchFamily="34" charset="0"/>
              </a:rPr>
              <a:t>effectively </a:t>
            </a:r>
            <a:r>
              <a:rPr lang="en-US" sz="1600" b="1" dirty="0">
                <a:latin typeface="Arial" pitchFamily="34" charset="0"/>
                <a:cs typeface="Arial" pitchFamily="34" charset="0"/>
              </a:rPr>
              <a:t>through the educational system</a:t>
            </a:r>
            <a:r>
              <a:rPr lang="en-US" sz="1600" b="1" dirty="0" smtClean="0">
                <a:latin typeface="Arial" pitchFamily="34" charset="0"/>
                <a:cs typeface="Arial" pitchFamily="34" charset="0"/>
              </a:rPr>
              <a:t>.</a:t>
            </a:r>
            <a:endParaRPr lang="en-US" sz="1600" dirty="0">
              <a:latin typeface="Arial" pitchFamily="34" charset="0"/>
              <a:cs typeface="Arial" pitchFamily="34" charset="0"/>
            </a:endParaRPr>
          </a:p>
          <a:p>
            <a:pPr marL="0" indent="0">
              <a:buNone/>
            </a:pPr>
            <a:r>
              <a:rPr lang="en-US" sz="1600" dirty="0" smtClean="0">
                <a:latin typeface="Arial" pitchFamily="34" charset="0"/>
                <a:cs typeface="Arial" pitchFamily="34" charset="0"/>
              </a:rPr>
              <a:t>3. An </a:t>
            </a:r>
            <a:r>
              <a:rPr lang="en-US" sz="1600" dirty="0">
                <a:latin typeface="Arial" pitchFamily="34" charset="0"/>
                <a:cs typeface="Arial" pitchFamily="34" charset="0"/>
              </a:rPr>
              <a:t>integrated practice/education competency model will </a:t>
            </a:r>
            <a:r>
              <a:rPr lang="en-US" sz="1600" b="1" dirty="0">
                <a:latin typeface="Arial" pitchFamily="34" charset="0"/>
                <a:cs typeface="Arial" pitchFamily="34" charset="0"/>
              </a:rPr>
              <a:t>positively</a:t>
            </a:r>
          </a:p>
          <a:p>
            <a:pPr marL="0" indent="0">
              <a:buNone/>
            </a:pPr>
            <a:r>
              <a:rPr lang="en-US" sz="1600" b="1" dirty="0">
                <a:latin typeface="Arial" pitchFamily="34" charset="0"/>
                <a:cs typeface="Arial" pitchFamily="34" charset="0"/>
              </a:rPr>
              <a:t>impact patient safety and improve patient </a:t>
            </a:r>
            <a:r>
              <a:rPr lang="en-US" sz="1600" b="1" dirty="0" smtClean="0">
                <a:latin typeface="Arial" pitchFamily="34" charset="0"/>
                <a:cs typeface="Arial" pitchFamily="34" charset="0"/>
              </a:rPr>
              <a:t>care.</a:t>
            </a:r>
          </a:p>
          <a:p>
            <a:pPr marL="0" indent="0">
              <a:buNone/>
            </a:pPr>
            <a:r>
              <a:rPr lang="en-US" sz="1600" dirty="0" smtClean="0">
                <a:latin typeface="Arial" pitchFamily="34" charset="0"/>
                <a:cs typeface="Arial" pitchFamily="34" charset="0"/>
              </a:rPr>
              <a:t>4. Nursing </a:t>
            </a:r>
            <a:r>
              <a:rPr lang="en-US" sz="1600" dirty="0">
                <a:latin typeface="Arial" pitchFamily="34" charset="0"/>
                <a:cs typeface="Arial" pitchFamily="34" charset="0"/>
              </a:rPr>
              <a:t>practice should be differentiated according to the registered</a:t>
            </a:r>
          </a:p>
          <a:p>
            <a:pPr marL="0" indent="0">
              <a:buNone/>
            </a:pPr>
            <a:r>
              <a:rPr lang="en-US" sz="1600" dirty="0">
                <a:latin typeface="Arial" pitchFamily="34" charset="0"/>
                <a:cs typeface="Arial" pitchFamily="34" charset="0"/>
              </a:rPr>
              <a:t>nurse’s educational preparation and the level of practice and </a:t>
            </a:r>
            <a:r>
              <a:rPr lang="en-US" sz="1600" b="1" dirty="0">
                <a:latin typeface="Arial" pitchFamily="34" charset="0"/>
                <a:cs typeface="Arial" pitchFamily="34" charset="0"/>
              </a:rPr>
              <a:t>further</a:t>
            </a:r>
          </a:p>
          <a:p>
            <a:pPr marL="0" indent="0">
              <a:buNone/>
            </a:pPr>
            <a:r>
              <a:rPr lang="en-US" sz="1600" b="1" dirty="0">
                <a:latin typeface="Arial" pitchFamily="34" charset="0"/>
                <a:cs typeface="Arial" pitchFamily="34" charset="0"/>
              </a:rPr>
              <a:t>defined by the role of the nurse and the work setting</a:t>
            </a:r>
          </a:p>
          <a:p>
            <a:pPr marL="0" indent="0">
              <a:buNone/>
            </a:pPr>
            <a:r>
              <a:rPr lang="en-US" sz="1600" dirty="0" smtClean="0">
                <a:latin typeface="Arial" pitchFamily="34" charset="0"/>
                <a:cs typeface="Arial" pitchFamily="34" charset="0"/>
              </a:rPr>
              <a:t>5. Practice </a:t>
            </a:r>
            <a:r>
              <a:rPr lang="en-US" sz="1600" dirty="0">
                <a:latin typeface="Arial" pitchFamily="34" charset="0"/>
                <a:cs typeface="Arial" pitchFamily="34" charset="0"/>
              </a:rPr>
              <a:t>environments that support and enhance </a:t>
            </a:r>
            <a:r>
              <a:rPr lang="en-US" sz="1600" b="1" dirty="0" smtClean="0">
                <a:latin typeface="Arial" pitchFamily="34" charset="0"/>
                <a:cs typeface="Arial" pitchFamily="34" charset="0"/>
              </a:rPr>
              <a:t>professional competence </a:t>
            </a:r>
            <a:r>
              <a:rPr lang="en-US" sz="1600" b="1" dirty="0">
                <a:latin typeface="Arial" pitchFamily="34" charset="0"/>
                <a:cs typeface="Arial" pitchFamily="34" charset="0"/>
              </a:rPr>
              <a:t>are essential</a:t>
            </a:r>
            <a:r>
              <a:rPr lang="en-US" sz="1600" b="1" dirty="0" smtClean="0">
                <a:latin typeface="Arial" pitchFamily="34" charset="0"/>
                <a:cs typeface="Arial" pitchFamily="34" charset="0"/>
              </a:rPr>
              <a:t>.</a:t>
            </a:r>
          </a:p>
          <a:p>
            <a:pPr marL="0" indent="0">
              <a:buNone/>
            </a:pPr>
            <a:endParaRPr lang="en-US" sz="1400" dirty="0" smtClean="0">
              <a:latin typeface="Arial" pitchFamily="34" charset="0"/>
              <a:cs typeface="Arial" pitchFamily="34" charset="0"/>
            </a:endParaRPr>
          </a:p>
          <a:p>
            <a:pPr marL="0" indent="0">
              <a:buNone/>
            </a:pPr>
            <a:r>
              <a:rPr lang="en-US" sz="1400" b="1" dirty="0" smtClean="0">
                <a:latin typeface="Arial" pitchFamily="34" charset="0"/>
                <a:cs typeface="Arial" pitchFamily="34" charset="0"/>
              </a:rPr>
              <a:t>On Jan </a:t>
            </a:r>
            <a:r>
              <a:rPr lang="en-US" sz="1400" b="1" dirty="0">
                <a:latin typeface="Arial" pitchFamily="34" charset="0"/>
                <a:cs typeface="Arial" pitchFamily="34" charset="0"/>
              </a:rPr>
              <a:t>11, </a:t>
            </a:r>
            <a:r>
              <a:rPr lang="en-US" sz="1400" b="1" dirty="0" smtClean="0">
                <a:latin typeface="Arial" pitchFamily="34" charset="0"/>
                <a:cs typeface="Arial" pitchFamily="34" charset="0"/>
              </a:rPr>
              <a:t>2013 </a:t>
            </a:r>
            <a:r>
              <a:rPr lang="en-US" sz="1400" b="1" dirty="0">
                <a:latin typeface="Arial" pitchFamily="34" charset="0"/>
                <a:cs typeface="Arial" pitchFamily="34" charset="0"/>
              </a:rPr>
              <a:t>in Elkton, </a:t>
            </a:r>
            <a:r>
              <a:rPr lang="en-US" sz="1400" b="1" dirty="0" smtClean="0">
                <a:latin typeface="Arial" pitchFamily="34" charset="0"/>
                <a:cs typeface="Arial" pitchFamily="34" charset="0"/>
              </a:rPr>
              <a:t>MD,</a:t>
            </a:r>
            <a:r>
              <a:rPr lang="en-US" sz="1400" b="1" dirty="0">
                <a:latin typeface="Arial" pitchFamily="34" charset="0"/>
                <a:cs typeface="Arial" pitchFamily="34" charset="0"/>
              </a:rPr>
              <a:t>  </a:t>
            </a:r>
            <a:r>
              <a:rPr lang="en-US" sz="1400" b="1" dirty="0" smtClean="0">
                <a:latin typeface="Arial" pitchFamily="34" charset="0"/>
                <a:cs typeface="Arial" pitchFamily="34" charset="0"/>
              </a:rPr>
              <a:t>Maureen </a:t>
            </a:r>
            <a:r>
              <a:rPr lang="en-US" sz="1400" b="1" dirty="0" err="1">
                <a:latin typeface="Arial" pitchFamily="34" charset="0"/>
                <a:cs typeface="Arial" pitchFamily="34" charset="0"/>
              </a:rPr>
              <a:t>Sroczynski</a:t>
            </a:r>
            <a:r>
              <a:rPr lang="en-US" sz="1400" b="1" dirty="0">
                <a:latin typeface="Arial" pitchFamily="34" charset="0"/>
                <a:cs typeface="Arial" pitchFamily="34" charset="0"/>
              </a:rPr>
              <a:t>, DNP, RN, Regional Nursing Expert/Consultant, AARP Center to Champion Nursing in America</a:t>
            </a:r>
            <a:r>
              <a:rPr lang="en-US" sz="1400" b="1" dirty="0" smtClean="0">
                <a:latin typeface="Arial" pitchFamily="34" charset="0"/>
                <a:cs typeface="Arial" pitchFamily="34" charset="0"/>
              </a:rPr>
              <a:t>, cited </a:t>
            </a:r>
            <a:r>
              <a:rPr lang="en-US" sz="1400" b="1" dirty="0">
                <a:latin typeface="Arial" pitchFamily="34" charset="0"/>
                <a:cs typeface="Arial" pitchFamily="34" charset="0"/>
              </a:rPr>
              <a:t>four major national models for increasing the number of BSN prepared nurses. </a:t>
            </a:r>
            <a:r>
              <a:rPr lang="en-US" sz="1400" b="1" dirty="0" smtClean="0">
                <a:latin typeface="Arial" pitchFamily="34" charset="0"/>
                <a:cs typeface="Arial" pitchFamily="34" charset="0"/>
              </a:rPr>
              <a:t>She highlighted </a:t>
            </a:r>
            <a:r>
              <a:rPr lang="en-US" sz="1400" b="1" dirty="0">
                <a:latin typeface="Arial" pitchFamily="34" charset="0"/>
                <a:cs typeface="Arial" pitchFamily="34" charset="0"/>
              </a:rPr>
              <a:t>the Massachusetts competency model as a means of facilitating partnerships </a:t>
            </a:r>
            <a:r>
              <a:rPr lang="en-US" sz="1400" b="1" dirty="0" smtClean="0">
                <a:latin typeface="Arial" pitchFamily="34" charset="0"/>
                <a:cs typeface="Arial" pitchFamily="34" charset="0"/>
              </a:rPr>
              <a:t>with </a:t>
            </a:r>
            <a:r>
              <a:rPr lang="en-US" sz="1400" b="1" dirty="0">
                <a:latin typeface="Arial" pitchFamily="34" charset="0"/>
                <a:cs typeface="Arial" pitchFamily="34" charset="0"/>
              </a:rPr>
              <a:t>various universities and community </a:t>
            </a:r>
            <a:r>
              <a:rPr lang="en-US" sz="1400" b="1" dirty="0" smtClean="0">
                <a:latin typeface="Arial" pitchFamily="34" charset="0"/>
                <a:cs typeface="Arial" pitchFamily="34" charset="0"/>
              </a:rPr>
              <a:t>colleges.</a:t>
            </a:r>
            <a:endParaRPr lang="en-US" sz="1400" b="1" dirty="0">
              <a:latin typeface="Arial" pitchFamily="34" charset="0"/>
              <a:cs typeface="Arial" pitchFamily="34" charset="0"/>
            </a:endParaRPr>
          </a:p>
          <a:p>
            <a:pPr marL="0" indent="0">
              <a:buNone/>
            </a:pPr>
            <a:endParaRPr lang="en-US" sz="1600" b="1" dirty="0">
              <a:latin typeface="Arial" pitchFamily="34" charset="0"/>
              <a:cs typeface="Arial" pitchFamily="34" charset="0"/>
            </a:endParaRPr>
          </a:p>
          <a:p>
            <a:pPr marL="0" indent="0">
              <a:buNone/>
            </a:pP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934202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758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8610600" cy="914400"/>
          </a:xfrm>
        </p:spPr>
        <p:txBody>
          <a:bodyPr/>
          <a:lstStyle/>
          <a:p>
            <a:r>
              <a:rPr lang="en-US" b="1" dirty="0" smtClean="0">
                <a:latin typeface="Arial" pitchFamily="34" charset="0"/>
                <a:cs typeface="Arial" pitchFamily="34" charset="0"/>
              </a:rPr>
              <a:t>Data Infrastructure Needed</a:t>
            </a:r>
            <a:endParaRPr lang="en-US" b="1" dirty="0">
              <a:latin typeface="Arial" pitchFamily="34" charset="0"/>
              <a:cs typeface="Arial" pitchFamily="34" charset="0"/>
            </a:endParaRPr>
          </a:p>
        </p:txBody>
      </p:sp>
      <p:sp>
        <p:nvSpPr>
          <p:cNvPr id="3" name="Text Placeholder 2"/>
          <p:cNvSpPr>
            <a:spLocks noGrp="1"/>
          </p:cNvSpPr>
          <p:nvPr>
            <p:ph type="body" idx="1"/>
          </p:nvPr>
        </p:nvSpPr>
        <p:spPr>
          <a:xfrm>
            <a:off x="281444" y="666750"/>
            <a:ext cx="4290556" cy="1543050"/>
          </a:xfrm>
        </p:spPr>
        <p:txBody>
          <a:bodyPr>
            <a:normAutofit/>
          </a:bodyPr>
          <a:lstStyle/>
          <a:p>
            <a:r>
              <a:rPr lang="en-US" sz="2000" b="1" i="1" dirty="0" smtClean="0">
                <a:solidFill>
                  <a:srgbClr val="7030A0"/>
                </a:solidFill>
                <a:latin typeface="Arial" pitchFamily="34" charset="0"/>
                <a:cs typeface="Arial" pitchFamily="34" charset="0"/>
              </a:rPr>
              <a:t>Health Care 2020 </a:t>
            </a:r>
            <a:r>
              <a:rPr lang="en-US" sz="2000" b="1" dirty="0" smtClean="0">
                <a:latin typeface="Arial" pitchFamily="34" charset="0"/>
                <a:cs typeface="Arial" pitchFamily="34" charset="0"/>
              </a:rPr>
              <a:t>Report released January 2011</a:t>
            </a:r>
            <a:endParaRPr lang="en-US" sz="2000" b="1" dirty="0">
              <a:latin typeface="Arial" pitchFamily="34" charset="0"/>
              <a:cs typeface="Arial" pitchFamily="34" charset="0"/>
            </a:endParaRPr>
          </a:p>
        </p:txBody>
      </p:sp>
      <p:sp>
        <p:nvSpPr>
          <p:cNvPr id="5" name="Text Placeholder 4"/>
          <p:cNvSpPr>
            <a:spLocks noGrp="1"/>
          </p:cNvSpPr>
          <p:nvPr>
            <p:ph type="body" sz="half" idx="3"/>
          </p:nvPr>
        </p:nvSpPr>
        <p:spPr>
          <a:xfrm>
            <a:off x="4645025" y="666750"/>
            <a:ext cx="4292241" cy="4819650"/>
          </a:xfrm>
        </p:spPr>
        <p:txBody>
          <a:bodyPr>
            <a:noAutofit/>
          </a:bodyPr>
          <a:lstStyle/>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The Forum of State Nursing Workforce Centers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Maryland is one of the last  States without a center</a:t>
            </a:r>
          </a:p>
          <a:p>
            <a:endParaRPr lang="en-US" dirty="0">
              <a:latin typeface="Arial" pitchFamily="34" charset="0"/>
              <a:cs typeface="Arial" pitchFamily="34" charset="0"/>
            </a:endParaRPr>
          </a:p>
          <a:p>
            <a:r>
              <a:rPr lang="en-US" dirty="0" smtClean="0">
                <a:latin typeface="Arial" pitchFamily="34" charset="0"/>
                <a:cs typeface="Arial" pitchFamily="34" charset="0"/>
              </a:rPr>
              <a:t>12/12/12 Healthcare </a:t>
            </a:r>
            <a:endParaRPr lang="en-US" dirty="0">
              <a:latin typeface="Arial" pitchFamily="34" charset="0"/>
              <a:cs typeface="Arial" pitchFamily="34" charset="0"/>
            </a:endParaRPr>
          </a:p>
          <a:p>
            <a:r>
              <a:rPr lang="en-US" dirty="0" smtClean="0">
                <a:latin typeface="Arial" pitchFamily="34" charset="0"/>
                <a:cs typeface="Arial" pitchFamily="34" charset="0"/>
              </a:rPr>
              <a:t>Workforce Data Initiative by GWIB &amp; industry partners </a:t>
            </a:r>
            <a:br>
              <a:rPr lang="en-US" dirty="0" smtClean="0">
                <a:latin typeface="Arial" pitchFamily="34" charset="0"/>
                <a:cs typeface="Arial" pitchFamily="34" charset="0"/>
              </a:rPr>
            </a:br>
            <a:r>
              <a:rPr lang="en-US" dirty="0" smtClean="0">
                <a:latin typeface="Arial" pitchFamily="34" charset="0"/>
                <a:cs typeface="Arial" pitchFamily="34" charset="0"/>
              </a:rPr>
              <a:t>Important to Policy &amp; Decision making</a:t>
            </a:r>
          </a:p>
        </p:txBody>
      </p:sp>
      <p:sp>
        <p:nvSpPr>
          <p:cNvPr id="14" name="Content Placeholder 13"/>
          <p:cNvSpPr>
            <a:spLocks noGrp="1"/>
          </p:cNvSpPr>
          <p:nvPr>
            <p:ph sz="quarter" idx="2"/>
          </p:nvPr>
        </p:nvSpPr>
        <p:spPr>
          <a:xfrm>
            <a:off x="4648200" y="3211562"/>
            <a:ext cx="4040188" cy="2884438"/>
          </a:xfrm>
        </p:spPr>
        <p:txBody>
          <a:bodyPr>
            <a:normAutofit/>
          </a:bodyPr>
          <a:lstStyle/>
          <a:p>
            <a:pPr marL="0" indent="0">
              <a:buNone/>
            </a:pPr>
            <a:endParaRPr lang="en-US" dirty="0"/>
          </a:p>
          <a:p>
            <a:pPr marL="0" indent="0">
              <a:buNone/>
            </a:pPr>
            <a:endParaRPr lang="en-US" dirty="0" smtClean="0"/>
          </a:p>
        </p:txBody>
      </p:sp>
      <p:pic>
        <p:nvPicPr>
          <p:cNvPr id="11"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228600" y="4419600"/>
            <a:ext cx="4041775" cy="1226967"/>
          </a:xfrm>
        </p:spPr>
      </p:pic>
      <p:sp>
        <p:nvSpPr>
          <p:cNvPr id="13" name="Rectangle 12"/>
          <p:cNvSpPr/>
          <p:nvPr/>
        </p:nvSpPr>
        <p:spPr>
          <a:xfrm>
            <a:off x="304800" y="2057400"/>
            <a:ext cx="4572000" cy="2308324"/>
          </a:xfrm>
          <a:prstGeom prst="rect">
            <a:avLst/>
          </a:prstGeom>
        </p:spPr>
        <p:txBody>
          <a:bodyPr wrap="square">
            <a:spAutoFit/>
          </a:bodyPr>
          <a:lstStyle/>
          <a:p>
            <a:r>
              <a:rPr lang="en-US" i="1" dirty="0"/>
              <a:t>At present, Maryland has no centralized capacity for collecting, analyzing, and reporting health care workforce data. This capability is critical to identifying key workforce issues, assessing the magnitude of those issues, and providing evidenced-based information for the formulation of improved public policies.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685800"/>
            <a:ext cx="2419350" cy="1514475"/>
          </a:xfrm>
          <a:prstGeom prst="rect">
            <a:avLst/>
          </a:prstGeom>
        </p:spPr>
      </p:pic>
    </p:spTree>
    <p:extLst>
      <p:ext uri="{BB962C8B-B14F-4D97-AF65-F5344CB8AC3E}">
        <p14:creationId xmlns:p14="http://schemas.microsoft.com/office/powerpoint/2010/main" val="935764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Care 2020 Development Timeline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19200"/>
            <a:ext cx="832609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86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latin typeface="Arial" pitchFamily="34" charset="0"/>
                <a:cs typeface="Arial" pitchFamily="34" charset="0"/>
              </a:rPr>
              <a:t>Taking the Long View- Policy- Planning</a:t>
            </a:r>
            <a:endParaRPr lang="en-US" sz="2800" b="1" dirty="0">
              <a:latin typeface="Arial" pitchFamily="34" charset="0"/>
              <a:cs typeface="Arial" pitchFamily="34" charset="0"/>
            </a:endParaRPr>
          </a:p>
        </p:txBody>
      </p:sp>
      <p:sp>
        <p:nvSpPr>
          <p:cNvPr id="5" name="Text Placeholder 4"/>
          <p:cNvSpPr>
            <a:spLocks noGrp="1"/>
          </p:cNvSpPr>
          <p:nvPr>
            <p:ph type="body" idx="1"/>
          </p:nvPr>
        </p:nvSpPr>
        <p:spPr>
          <a:xfrm>
            <a:off x="304800" y="685800"/>
            <a:ext cx="4290556" cy="639762"/>
          </a:xfrm>
        </p:spPr>
        <p:txBody>
          <a:bodyPr>
            <a:normAutofit/>
          </a:bodyPr>
          <a:lstStyle/>
          <a:p>
            <a:r>
              <a:rPr lang="en-US" sz="2400" b="1" dirty="0" smtClean="0">
                <a:latin typeface="Arial" pitchFamily="34" charset="0"/>
                <a:cs typeface="Arial" pitchFamily="34" charset="0"/>
              </a:rPr>
              <a:t>Purpose</a:t>
            </a:r>
            <a:endParaRPr lang="en-US" sz="2400" b="1" dirty="0">
              <a:latin typeface="Arial" pitchFamily="34" charset="0"/>
              <a:cs typeface="Arial" pitchFamily="34" charset="0"/>
            </a:endParaRPr>
          </a:p>
        </p:txBody>
      </p:sp>
      <p:sp>
        <p:nvSpPr>
          <p:cNvPr id="6" name="Text Placeholder 5"/>
          <p:cNvSpPr>
            <a:spLocks noGrp="1"/>
          </p:cNvSpPr>
          <p:nvPr>
            <p:ph type="body" sz="half" idx="3"/>
          </p:nvPr>
        </p:nvSpPr>
        <p:spPr/>
        <p:txBody>
          <a:bodyPr>
            <a:normAutofit/>
          </a:bodyPr>
          <a:lstStyle/>
          <a:p>
            <a:r>
              <a:rPr lang="en-US" sz="2400" b="1" dirty="0" smtClean="0">
                <a:latin typeface="Arial" pitchFamily="34" charset="0"/>
                <a:cs typeface="Arial" pitchFamily="34" charset="0"/>
              </a:rPr>
              <a:t>Data Sets</a:t>
            </a:r>
            <a:endParaRPr lang="en-US" sz="2400" b="1" dirty="0">
              <a:latin typeface="Arial" pitchFamily="34" charset="0"/>
              <a:cs typeface="Arial" pitchFamily="34" charset="0"/>
            </a:endParaRPr>
          </a:p>
        </p:txBody>
      </p:sp>
      <p:sp>
        <p:nvSpPr>
          <p:cNvPr id="3" name="Content Placeholder 2"/>
          <p:cNvSpPr>
            <a:spLocks noGrp="1"/>
          </p:cNvSpPr>
          <p:nvPr>
            <p:ph sz="quarter" idx="2"/>
          </p:nvPr>
        </p:nvSpPr>
        <p:spPr/>
        <p:txBody>
          <a:bodyPr>
            <a:normAutofit lnSpcReduction="10000"/>
          </a:bodyPr>
          <a:lstStyle/>
          <a:p>
            <a:r>
              <a:rPr lang="en-US" dirty="0">
                <a:solidFill>
                  <a:schemeClr val="tx1"/>
                </a:solidFill>
                <a:latin typeface="Arial" pitchFamily="34" charset="0"/>
                <a:cs typeface="Arial" pitchFamily="34" charset="0"/>
              </a:rPr>
              <a:t>A</a:t>
            </a:r>
            <a:r>
              <a:rPr lang="en-US" dirty="0" smtClean="0">
                <a:solidFill>
                  <a:schemeClr val="tx1"/>
                </a:solidFill>
                <a:latin typeface="Arial" pitchFamily="34" charset="0"/>
                <a:cs typeface="Arial" pitchFamily="34" charset="0"/>
              </a:rPr>
              <a:t>doption of the datasets will enhance our ability to plan for imbalances in nurse supply and demand, position us to course-correct in response to changing conditions, and, ultimately, </a:t>
            </a:r>
            <a:r>
              <a:rPr lang="en-US" dirty="0" smtClean="0">
                <a:solidFill>
                  <a:srgbClr val="7030A0"/>
                </a:solidFill>
                <a:latin typeface="Arial" pitchFamily="34" charset="0"/>
                <a:cs typeface="Arial" pitchFamily="34" charset="0"/>
              </a:rPr>
              <a:t>improve healthcare for all Americans. </a:t>
            </a:r>
          </a:p>
          <a:p>
            <a:r>
              <a:rPr lang="en-US" sz="1900" dirty="0" smtClean="0">
                <a:latin typeface="Arial" pitchFamily="34" charset="0"/>
                <a:cs typeface="Arial" pitchFamily="34" charset="0"/>
                <a:hlinkClick r:id="rId2"/>
              </a:rPr>
              <a:t>www.nursingworkforcecenters.org</a:t>
            </a:r>
            <a:r>
              <a:rPr lang="en-US" sz="1900" dirty="0" smtClean="0">
                <a:latin typeface="Arial" pitchFamily="34" charset="0"/>
                <a:cs typeface="Arial" pitchFamily="34" charset="0"/>
              </a:rPr>
              <a:t>  </a:t>
            </a:r>
            <a:endParaRPr lang="en-US" sz="1900" dirty="0">
              <a:latin typeface="Arial" pitchFamily="34" charset="0"/>
              <a:cs typeface="Arial" pitchFamily="34" charset="0"/>
            </a:endParaRPr>
          </a:p>
        </p:txBody>
      </p:sp>
      <p:sp>
        <p:nvSpPr>
          <p:cNvPr id="7" name="Content Placeholder 6"/>
          <p:cNvSpPr>
            <a:spLocks noGrp="1"/>
          </p:cNvSpPr>
          <p:nvPr>
            <p:ph sz="quarter" idx="4"/>
          </p:nvPr>
        </p:nvSpPr>
        <p:spPr/>
        <p:txBody>
          <a:bodyPr>
            <a:normAutofit fontScale="85000" lnSpcReduction="20000"/>
          </a:bodyPr>
          <a:lstStyle/>
          <a:p>
            <a:r>
              <a:rPr lang="en-US" dirty="0" smtClean="0">
                <a:solidFill>
                  <a:schemeClr val="tx1"/>
                </a:solidFill>
                <a:latin typeface="Arial" pitchFamily="34" charset="0"/>
                <a:cs typeface="Arial" pitchFamily="34" charset="0"/>
              </a:rPr>
              <a:t>These documents are intended to establish standardized data to be collected by each state as part of a larger effort to effectively </a:t>
            </a:r>
            <a:r>
              <a:rPr lang="en-US" b="1" dirty="0" smtClean="0">
                <a:solidFill>
                  <a:srgbClr val="7030A0"/>
                </a:solidFill>
                <a:latin typeface="Arial" pitchFamily="34" charset="0"/>
                <a:cs typeface="Arial" pitchFamily="34" charset="0"/>
              </a:rPr>
              <a:t>quantify and address the country’s critical nursing shortage</a:t>
            </a:r>
            <a:r>
              <a:rPr lang="en-US" b="1"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 which is expected to grow to between 340,000 and 1,000,000 Registered Nurse full-time equivalent vacancies by 2020. </a:t>
            </a:r>
          </a:p>
          <a:p>
            <a:r>
              <a:rPr lang="en-US" dirty="0" smtClean="0">
                <a:latin typeface="Arial" pitchFamily="34" charset="0"/>
                <a:cs typeface="Arial" pitchFamily="34" charset="0"/>
                <a:hlinkClick r:id="rId3"/>
              </a:rPr>
              <a:t>Minimum Nurse Supply Dataset</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4"/>
              </a:rPr>
              <a:t>Minimum Nurse Demand Dataset</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5"/>
              </a:rPr>
              <a:t>Minimum Nursing Education Program Dataset</a:t>
            </a:r>
            <a:endParaRPr lang="en-US"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3096741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May 26, 2011 Meeting Committee# 4&amp; #5</a:t>
            </a:r>
            <a:endParaRPr lang="en-US" b="1" dirty="0">
              <a:latin typeface="Arial" pitchFamily="34" charset="0"/>
              <a:cs typeface="Arial" pitchFamily="34" charset="0"/>
            </a:endParaRPr>
          </a:p>
        </p:txBody>
      </p:sp>
      <p:sp>
        <p:nvSpPr>
          <p:cNvPr id="3" name="Content Placeholder 2"/>
          <p:cNvSpPr>
            <a:spLocks noGrp="1"/>
          </p:cNvSpPr>
          <p:nvPr>
            <p:ph idx="1"/>
          </p:nvPr>
        </p:nvSpPr>
        <p:spPr>
          <a:xfrm>
            <a:off x="304800" y="1295400"/>
            <a:ext cx="8686800" cy="5105400"/>
          </a:xfrm>
        </p:spPr>
        <p:txBody>
          <a:bodyPr>
            <a:normAutofit fontScale="25000" lnSpcReduction="20000"/>
          </a:bodyPr>
          <a:lstStyle/>
          <a:p>
            <a:pPr>
              <a:buNone/>
            </a:pPr>
            <a:r>
              <a:rPr lang="en-US" dirty="0" smtClean="0"/>
              <a:t> </a:t>
            </a:r>
          </a:p>
          <a:p>
            <a:pPr lvl="0"/>
            <a:r>
              <a:rPr lang="en-US" sz="7200" dirty="0" smtClean="0">
                <a:latin typeface="Arial" pitchFamily="34" charset="0"/>
                <a:cs typeface="Arial" pitchFamily="34" charset="0"/>
              </a:rPr>
              <a:t>Review changes in </a:t>
            </a:r>
            <a:r>
              <a:rPr lang="en-US" sz="7200" b="1" dirty="0" smtClean="0">
                <a:solidFill>
                  <a:srgbClr val="7030A0"/>
                </a:solidFill>
                <a:latin typeface="Arial" pitchFamily="34" charset="0"/>
                <a:cs typeface="Arial" pitchFamily="34" charset="0"/>
              </a:rPr>
              <a:t>Doctoral pursuit funding</a:t>
            </a:r>
            <a:r>
              <a:rPr lang="en-US" sz="7200" dirty="0" smtClean="0">
                <a:latin typeface="Arial" pitchFamily="34" charset="0"/>
                <a:cs typeface="Arial" pitchFamily="34" charset="0"/>
              </a:rPr>
              <a:t>, opening door to facilities to increase capacity in Maryland SON</a:t>
            </a:r>
          </a:p>
          <a:p>
            <a:pPr lvl="0"/>
            <a:r>
              <a:rPr lang="en-US" sz="7200" dirty="0" smtClean="0">
                <a:latin typeface="Arial" pitchFamily="34" charset="0"/>
                <a:cs typeface="Arial" pitchFamily="34" charset="0"/>
              </a:rPr>
              <a:t>Get </a:t>
            </a:r>
            <a:r>
              <a:rPr lang="en-US" sz="7200" b="1" dirty="0" smtClean="0">
                <a:solidFill>
                  <a:srgbClr val="7030A0"/>
                </a:solidFill>
                <a:latin typeface="Arial" pitchFamily="34" charset="0"/>
                <a:cs typeface="Arial" pitchFamily="34" charset="0"/>
              </a:rPr>
              <a:t>more Associate Degree Nurses to move towards Bachelor’s Degree </a:t>
            </a:r>
            <a:r>
              <a:rPr lang="en-US" sz="7200" dirty="0" smtClean="0">
                <a:latin typeface="Arial" pitchFamily="34" charset="0"/>
                <a:cs typeface="Arial" pitchFamily="34" charset="0"/>
              </a:rPr>
              <a:t>through marketing and career outreach</a:t>
            </a:r>
          </a:p>
          <a:p>
            <a:pPr lvl="0"/>
            <a:r>
              <a:rPr lang="en-US" sz="7200" dirty="0" smtClean="0">
                <a:latin typeface="Arial" pitchFamily="34" charset="0"/>
                <a:cs typeface="Arial" pitchFamily="34" charset="0"/>
              </a:rPr>
              <a:t>Increase </a:t>
            </a:r>
            <a:r>
              <a:rPr lang="en-US" sz="7200" b="1" dirty="0" smtClean="0">
                <a:solidFill>
                  <a:srgbClr val="7030A0"/>
                </a:solidFill>
                <a:latin typeface="Arial" pitchFamily="34" charset="0"/>
                <a:cs typeface="Arial" pitchFamily="34" charset="0"/>
              </a:rPr>
              <a:t>Ph.D.’s capacity</a:t>
            </a:r>
            <a:r>
              <a:rPr lang="en-US" sz="7200" dirty="0" smtClean="0">
                <a:latin typeface="Arial" pitchFamily="34" charset="0"/>
                <a:cs typeface="Arial" pitchFamily="34" charset="0"/>
              </a:rPr>
              <a:t>.  Accept out of state programs  for Maryland faculty seeking seats </a:t>
            </a:r>
            <a:r>
              <a:rPr lang="en-US" sz="7200" b="1" dirty="0" smtClean="0">
                <a:solidFill>
                  <a:srgbClr val="7030A0"/>
                </a:solidFill>
                <a:latin typeface="Arial" pitchFamily="34" charset="0"/>
                <a:cs typeface="Arial" pitchFamily="34" charset="0"/>
              </a:rPr>
              <a:t>( DE , hybrid, traditional)</a:t>
            </a:r>
          </a:p>
          <a:p>
            <a:pPr lvl="0"/>
            <a:r>
              <a:rPr lang="en-US" sz="7200" dirty="0" smtClean="0">
                <a:latin typeface="Arial" pitchFamily="34" charset="0"/>
                <a:cs typeface="Arial" pitchFamily="34" charset="0"/>
              </a:rPr>
              <a:t>Capitalize on </a:t>
            </a:r>
            <a:r>
              <a:rPr lang="en-US" sz="7200" b="1" dirty="0" smtClean="0">
                <a:solidFill>
                  <a:srgbClr val="7030A0"/>
                </a:solidFill>
                <a:latin typeface="Arial" pitchFamily="34" charset="0"/>
                <a:cs typeface="Arial" pitchFamily="34" charset="0"/>
              </a:rPr>
              <a:t>experienced Maryland educators, so they can teach in PhD </a:t>
            </a:r>
            <a:r>
              <a:rPr lang="en-US" sz="7200" dirty="0" smtClean="0">
                <a:latin typeface="Arial" pitchFamily="34" charset="0"/>
                <a:cs typeface="Arial" pitchFamily="34" charset="0"/>
              </a:rPr>
              <a:t>programs. Reach out </a:t>
            </a:r>
            <a:r>
              <a:rPr lang="en-US" sz="7200" b="1" dirty="0" smtClean="0">
                <a:solidFill>
                  <a:srgbClr val="7030A0"/>
                </a:solidFill>
                <a:latin typeface="Arial" pitchFamily="34" charset="0"/>
                <a:cs typeface="Arial" pitchFamily="34" charset="0"/>
              </a:rPr>
              <a:t>to new Nursing Doctoral Programs </a:t>
            </a:r>
            <a:r>
              <a:rPr lang="en-US" sz="7200" dirty="0" smtClean="0">
                <a:latin typeface="Arial" pitchFamily="34" charset="0"/>
                <a:cs typeface="Arial" pitchFamily="34" charset="0"/>
              </a:rPr>
              <a:t>with expertise and support of existing programs.</a:t>
            </a:r>
          </a:p>
          <a:p>
            <a:pPr lvl="0"/>
            <a:r>
              <a:rPr lang="en-US" sz="7200" dirty="0" smtClean="0">
                <a:latin typeface="Arial" pitchFamily="34" charset="0"/>
                <a:cs typeface="Arial" pitchFamily="34" charset="0"/>
              </a:rPr>
              <a:t>Community College and Universities have </a:t>
            </a:r>
            <a:r>
              <a:rPr lang="en-US" sz="7200" b="1" dirty="0" smtClean="0">
                <a:solidFill>
                  <a:srgbClr val="7030A0"/>
                </a:solidFill>
                <a:latin typeface="Arial" pitchFamily="34" charset="0"/>
                <a:cs typeface="Arial" pitchFamily="34" charset="0"/>
              </a:rPr>
              <a:t>workgroups to make transition easier </a:t>
            </a:r>
            <a:r>
              <a:rPr lang="en-US" sz="7200" dirty="0" smtClean="0">
                <a:latin typeface="Arial" pitchFamily="34" charset="0"/>
                <a:cs typeface="Arial" pitchFamily="34" charset="0"/>
              </a:rPr>
              <a:t>(through philosophies/structure).  Create projects to </a:t>
            </a:r>
            <a:r>
              <a:rPr lang="en-US" sz="7200" b="1" dirty="0" smtClean="0">
                <a:solidFill>
                  <a:srgbClr val="7030A0"/>
                </a:solidFill>
                <a:latin typeface="Arial" pitchFamily="34" charset="0"/>
                <a:cs typeface="Arial" pitchFamily="34" charset="0"/>
              </a:rPr>
              <a:t>bring community colleges and universities in alignment</a:t>
            </a:r>
            <a:r>
              <a:rPr lang="en-US" sz="7200" dirty="0" smtClean="0">
                <a:latin typeface="Arial" pitchFamily="34" charset="0"/>
                <a:cs typeface="Arial" pitchFamily="34" charset="0"/>
              </a:rPr>
              <a:t> through language and courses.</a:t>
            </a:r>
          </a:p>
          <a:p>
            <a:pPr lvl="0"/>
            <a:r>
              <a:rPr lang="en-US" sz="7200" b="1" dirty="0" smtClean="0">
                <a:solidFill>
                  <a:srgbClr val="7030A0"/>
                </a:solidFill>
                <a:latin typeface="Arial" pitchFamily="34" charset="0"/>
                <a:cs typeface="Arial" pitchFamily="34" charset="0"/>
              </a:rPr>
              <a:t>Focus on nursing faculty career path- accessing-attracting-advancing- retaining-respecting-rewarding with the final destination of a doctoral education</a:t>
            </a:r>
          </a:p>
          <a:p>
            <a:pPr lvl="0"/>
            <a:r>
              <a:rPr lang="en-US" sz="7200" dirty="0" smtClean="0">
                <a:latin typeface="Arial" pitchFamily="34" charset="0"/>
                <a:cs typeface="Arial" pitchFamily="34" charset="0"/>
              </a:rPr>
              <a:t>Build consensus within </a:t>
            </a:r>
            <a:r>
              <a:rPr lang="en-US" sz="7200" b="1" dirty="0" smtClean="0">
                <a:solidFill>
                  <a:srgbClr val="7030A0"/>
                </a:solidFill>
                <a:latin typeface="Arial" pitchFamily="34" charset="0"/>
                <a:cs typeface="Arial" pitchFamily="34" charset="0"/>
              </a:rPr>
              <a:t>nursing educators- </a:t>
            </a:r>
            <a:r>
              <a:rPr lang="en-US" sz="7200" dirty="0" smtClean="0">
                <a:latin typeface="Arial" pitchFamily="34" charset="0"/>
                <a:cs typeface="Arial" pitchFamily="34" charset="0"/>
              </a:rPr>
              <a:t>both experienced and retired nursing faculty- to be the </a:t>
            </a:r>
            <a:r>
              <a:rPr lang="en-US" sz="7200" b="1" dirty="0" smtClean="0">
                <a:solidFill>
                  <a:srgbClr val="7030A0"/>
                </a:solidFill>
                <a:latin typeface="Arial" pitchFamily="34" charset="0"/>
                <a:cs typeface="Arial" pitchFamily="34" charset="0"/>
              </a:rPr>
              <a:t>public voice </a:t>
            </a:r>
            <a:r>
              <a:rPr lang="en-US" sz="7200" dirty="0" smtClean="0">
                <a:latin typeface="Arial" pitchFamily="34" charset="0"/>
                <a:cs typeface="Arial" pitchFamily="34" charset="0"/>
              </a:rPr>
              <a:t>for the nursing excellence position.</a:t>
            </a:r>
          </a:p>
          <a:p>
            <a:pPr lvl="0"/>
            <a:r>
              <a:rPr lang="en-US" sz="7200" dirty="0" smtClean="0">
                <a:latin typeface="Arial" pitchFamily="34" charset="0"/>
                <a:cs typeface="Arial" pitchFamily="34" charset="0"/>
              </a:rPr>
              <a:t>Research current cost-benefit ratios- personal and financial investments in the </a:t>
            </a:r>
            <a:r>
              <a:rPr lang="en-US" sz="7200" b="1" dirty="0" smtClean="0">
                <a:solidFill>
                  <a:srgbClr val="7030A0"/>
                </a:solidFill>
                <a:latin typeface="Arial" pitchFamily="34" charset="0"/>
                <a:cs typeface="Arial" pitchFamily="34" charset="0"/>
              </a:rPr>
              <a:t>final career satisfaction and longevity as nurse faculty</a:t>
            </a:r>
          </a:p>
          <a:p>
            <a:pPr lvl="0"/>
            <a:r>
              <a:rPr lang="en-US" sz="7200" b="1" dirty="0" smtClean="0">
                <a:solidFill>
                  <a:srgbClr val="7030A0"/>
                </a:solidFill>
                <a:latin typeface="Arial" pitchFamily="34" charset="0"/>
                <a:cs typeface="Arial" pitchFamily="34" charset="0"/>
              </a:rPr>
              <a:t>MESSAGE- WE ARE MOVING FORWARD ON LONG RANGE GOALS</a:t>
            </a:r>
          </a:p>
          <a:p>
            <a:endParaRPr lang="en-US" sz="4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Arial" pitchFamily="34" charset="0"/>
                <a:cs typeface="Arial" pitchFamily="34" charset="0"/>
              </a:rPr>
              <a:t>Nurse Support = Nursing Excellence</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r>
              <a:rPr lang="en-US" sz="2400" i="1" dirty="0">
                <a:latin typeface="Arial" pitchFamily="34" charset="0"/>
                <a:cs typeface="Arial" pitchFamily="34" charset="0"/>
              </a:rPr>
              <a:t>A number of studies have shown a link between higher nursing education and better </a:t>
            </a:r>
            <a:r>
              <a:rPr lang="en-US" sz="2400" i="1" dirty="0" smtClean="0">
                <a:latin typeface="Arial" pitchFamily="34" charset="0"/>
                <a:cs typeface="Arial" pitchFamily="34" charset="0"/>
              </a:rPr>
              <a:t>patient outcomes</a:t>
            </a:r>
            <a:r>
              <a:rPr lang="en-US" sz="2400" i="1" dirty="0">
                <a:latin typeface="Arial" pitchFamily="34" charset="0"/>
                <a:cs typeface="Arial" pitchFamily="34" charset="0"/>
              </a:rPr>
              <a:t>. One study showed compelling evidence that a 10 percent increase in the number of </a:t>
            </a:r>
            <a:r>
              <a:rPr lang="en-US" sz="2400" i="1" dirty="0" smtClean="0">
                <a:latin typeface="Arial" pitchFamily="34" charset="0"/>
                <a:cs typeface="Arial" pitchFamily="34" charset="0"/>
              </a:rPr>
              <a:t>BSN degree </a:t>
            </a:r>
            <a:r>
              <a:rPr lang="en-US" sz="2400" i="1" dirty="0">
                <a:latin typeface="Arial" pitchFamily="34" charset="0"/>
                <a:cs typeface="Arial" pitchFamily="34" charset="0"/>
              </a:rPr>
              <a:t>nurses decreased the risk of patient death and failure </a:t>
            </a:r>
            <a:r>
              <a:rPr lang="en-US" sz="2400" i="1" dirty="0" smtClean="0">
                <a:latin typeface="Arial" pitchFamily="34" charset="0"/>
                <a:cs typeface="Arial" pitchFamily="34" charset="0"/>
              </a:rPr>
              <a:t>to </a:t>
            </a:r>
            <a:r>
              <a:rPr lang="en-US" sz="2400" i="1" dirty="0">
                <a:latin typeface="Arial" pitchFamily="34" charset="0"/>
                <a:cs typeface="Arial" pitchFamily="34" charset="0"/>
              </a:rPr>
              <a:t>rescue by 5 percent</a:t>
            </a:r>
            <a:r>
              <a:rPr lang="en-US" sz="2400" i="1" dirty="0" smtClean="0">
                <a:latin typeface="Arial" pitchFamily="34" charset="0"/>
                <a:cs typeface="Arial" pitchFamily="34" charset="0"/>
              </a:rPr>
              <a:t>.  ( June, 2012, HSCRC)</a:t>
            </a:r>
          </a:p>
          <a:p>
            <a:pPr marL="0" indent="0">
              <a:buNone/>
            </a:pPr>
            <a:r>
              <a:rPr lang="en-US" sz="1400" dirty="0">
                <a:latin typeface="Arial" pitchFamily="34" charset="0"/>
                <a:cs typeface="Arial" pitchFamily="34" charset="0"/>
              </a:rPr>
              <a:t>L. H. Aiken, S.P. Clarke, R.B. Cheung, D. M. Sloane, &amp; J.H. Silber. Educational Levels of Hospital Nurses and Surgical Patient Mortality. </a:t>
            </a:r>
            <a:r>
              <a:rPr lang="en-US" sz="1400" dirty="0" smtClean="0">
                <a:latin typeface="Arial" pitchFamily="34" charset="0"/>
                <a:cs typeface="Arial" pitchFamily="34" charset="0"/>
              </a:rPr>
              <a:t>Journal of </a:t>
            </a:r>
            <a:r>
              <a:rPr lang="en-US" sz="1400" dirty="0">
                <a:latin typeface="Arial" pitchFamily="34" charset="0"/>
                <a:cs typeface="Arial" pitchFamily="34" charset="0"/>
              </a:rPr>
              <a:t>the American Medical Association. 290:12 (2003). </a:t>
            </a:r>
            <a:r>
              <a:rPr lang="en-US" sz="1400" dirty="0" smtClean="0">
                <a:latin typeface="Arial" pitchFamily="34" charset="0"/>
                <a:cs typeface="Arial" pitchFamily="34" charset="0"/>
              </a:rPr>
              <a:t>1617-1623</a:t>
            </a:r>
          </a:p>
          <a:p>
            <a:pPr marL="0" indent="0">
              <a:buNone/>
            </a:pPr>
            <a:endParaRPr lang="en-US" sz="1400" dirty="0" smtClean="0">
              <a:latin typeface="Arial" pitchFamily="34" charset="0"/>
              <a:cs typeface="Arial" pitchFamily="34" charset="0"/>
            </a:endParaRPr>
          </a:p>
          <a:p>
            <a:pPr marL="0" indent="0">
              <a:buNone/>
            </a:pPr>
            <a:r>
              <a:rPr lang="en-US" sz="2400" b="1" dirty="0" smtClean="0">
                <a:solidFill>
                  <a:srgbClr val="7030A0"/>
                </a:solidFill>
                <a:latin typeface="Arial" pitchFamily="34" charset="0"/>
                <a:cs typeface="Arial" pitchFamily="34" charset="0"/>
              </a:rPr>
              <a:t>NSP I and NSP II are focused on supporting nursing excellence.</a:t>
            </a:r>
            <a:endParaRPr lang="en-US" sz="2400" dirty="0" smtClean="0">
              <a:solidFill>
                <a:srgbClr val="7030A0"/>
              </a:solidFill>
              <a:latin typeface="Arial" pitchFamily="34" charset="0"/>
              <a:cs typeface="Arial" pitchFamily="34" charset="0"/>
            </a:endParaRPr>
          </a:p>
          <a:p>
            <a:pPr marL="0" indent="0">
              <a:buNone/>
            </a:pPr>
            <a:r>
              <a:rPr lang="en-US" sz="2400" dirty="0" smtClean="0">
                <a:latin typeface="Arial" pitchFamily="34" charset="0"/>
                <a:cs typeface="Arial" pitchFamily="34" charset="0"/>
              </a:rPr>
              <a:t>In agreement with both ANCC Magnet Centers of Excellence and</a:t>
            </a:r>
          </a:p>
          <a:p>
            <a:pPr marL="0" indent="0">
              <a:buNone/>
            </a:pPr>
            <a:r>
              <a:rPr lang="en-US" sz="2400" dirty="0" smtClean="0">
                <a:latin typeface="Arial" pitchFamily="34" charset="0"/>
                <a:cs typeface="Arial" pitchFamily="34" charset="0"/>
              </a:rPr>
              <a:t>the IOM’s </a:t>
            </a:r>
            <a:r>
              <a:rPr lang="en-US" sz="2400" i="1" dirty="0" smtClean="0">
                <a:latin typeface="Arial" pitchFamily="34" charset="0"/>
                <a:cs typeface="Arial" pitchFamily="34" charset="0"/>
              </a:rPr>
              <a:t>Future of Nursing: Leading Change, Advancing Health</a:t>
            </a:r>
          </a:p>
          <a:p>
            <a:pPr marL="0" indent="0">
              <a:buNone/>
            </a:pPr>
            <a:r>
              <a:rPr lang="en-US" sz="2400" dirty="0" smtClean="0">
                <a:latin typeface="Arial" pitchFamily="34" charset="0"/>
                <a:cs typeface="Arial" pitchFamily="34" charset="0"/>
              </a:rPr>
              <a:t>this RFA seeks applicants--- aligned with nursing excellence</a:t>
            </a:r>
            <a:r>
              <a:rPr lang="en-US" sz="2400" dirty="0" smtClean="0"/>
              <a:t>.</a:t>
            </a:r>
          </a:p>
        </p:txBody>
      </p:sp>
    </p:spTree>
    <p:extLst>
      <p:ext uri="{BB962C8B-B14F-4D97-AF65-F5344CB8AC3E}">
        <p14:creationId xmlns:p14="http://schemas.microsoft.com/office/powerpoint/2010/main" val="1523837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latin typeface="Arial" pitchFamily="34" charset="0"/>
                <a:cs typeface="Arial" pitchFamily="34" charset="0"/>
              </a:rPr>
              <a:t>Certified Nurse Educator (CNE)</a:t>
            </a:r>
            <a:endParaRPr lang="en-US" b="1" dirty="0">
              <a:latin typeface="Arial" pitchFamily="34" charset="0"/>
              <a:cs typeface="Arial" pitchFamily="34" charset="0"/>
            </a:endParaRPr>
          </a:p>
        </p:txBody>
      </p:sp>
      <p:sp>
        <p:nvSpPr>
          <p:cNvPr id="5" name="Text Placeholder 4"/>
          <p:cNvSpPr>
            <a:spLocks noGrp="1"/>
          </p:cNvSpPr>
          <p:nvPr>
            <p:ph type="body" idx="1"/>
          </p:nvPr>
        </p:nvSpPr>
        <p:spPr/>
        <p:txBody>
          <a:bodyPr>
            <a:normAutofit fontScale="92500" lnSpcReduction="10000"/>
          </a:bodyPr>
          <a:lstStyle/>
          <a:p>
            <a:endParaRPr lang="en-US" dirty="0" smtClean="0"/>
          </a:p>
          <a:p>
            <a:r>
              <a:rPr lang="en-US" b="1" dirty="0">
                <a:latin typeface="Arial" pitchFamily="34" charset="0"/>
                <a:cs typeface="Arial" pitchFamily="34" charset="0"/>
              </a:rPr>
              <a:t>The Value of Certification</a:t>
            </a:r>
          </a:p>
          <a:p>
            <a:endParaRPr lang="en-US" dirty="0"/>
          </a:p>
          <a:p>
            <a:endParaRPr lang="en-US" dirty="0">
              <a:latin typeface="Arial" pitchFamily="34" charset="0"/>
              <a:cs typeface="Arial" pitchFamily="34" charset="0"/>
            </a:endParaRPr>
          </a:p>
        </p:txBody>
      </p:sp>
      <p:sp>
        <p:nvSpPr>
          <p:cNvPr id="6" name="Text Placeholder 5"/>
          <p:cNvSpPr>
            <a:spLocks noGrp="1"/>
          </p:cNvSpPr>
          <p:nvPr>
            <p:ph type="body" sz="half" idx="3"/>
          </p:nvPr>
        </p:nvSpPr>
        <p:spPr>
          <a:xfrm>
            <a:off x="4645025" y="533400"/>
            <a:ext cx="4292241" cy="1905000"/>
          </a:xfrm>
        </p:spPr>
        <p:txBody>
          <a:bodyPr>
            <a:normAutofit lnSpcReduction="10000"/>
          </a:bodyPr>
          <a:lstStyle/>
          <a:p>
            <a:endParaRPr lang="en-US" sz="2000" b="1" dirty="0" smtClean="0">
              <a:solidFill>
                <a:srgbClr val="7030A0"/>
              </a:solidFill>
              <a:latin typeface="Arial" pitchFamily="34" charset="0"/>
              <a:cs typeface="Arial" pitchFamily="34" charset="0"/>
            </a:endParaRPr>
          </a:p>
          <a:p>
            <a:r>
              <a:rPr lang="en-US" sz="2000" b="1" dirty="0" smtClean="0">
                <a:solidFill>
                  <a:srgbClr val="7030A0"/>
                </a:solidFill>
                <a:latin typeface="Arial" pitchFamily="34" charset="0"/>
                <a:cs typeface="Arial" pitchFamily="34" charset="0"/>
              </a:rPr>
              <a:t>Stevenson </a:t>
            </a:r>
            <a:r>
              <a:rPr lang="en-US" sz="2000" b="1" dirty="0">
                <a:solidFill>
                  <a:srgbClr val="7030A0"/>
                </a:solidFill>
                <a:latin typeface="Arial" pitchFamily="34" charset="0"/>
                <a:cs typeface="Arial" pitchFamily="34" charset="0"/>
              </a:rPr>
              <a:t>University Department of Nursing </a:t>
            </a:r>
            <a:br>
              <a:rPr lang="en-US" sz="2000" b="1" dirty="0">
                <a:solidFill>
                  <a:srgbClr val="7030A0"/>
                </a:solidFill>
                <a:latin typeface="Arial" pitchFamily="34" charset="0"/>
                <a:cs typeface="Arial" pitchFamily="34" charset="0"/>
              </a:rPr>
            </a:br>
            <a:r>
              <a:rPr lang="en-US" sz="2000" b="1" dirty="0">
                <a:solidFill>
                  <a:srgbClr val="7030A0"/>
                </a:solidFill>
                <a:latin typeface="Arial" pitchFamily="34" charset="0"/>
                <a:cs typeface="Arial" pitchFamily="34" charset="0"/>
              </a:rPr>
              <a:t>Stevenson, MD </a:t>
            </a:r>
            <a:br>
              <a:rPr lang="en-US" sz="2000" b="1" dirty="0">
                <a:solidFill>
                  <a:srgbClr val="7030A0"/>
                </a:solidFill>
                <a:latin typeface="Arial" pitchFamily="34" charset="0"/>
                <a:cs typeface="Arial" pitchFamily="34" charset="0"/>
              </a:rPr>
            </a:br>
            <a:r>
              <a:rPr lang="en-US" sz="2000" b="1" dirty="0">
                <a:solidFill>
                  <a:srgbClr val="7030A0"/>
                </a:solidFill>
                <a:latin typeface="Arial" pitchFamily="34" charset="0"/>
                <a:cs typeface="Arial" pitchFamily="34" charset="0"/>
              </a:rPr>
              <a:t>May 21, </a:t>
            </a:r>
            <a:r>
              <a:rPr lang="en-US" sz="2000" b="1" dirty="0" smtClean="0">
                <a:solidFill>
                  <a:srgbClr val="7030A0"/>
                </a:solidFill>
                <a:latin typeface="Arial" pitchFamily="34" charset="0"/>
                <a:cs typeface="Arial" pitchFamily="34" charset="0"/>
              </a:rPr>
              <a:t>2013</a:t>
            </a:r>
          </a:p>
          <a:p>
            <a:r>
              <a:rPr lang="en-US" sz="2000" b="1" dirty="0" smtClean="0">
                <a:solidFill>
                  <a:srgbClr val="7030A0"/>
                </a:solidFill>
                <a:latin typeface="Arial" pitchFamily="34" charset="0"/>
                <a:cs typeface="Arial" pitchFamily="34" charset="0"/>
              </a:rPr>
              <a:t>Workshop by NLN </a:t>
            </a:r>
            <a:endParaRPr lang="en-US" sz="2000" b="1" dirty="0">
              <a:solidFill>
                <a:srgbClr val="7030A0"/>
              </a:solidFill>
              <a:latin typeface="Arial" pitchFamily="34" charset="0"/>
              <a:cs typeface="Arial" pitchFamily="34" charset="0"/>
            </a:endParaRPr>
          </a:p>
          <a:p>
            <a:endParaRPr lang="en-US" sz="2000" b="1" dirty="0">
              <a:latin typeface="Arial" pitchFamily="34" charset="0"/>
              <a:cs typeface="Arial" pitchFamily="34" charset="0"/>
            </a:endParaRPr>
          </a:p>
        </p:txBody>
      </p:sp>
      <p:sp>
        <p:nvSpPr>
          <p:cNvPr id="3" name="Content Placeholder 2"/>
          <p:cNvSpPr>
            <a:spLocks noGrp="1"/>
          </p:cNvSpPr>
          <p:nvPr>
            <p:ph sz="quarter" idx="2"/>
          </p:nvPr>
        </p:nvSpPr>
        <p:spPr/>
        <p:txBody>
          <a:bodyPr>
            <a:normAutofit fontScale="92500"/>
          </a:bodyPr>
          <a:lstStyle/>
          <a:p>
            <a:pPr marL="0" indent="0">
              <a:buNone/>
            </a:pPr>
            <a:r>
              <a:rPr lang="en-US" b="1" dirty="0" smtClean="0">
                <a:solidFill>
                  <a:srgbClr val="7030A0"/>
                </a:solidFill>
                <a:latin typeface="Arial" pitchFamily="34" charset="0"/>
                <a:cs typeface="Arial" pitchFamily="34" charset="0"/>
              </a:rPr>
              <a:t>Distinguish academic nursing education as a specialty area of practice and an advanced practice role within professional nursing </a:t>
            </a:r>
          </a:p>
          <a:p>
            <a:pPr marL="0" indent="0">
              <a:buNone/>
            </a:pPr>
            <a:endParaRPr lang="en-US" b="1" dirty="0" smtClean="0">
              <a:solidFill>
                <a:srgbClr val="7030A0"/>
              </a:solidFill>
              <a:latin typeface="Arial" pitchFamily="34" charset="0"/>
              <a:cs typeface="Arial" pitchFamily="34" charset="0"/>
            </a:endParaRPr>
          </a:p>
          <a:p>
            <a:pPr marL="0" indent="0">
              <a:buNone/>
            </a:pPr>
            <a:r>
              <a:rPr lang="en-US" b="1" dirty="0" smtClean="0">
                <a:solidFill>
                  <a:srgbClr val="7030A0"/>
                </a:solidFill>
                <a:latin typeface="Arial" pitchFamily="34" charset="0"/>
                <a:cs typeface="Arial" pitchFamily="34" charset="0"/>
              </a:rPr>
              <a:t>Cecil College’s CNEs:</a:t>
            </a:r>
          </a:p>
          <a:p>
            <a:r>
              <a:rPr lang="en-US" sz="1800" dirty="0"/>
              <a:t>Christy Dryer, DNP, RN, CNE</a:t>
            </a:r>
          </a:p>
          <a:p>
            <a:r>
              <a:rPr lang="en-US" sz="1800" dirty="0"/>
              <a:t> Marta Hayden, MSN, OCN, RN, CNE</a:t>
            </a:r>
          </a:p>
          <a:p>
            <a:r>
              <a:rPr lang="en-US" sz="1800" dirty="0"/>
              <a:t> </a:t>
            </a:r>
            <a:r>
              <a:rPr lang="en-US" sz="1800" dirty="0" err="1"/>
              <a:t>Cindi</a:t>
            </a:r>
            <a:r>
              <a:rPr lang="en-US" sz="1800" dirty="0"/>
              <a:t> Horton, </a:t>
            </a:r>
            <a:r>
              <a:rPr lang="en-US" sz="1800" dirty="0" err="1"/>
              <a:t>EdD</a:t>
            </a:r>
            <a:r>
              <a:rPr lang="en-US" sz="1800" dirty="0"/>
              <a:t>, MSN, RN, CNE</a:t>
            </a:r>
          </a:p>
          <a:p>
            <a:r>
              <a:rPr lang="en-US" sz="1800" dirty="0"/>
              <a:t> Roxanne Rash, </a:t>
            </a:r>
            <a:r>
              <a:rPr lang="en-US" sz="1800" dirty="0" err="1"/>
              <a:t>EdD</a:t>
            </a:r>
            <a:r>
              <a:rPr lang="en-US" sz="1800" dirty="0"/>
              <a:t>, ND, MS, RN, CNE</a:t>
            </a:r>
          </a:p>
          <a:p>
            <a:pPr marL="0" indent="0">
              <a:buNone/>
            </a:pPr>
            <a:endParaRPr lang="en-US" sz="1800" b="1" dirty="0" smtClean="0">
              <a:solidFill>
                <a:srgbClr val="7030A0"/>
              </a:solidFill>
              <a:latin typeface="Arial" pitchFamily="34" charset="0"/>
              <a:cs typeface="Arial" pitchFamily="34" charset="0"/>
            </a:endParaRPr>
          </a:p>
        </p:txBody>
      </p:sp>
      <p:sp>
        <p:nvSpPr>
          <p:cNvPr id="7" name="Content Placeholder 6"/>
          <p:cNvSpPr>
            <a:spLocks noGrp="1"/>
          </p:cNvSpPr>
          <p:nvPr>
            <p:ph sz="quarter" idx="4"/>
          </p:nvPr>
        </p:nvSpPr>
        <p:spPr>
          <a:xfrm>
            <a:off x="4648730" y="1752600"/>
            <a:ext cx="4288536" cy="3505200"/>
          </a:xfrm>
        </p:spPr>
        <p:txBody>
          <a:bodyPr>
            <a:normAutofit fontScale="92500" lnSpcReduction="20000"/>
          </a:bodyPr>
          <a:lstStyle/>
          <a:p>
            <a:pPr marL="0" indent="0" algn="r">
              <a:buNone/>
            </a:pPr>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Certification in any field is a mark of professionalism. It </a:t>
            </a:r>
            <a:r>
              <a:rPr lang="en-US" dirty="0" smtClean="0">
                <a:solidFill>
                  <a:schemeClr val="tx1">
                    <a:lumMod val="75000"/>
                    <a:lumOff val="25000"/>
                  </a:schemeClr>
                </a:solidFill>
                <a:latin typeface="Arial" pitchFamily="34" charset="0"/>
                <a:cs typeface="Arial" pitchFamily="34" charset="0"/>
              </a:rPr>
              <a:t>communicates to students, peers, and the academic and health care communities that the highest standards of excellence are being met. </a:t>
            </a:r>
          </a:p>
          <a:p>
            <a:r>
              <a:rPr lang="en-US" dirty="0" smtClean="0">
                <a:latin typeface="Arial" pitchFamily="34" charset="0"/>
                <a:cs typeface="Arial" pitchFamily="34" charset="0"/>
                <a:hlinkClick r:id="rId2"/>
              </a:rPr>
              <a:t>www.nln.org</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2172882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Each of You Play a Vital Role</a:t>
            </a:r>
            <a:endParaRPr lang="en-US" b="1"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20000"/>
          </a:bodyPr>
          <a:lstStyle/>
          <a:p>
            <a:pPr marL="0" indent="0">
              <a:buNone/>
              <a:defRPr/>
            </a:pPr>
            <a:r>
              <a:rPr lang="en-US" b="1" dirty="0">
                <a:solidFill>
                  <a:srgbClr val="7030A0"/>
                </a:solidFill>
                <a:latin typeface="Arial" pitchFamily="34" charset="0"/>
                <a:cs typeface="Arial" pitchFamily="34" charset="0"/>
              </a:rPr>
              <a:t>Nursing Educators play a vital role in the development of the nursing profession</a:t>
            </a:r>
            <a:r>
              <a:rPr lang="en-US" dirty="0">
                <a:solidFill>
                  <a:srgbClr val="FFC000"/>
                </a:solidFill>
              </a:rPr>
              <a:t>. </a:t>
            </a:r>
          </a:p>
          <a:p>
            <a:pPr marL="0" indent="0">
              <a:buFont typeface="Arial" charset="0"/>
              <a:buNone/>
              <a:defRPr/>
            </a:pPr>
            <a:r>
              <a:rPr lang="en-US" dirty="0" smtClean="0"/>
              <a:t>Lay </a:t>
            </a:r>
            <a:r>
              <a:rPr lang="en-US" dirty="0"/>
              <a:t>the foundation for how nurses practice and interact with patients, families, communities, fellow nurses and other health care professionals. </a:t>
            </a:r>
            <a:r>
              <a:rPr lang="en-US" dirty="0" smtClean="0"/>
              <a:t>Model </a:t>
            </a:r>
            <a:r>
              <a:rPr lang="en-US" dirty="0"/>
              <a:t>ethical decision making, critical thinking, caring and professional behavior.</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a:solidFill>
                  <a:schemeClr val="accent6"/>
                </a:solidFill>
                <a:latin typeface="Arial" pitchFamily="34" charset="0"/>
                <a:cs typeface="Arial" pitchFamily="34" charset="0"/>
              </a:rPr>
              <a:t>President Obama recognized nurses as the “bedrock” of health care</a:t>
            </a:r>
            <a:r>
              <a:rPr lang="en-US" b="1" dirty="0" smtClean="0">
                <a:solidFill>
                  <a:schemeClr val="accent6"/>
                </a:solidFill>
                <a:latin typeface="Arial" pitchFamily="34" charset="0"/>
                <a:cs typeface="Arial" pitchFamily="34" charset="0"/>
              </a:rPr>
              <a:t>.</a:t>
            </a:r>
            <a:r>
              <a:rPr lang="en-US" i="1" dirty="0"/>
              <a:t> “Quite simply, nurses are on the front line of America’s healthcare system. Every day, with your hard work, with your skill, your compassion, nurses determine the quality of care that we all receive.” First Lady Michelle Obama</a:t>
            </a:r>
            <a:endParaRPr lang="en-US" dirty="0"/>
          </a:p>
          <a:p>
            <a:endParaRPr lang="en-US" b="1" dirty="0" smtClean="0">
              <a:solidFill>
                <a:schemeClr val="accent6"/>
              </a:solidFill>
              <a:latin typeface="Arial" pitchFamily="34" charset="0"/>
              <a:cs typeface="Arial" pitchFamily="34" charset="0"/>
            </a:endParaRPr>
          </a:p>
          <a:p>
            <a:endParaRPr lang="en-US" b="1" dirty="0">
              <a:solidFill>
                <a:schemeClr val="accent6"/>
              </a:solidFill>
              <a:latin typeface="Arial" pitchFamily="34" charset="0"/>
              <a:cs typeface="Arial" pitchFamily="34" charset="0"/>
            </a:endParaRPr>
          </a:p>
          <a:p>
            <a:endParaRPr lang="en-US" b="1" dirty="0">
              <a:solidFill>
                <a:schemeClr val="accent6"/>
              </a:solidFill>
              <a:latin typeface="Arial" pitchFamily="34" charset="0"/>
              <a:cs typeface="Arial" pitchFamily="34" charset="0"/>
            </a:endParaRPr>
          </a:p>
          <a:p>
            <a:endParaRPr lang="en-US" b="1" dirty="0">
              <a:solidFill>
                <a:schemeClr val="accent6"/>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959509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New Horizons </a:t>
            </a:r>
            <a:endParaRPr lang="en-US" b="1" dirty="0">
              <a:latin typeface="Arial" pitchFamily="34" charset="0"/>
              <a:cs typeface="Arial" pitchFamily="34" charset="0"/>
            </a:endParaRPr>
          </a:p>
        </p:txBody>
      </p:sp>
      <p:sp>
        <p:nvSpPr>
          <p:cNvPr id="3" name="Text Placeholder 2"/>
          <p:cNvSpPr>
            <a:spLocks noGrp="1"/>
          </p:cNvSpPr>
          <p:nvPr>
            <p:ph type="body" idx="1"/>
          </p:nvPr>
        </p:nvSpPr>
        <p:spPr/>
        <p:txBody>
          <a:bodyPr>
            <a:normAutofit fontScale="77500" lnSpcReduction="20000"/>
          </a:bodyPr>
          <a:lstStyle/>
          <a:p>
            <a:r>
              <a:rPr lang="en-US" dirty="0"/>
              <a:t/>
            </a:r>
            <a:br>
              <a:rPr lang="en-US" dirty="0"/>
            </a:br>
            <a:r>
              <a:rPr lang="en-US" dirty="0" smtClean="0"/>
              <a:t/>
            </a:r>
            <a:br>
              <a:rPr lang="en-US" dirty="0" smtClean="0"/>
            </a:br>
            <a:endParaRPr lang="en-US" dirty="0"/>
          </a:p>
        </p:txBody>
      </p:sp>
      <p:sp>
        <p:nvSpPr>
          <p:cNvPr id="5" name="Text Placeholder 4"/>
          <p:cNvSpPr>
            <a:spLocks noGrp="1"/>
          </p:cNvSpPr>
          <p:nvPr>
            <p:ph type="body" sz="half" idx="3"/>
          </p:nvPr>
        </p:nvSpPr>
        <p:spPr/>
        <p:txBody>
          <a:bodyPr/>
          <a:lstStyle/>
          <a:p>
            <a:r>
              <a:rPr lang="en-US" dirty="0" smtClean="0">
                <a:hlinkClick r:id="rId2"/>
              </a:rPr>
              <a:t>www.Nursesupport.org</a:t>
            </a:r>
            <a:r>
              <a:rPr lang="en-US" dirty="0" smtClean="0"/>
              <a:t>  </a:t>
            </a:r>
            <a:endParaRPr lang="en-US" dirty="0"/>
          </a:p>
        </p:txBody>
      </p:sp>
      <p:pic>
        <p:nvPicPr>
          <p:cNvPr id="4" name="Content Placeholder 3"/>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762000" y="762000"/>
            <a:ext cx="2956321" cy="3941762"/>
          </a:xfrm>
        </p:spPr>
      </p:pic>
      <p:sp>
        <p:nvSpPr>
          <p:cNvPr id="6" name="Content Placeholder 5"/>
          <p:cNvSpPr>
            <a:spLocks noGrp="1"/>
          </p:cNvSpPr>
          <p:nvPr>
            <p:ph sz="quarter" idx="4"/>
          </p:nvPr>
        </p:nvSpPr>
        <p:spPr>
          <a:xfrm>
            <a:off x="4648730" y="1316037"/>
            <a:ext cx="4288536" cy="4475163"/>
          </a:xfrm>
        </p:spPr>
        <p:txBody>
          <a:bodyPr>
            <a:normAutofit fontScale="85000" lnSpcReduction="20000"/>
          </a:bodyPr>
          <a:lstStyle/>
          <a:p>
            <a:pPr marL="0" indent="0">
              <a:buNone/>
            </a:pPr>
            <a:r>
              <a:rPr lang="en-US" dirty="0" smtClean="0"/>
              <a:t> </a:t>
            </a:r>
          </a:p>
          <a:p>
            <a:pPr marL="0" indent="0">
              <a:buNone/>
            </a:pPr>
            <a:r>
              <a:rPr lang="en-US" dirty="0" smtClean="0"/>
              <a:t>Post upcoming events</a:t>
            </a:r>
          </a:p>
          <a:p>
            <a:pPr marL="0" indent="0">
              <a:buNone/>
            </a:pPr>
            <a:r>
              <a:rPr lang="en-US" dirty="0" smtClean="0"/>
              <a:t>Maryland nursing research reports</a:t>
            </a:r>
          </a:p>
          <a:p>
            <a:pPr marL="0" indent="0">
              <a:buNone/>
            </a:pPr>
            <a:endParaRPr lang="en-US" dirty="0" smtClean="0"/>
          </a:p>
          <a:p>
            <a:pPr marL="0" indent="0">
              <a:buNone/>
            </a:pPr>
            <a:r>
              <a:rPr lang="en-US" dirty="0" smtClean="0"/>
              <a:t>Recognize fellowships and grantees</a:t>
            </a:r>
          </a:p>
          <a:p>
            <a:pPr marL="0" indent="0">
              <a:buNone/>
            </a:pPr>
            <a:r>
              <a:rPr lang="en-US" dirty="0" smtClean="0"/>
              <a:t>Share best practices</a:t>
            </a:r>
            <a:endParaRPr lang="en-US" dirty="0"/>
          </a:p>
          <a:p>
            <a:pPr marL="0" indent="0">
              <a:buNone/>
            </a:pPr>
            <a:endParaRPr lang="en-US" dirty="0" smtClean="0"/>
          </a:p>
          <a:p>
            <a:pPr marL="0" indent="0">
              <a:buNone/>
            </a:pPr>
            <a:r>
              <a:rPr lang="en-US" dirty="0" smtClean="0"/>
              <a:t>Provide password protected access to simulation scenarios created through NSP by nursing faculty for statewide resources</a:t>
            </a:r>
          </a:p>
          <a:p>
            <a:pPr marL="0" indent="0">
              <a:buNone/>
            </a:pPr>
            <a:endParaRPr lang="en-US" dirty="0" smtClean="0"/>
          </a:p>
          <a:p>
            <a:pPr marL="0" indent="0">
              <a:buNone/>
            </a:pPr>
            <a:endParaRPr lang="en-US" dirty="0"/>
          </a:p>
          <a:p>
            <a:pPr marL="0" indent="0">
              <a:buNone/>
            </a:pPr>
            <a:r>
              <a:rPr lang="en-US" dirty="0" smtClean="0"/>
              <a:t>Electronic submissions of reports </a:t>
            </a:r>
          </a:p>
          <a:p>
            <a:pPr marL="0" indent="0">
              <a:buNone/>
            </a:pPr>
            <a:endParaRPr lang="en-US" dirty="0" smtClean="0"/>
          </a:p>
        </p:txBody>
      </p:sp>
    </p:spTree>
    <p:extLst>
      <p:ext uri="{BB962C8B-B14F-4D97-AF65-F5344CB8AC3E}">
        <p14:creationId xmlns:p14="http://schemas.microsoft.com/office/powerpoint/2010/main" val="2816948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Dates to Note :Phase 8 FY 2014</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1600" b="1" dirty="0">
                <a:solidFill>
                  <a:srgbClr val="7030A0"/>
                </a:solidFill>
                <a:latin typeface="Arial" pitchFamily="34" charset="0"/>
                <a:cs typeface="Arial" pitchFamily="34" charset="0"/>
              </a:rPr>
              <a:t>Friday, March 15, 2013  	Proposals due by 5:00 p.m. at MHEC</a:t>
            </a:r>
            <a:endParaRPr lang="en-US" sz="1600" dirty="0">
              <a:solidFill>
                <a:srgbClr val="7030A0"/>
              </a:solidFill>
              <a:latin typeface="Arial" pitchFamily="34" charset="0"/>
              <a:cs typeface="Arial" pitchFamily="34" charset="0"/>
            </a:endParaRP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Wednesday, May 1, 2013   HSCRC Meeting,  </a:t>
            </a:r>
            <a:r>
              <a:rPr lang="en-US" sz="1600" dirty="0" smtClean="0">
                <a:latin typeface="Arial" pitchFamily="34" charset="0"/>
                <a:cs typeface="Arial" pitchFamily="34" charset="0"/>
              </a:rPr>
              <a:t>Final Draft </a:t>
            </a:r>
            <a:r>
              <a:rPr lang="en-US" sz="1600" dirty="0">
                <a:latin typeface="Arial" pitchFamily="34" charset="0"/>
                <a:cs typeface="Arial" pitchFamily="34" charset="0"/>
              </a:rPr>
              <a:t>Recommendations</a:t>
            </a: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Wednesday, June 5, 2013  HSCRC Meeting, Final Approved Projects</a:t>
            </a: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Week of June 12, 2013	 Notification of grant awards made</a:t>
            </a: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July 1, </a:t>
            </a:r>
            <a:r>
              <a:rPr lang="en-US" sz="1600" dirty="0" smtClean="0">
                <a:latin typeface="Arial" pitchFamily="34" charset="0"/>
                <a:cs typeface="Arial" pitchFamily="34" charset="0"/>
              </a:rPr>
              <a:t>2013		Projects </a:t>
            </a:r>
            <a:r>
              <a:rPr lang="en-US" sz="1600" dirty="0">
                <a:latin typeface="Arial" pitchFamily="34" charset="0"/>
                <a:cs typeface="Arial" pitchFamily="34" charset="0"/>
              </a:rPr>
              <a:t>begin</a:t>
            </a:r>
          </a:p>
          <a:p>
            <a:pPr marL="0" indent="0">
              <a:buNone/>
            </a:pPr>
            <a:r>
              <a:rPr lang="en-US" sz="1600" dirty="0">
                <a:latin typeface="Arial" pitchFamily="34" charset="0"/>
                <a:cs typeface="Arial" pitchFamily="34" charset="0"/>
              </a:rPr>
              <a:t> </a:t>
            </a:r>
          </a:p>
          <a:p>
            <a:r>
              <a:rPr lang="en-US" sz="1600" dirty="0">
                <a:latin typeface="Arial" pitchFamily="34" charset="0"/>
                <a:cs typeface="Arial" pitchFamily="34" charset="0"/>
              </a:rPr>
              <a:t>July 31, 2013 		 Annual Reports Due for FY 09 - FY13 grants</a:t>
            </a:r>
          </a:p>
          <a:p>
            <a:pPr marL="0" indent="0">
              <a:buNone/>
            </a:pPr>
            <a:r>
              <a:rPr lang="en-US" sz="1600" dirty="0">
                <a:latin typeface="Arial" pitchFamily="34" charset="0"/>
                <a:cs typeface="Arial" pitchFamily="34" charset="0"/>
              </a:rPr>
              <a:t> </a:t>
            </a:r>
          </a:p>
          <a:p>
            <a:r>
              <a:rPr lang="en-US" sz="1600" b="1" dirty="0">
                <a:solidFill>
                  <a:srgbClr val="7030A0"/>
                </a:solidFill>
                <a:latin typeface="Arial" pitchFamily="34" charset="0"/>
                <a:cs typeface="Arial" pitchFamily="34" charset="0"/>
              </a:rPr>
              <a:t>September 15, 2013           Grant funds processed after Annual reports approved </a:t>
            </a:r>
          </a:p>
          <a:p>
            <a:pPr marL="0" indent="0">
              <a:buNone/>
            </a:pPr>
            <a:r>
              <a:rPr lang="en-US" sz="1600" dirty="0">
                <a:solidFill>
                  <a:srgbClr val="7030A0"/>
                </a:solidFill>
                <a:latin typeface="Arial" pitchFamily="34" charset="0"/>
                <a:cs typeface="Arial" pitchFamily="34" charset="0"/>
              </a:rPr>
              <a:t> </a:t>
            </a:r>
          </a:p>
          <a:p>
            <a:r>
              <a:rPr lang="en-US" sz="1600" dirty="0">
                <a:latin typeface="Arial" pitchFamily="34" charset="0"/>
                <a:cs typeface="Arial" pitchFamily="34" charset="0"/>
              </a:rPr>
              <a:t>September 30, 2013	 Final Reports Due for all grants ending FY 13</a:t>
            </a:r>
          </a:p>
          <a:p>
            <a:endParaRPr lang="en-US" sz="1600" dirty="0">
              <a:latin typeface="Arial" pitchFamily="34" charset="0"/>
              <a:cs typeface="Arial" pitchFamily="34" charset="0"/>
            </a:endParaRPr>
          </a:p>
        </p:txBody>
      </p:sp>
    </p:spTree>
    <p:extLst>
      <p:ext uri="{BB962C8B-B14F-4D97-AF65-F5344CB8AC3E}">
        <p14:creationId xmlns:p14="http://schemas.microsoft.com/office/powerpoint/2010/main" val="2001489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latin typeface="Arial" pitchFamily="34" charset="0"/>
                <a:cs typeface="Arial" pitchFamily="34" charset="0"/>
              </a:rPr>
              <a:t>Changes to note: Phase 8 FY 2014 RFA</a:t>
            </a:r>
            <a:endParaRPr lang="en-US" b="1" dirty="0">
              <a:latin typeface="Arial" pitchFamily="34" charset="0"/>
              <a:cs typeface="Arial" pitchFamily="34" charset="0"/>
            </a:endParaRPr>
          </a:p>
        </p:txBody>
      </p:sp>
      <p:sp>
        <p:nvSpPr>
          <p:cNvPr id="8" name="Content Placeholder 7"/>
          <p:cNvSpPr>
            <a:spLocks noGrp="1"/>
          </p:cNvSpPr>
          <p:nvPr>
            <p:ph sz="half" idx="1"/>
          </p:nvPr>
        </p:nvSpPr>
        <p:spPr>
          <a:xfrm>
            <a:off x="304800" y="1600200"/>
            <a:ext cx="3352800" cy="4724400"/>
          </a:xfrm>
        </p:spPr>
        <p:txBody>
          <a:bodyPr>
            <a:normAutofit fontScale="77500" lnSpcReduction="20000"/>
          </a:bodyPr>
          <a:lstStyle/>
          <a:p>
            <a:r>
              <a:rPr lang="en-US" b="1" dirty="0" smtClean="0">
                <a:latin typeface="Arial" pitchFamily="34" charset="0"/>
                <a:cs typeface="Arial" pitchFamily="34" charset="0"/>
              </a:rPr>
              <a:t>NSP II was initiated in 2005, with the first round of grants in FY 2006. With FY 2015,new collections term or renew.</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Time Frames:1-2 </a:t>
            </a:r>
            <a:r>
              <a:rPr lang="en-US" b="1" dirty="0" err="1" smtClean="0">
                <a:latin typeface="Arial" pitchFamily="34" charset="0"/>
                <a:cs typeface="Arial" pitchFamily="34" charset="0"/>
              </a:rPr>
              <a:t>yrs</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Funding Amounts Recommend Requests: &lt;$300K</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Initiatives: Updated</a:t>
            </a:r>
            <a:endParaRPr lang="en-US" b="1" dirty="0">
              <a:latin typeface="Arial" pitchFamily="34" charset="0"/>
              <a:cs typeface="Arial" pitchFamily="34" charset="0"/>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4213681478"/>
              </p:ext>
            </p:extLst>
          </p:nvPr>
        </p:nvGraphicFramePr>
        <p:xfrm>
          <a:off x="3657600" y="2057400"/>
          <a:ext cx="5334000" cy="2919549"/>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85903">
                  <a:extLst>
                    <a:ext uri="{9D8B030D-6E8A-4147-A177-3AD203B41FA5}">
                      <a16:colId xmlns:a16="http://schemas.microsoft.com/office/drawing/2014/main" val="20002"/>
                    </a:ext>
                  </a:extLst>
                </a:gridCol>
                <a:gridCol w="557097">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tblGrid>
              <a:tr h="960120">
                <a:tc>
                  <a:txBody>
                    <a:bodyPr/>
                    <a:lstStyle/>
                    <a:p>
                      <a:r>
                        <a:rPr lang="en-US" dirty="0" smtClean="0"/>
                        <a:t>06-07</a:t>
                      </a:r>
                      <a:endParaRPr lang="en-US" dirty="0"/>
                    </a:p>
                  </a:txBody>
                  <a:tcPr/>
                </a:tc>
                <a:tc>
                  <a:txBody>
                    <a:bodyPr/>
                    <a:lstStyle/>
                    <a:p>
                      <a:r>
                        <a:rPr lang="en-US" dirty="0" smtClean="0"/>
                        <a:t>08</a:t>
                      </a:r>
                      <a:endParaRPr lang="en-US" dirty="0"/>
                    </a:p>
                  </a:txBody>
                  <a:tcPr/>
                </a:tc>
                <a:tc>
                  <a:txBody>
                    <a:bodyPr/>
                    <a:lstStyle/>
                    <a:p>
                      <a:r>
                        <a:rPr lang="en-US" dirty="0" smtClean="0"/>
                        <a:t>09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c>
                  <a:txBody>
                    <a:bodyPr/>
                    <a:lstStyle/>
                    <a:p>
                      <a:r>
                        <a:rPr lang="en-US" dirty="0" smtClean="0"/>
                        <a:t>13</a:t>
                      </a:r>
                      <a:endParaRPr lang="en-US" dirty="0"/>
                    </a:p>
                  </a:txBody>
                  <a:tcPr/>
                </a:tc>
                <a:tc>
                  <a:txBody>
                    <a:bodyPr/>
                    <a:lstStyle/>
                    <a:p>
                      <a:r>
                        <a:rPr lang="en-US" dirty="0" smtClean="0"/>
                        <a:t>14</a:t>
                      </a:r>
                      <a:endParaRPr lang="en-US" dirty="0"/>
                    </a:p>
                  </a:txBody>
                  <a:tcPr/>
                </a:tc>
                <a:tc>
                  <a:txBody>
                    <a:bodyPr/>
                    <a:lstStyle/>
                    <a:p>
                      <a:r>
                        <a:rPr lang="en-US" dirty="0" smtClean="0">
                          <a:solidFill>
                            <a:srgbClr val="0000CC"/>
                          </a:solidFill>
                        </a:rPr>
                        <a:t>15</a:t>
                      </a:r>
                      <a:endParaRPr lang="en-US" dirty="0">
                        <a:solidFill>
                          <a:srgbClr val="0000CC"/>
                        </a:solidFill>
                      </a:endParaRPr>
                    </a:p>
                  </a:txBody>
                  <a:tcPr/>
                </a:tc>
                <a:tc>
                  <a:txBody>
                    <a:bodyPr/>
                    <a:lstStyle/>
                    <a:p>
                      <a:r>
                        <a:rPr lang="en-US" dirty="0" smtClean="0"/>
                        <a:t>16</a:t>
                      </a:r>
                      <a:endParaRPr lang="en-US" dirty="0"/>
                    </a:p>
                  </a:txBody>
                  <a:tcPr/>
                </a:tc>
                <a:extLst>
                  <a:ext uri="{0D108BD9-81ED-4DB2-BD59-A6C34878D82A}">
                    <a16:rowId xmlns:a16="http://schemas.microsoft.com/office/drawing/2014/main" val="10000"/>
                  </a:ext>
                </a:extLst>
              </a:tr>
              <a:tr h="5769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7694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57694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2758" y="1556082"/>
            <a:ext cx="6030884" cy="4522124"/>
          </a:xfrm>
        </p:spPr>
      </p:pic>
    </p:spTree>
    <p:extLst>
      <p:ext uri="{BB962C8B-B14F-4D97-AF65-F5344CB8AC3E}">
        <p14:creationId xmlns:p14="http://schemas.microsoft.com/office/powerpoint/2010/main" val="2780000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buNone/>
              <a:defRPr/>
            </a:pPr>
            <a:r>
              <a:rPr lang="en-US" sz="1800" dirty="0" smtClean="0">
                <a:latin typeface="Arial" pitchFamily="34" charset="0"/>
                <a:cs typeface="Arial" pitchFamily="34" charset="0"/>
              </a:rPr>
              <a:t>American Association of Colleges of Nursing (2012) Data on </a:t>
            </a:r>
            <a:r>
              <a:rPr lang="en-US" sz="1800" dirty="0">
                <a:latin typeface="Arial" pitchFamily="34" charset="0"/>
                <a:cs typeface="Arial" pitchFamily="34" charset="0"/>
              </a:rPr>
              <a:t>Doctoral </a:t>
            </a:r>
            <a:r>
              <a:rPr lang="en-US" sz="1800" dirty="0" smtClean="0">
                <a:latin typeface="Arial" pitchFamily="34" charset="0"/>
                <a:cs typeface="Arial" pitchFamily="34" charset="0"/>
              </a:rPr>
              <a:t>Programs </a:t>
            </a:r>
            <a:r>
              <a:rPr lang="en-US" sz="1800" dirty="0">
                <a:latin typeface="Arial" pitchFamily="34" charset="0"/>
                <a:cs typeface="Arial" pitchFamily="34" charset="0"/>
                <a:hlinkClick r:id="rId2"/>
              </a:rPr>
              <a:t>http://</a:t>
            </a:r>
            <a:r>
              <a:rPr lang="en-US" sz="1800" dirty="0" smtClean="0">
                <a:latin typeface="Arial" pitchFamily="34" charset="0"/>
                <a:cs typeface="Arial" pitchFamily="34" charset="0"/>
                <a:hlinkClick r:id="rId2"/>
              </a:rPr>
              <a:t>www.aacn.nche.edu/membership/members-only/presentations/2012/12doctoral/Potempa-Doc-Programs.pdf</a:t>
            </a:r>
            <a:r>
              <a:rPr lang="en-US" sz="1800" dirty="0" smtClean="0">
                <a:latin typeface="Arial" pitchFamily="34" charset="0"/>
                <a:cs typeface="Arial" pitchFamily="34" charset="0"/>
              </a:rPr>
              <a:t> </a:t>
            </a:r>
          </a:p>
          <a:p>
            <a:pPr>
              <a:buNone/>
              <a:defRPr/>
            </a:pPr>
            <a:endParaRPr lang="en-US" sz="1800" dirty="0">
              <a:latin typeface="Arial" pitchFamily="34" charset="0"/>
              <a:cs typeface="Arial" pitchFamily="34" charset="0"/>
            </a:endParaRPr>
          </a:p>
          <a:p>
            <a:pPr>
              <a:buNone/>
              <a:defRPr/>
            </a:pPr>
            <a:r>
              <a:rPr lang="en-US" sz="1800" dirty="0" smtClean="0">
                <a:latin typeface="Arial" pitchFamily="34" charset="0"/>
                <a:cs typeface="Arial" pitchFamily="34" charset="0"/>
              </a:rPr>
              <a:t>Benner</a:t>
            </a:r>
            <a:r>
              <a:rPr lang="en-US" sz="1800" dirty="0">
                <a:latin typeface="Arial" pitchFamily="34" charset="0"/>
                <a:cs typeface="Arial" pitchFamily="34" charset="0"/>
              </a:rPr>
              <a:t>, P., </a:t>
            </a:r>
            <a:r>
              <a:rPr lang="en-US" sz="1800" dirty="0" err="1">
                <a:latin typeface="Arial" pitchFamily="34" charset="0"/>
                <a:cs typeface="Arial" pitchFamily="34" charset="0"/>
              </a:rPr>
              <a:t>Sutphen</a:t>
            </a:r>
            <a:r>
              <a:rPr lang="en-US" sz="1800" dirty="0">
                <a:latin typeface="Arial" pitchFamily="34" charset="0"/>
                <a:cs typeface="Arial" pitchFamily="34" charset="0"/>
              </a:rPr>
              <a:t>, M., Leonard, V. &amp; Day, L. (2009)  </a:t>
            </a:r>
            <a:r>
              <a:rPr lang="en-US" sz="1800" i="1" dirty="0">
                <a:latin typeface="Arial" pitchFamily="34" charset="0"/>
                <a:cs typeface="Arial" pitchFamily="34" charset="0"/>
              </a:rPr>
              <a:t>Educating Nurses: A call for Radical Transformation, </a:t>
            </a:r>
            <a:r>
              <a:rPr lang="en-US" sz="1800" dirty="0">
                <a:latin typeface="Arial" pitchFamily="34" charset="0"/>
                <a:cs typeface="Arial" pitchFamily="34" charset="0"/>
              </a:rPr>
              <a:t>The</a:t>
            </a:r>
            <a:r>
              <a:rPr lang="en-US" sz="1800" i="1" dirty="0">
                <a:latin typeface="Arial" pitchFamily="34" charset="0"/>
                <a:cs typeface="Arial" pitchFamily="34" charset="0"/>
              </a:rPr>
              <a:t> </a:t>
            </a:r>
            <a:r>
              <a:rPr lang="en-US" sz="1800" dirty="0">
                <a:latin typeface="Arial" pitchFamily="34" charset="0"/>
                <a:cs typeface="Arial" pitchFamily="34" charset="0"/>
              </a:rPr>
              <a:t>Carnegie Foundation for the Advancement of Teaching Series, </a:t>
            </a:r>
            <a:r>
              <a:rPr lang="en-US" sz="1800" dirty="0" err="1">
                <a:latin typeface="Arial" pitchFamily="34" charset="0"/>
                <a:cs typeface="Arial" pitchFamily="34" charset="0"/>
              </a:rPr>
              <a:t>Jossey</a:t>
            </a:r>
            <a:r>
              <a:rPr lang="en-US" sz="1800" dirty="0">
                <a:latin typeface="Arial" pitchFamily="34" charset="0"/>
                <a:cs typeface="Arial" pitchFamily="34" charset="0"/>
              </a:rPr>
              <a:t>-Bass, San Francisco, CA.  </a:t>
            </a:r>
          </a:p>
          <a:p>
            <a:pPr>
              <a:buNone/>
              <a:defRPr/>
            </a:pPr>
            <a:endParaRPr lang="en-US" sz="1800" dirty="0">
              <a:latin typeface="Arial" pitchFamily="34" charset="0"/>
              <a:cs typeface="Arial" pitchFamily="34" charset="0"/>
            </a:endParaRPr>
          </a:p>
          <a:p>
            <a:pPr>
              <a:buNone/>
              <a:defRPr/>
            </a:pPr>
            <a:r>
              <a:rPr lang="en-US" sz="1800" dirty="0">
                <a:latin typeface="Arial" pitchFamily="34" charset="0"/>
                <a:cs typeface="Arial" pitchFamily="34" charset="0"/>
              </a:rPr>
              <a:t>Governor’s Workforce Investment Board Report (2011) </a:t>
            </a:r>
            <a:r>
              <a:rPr lang="en-US" sz="1800" i="1" dirty="0">
                <a:latin typeface="Arial" pitchFamily="34" charset="0"/>
                <a:cs typeface="Arial" pitchFamily="34" charset="0"/>
              </a:rPr>
              <a:t>Preparing Maryland’s Workforce for Health Reform: Health Care </a:t>
            </a:r>
            <a:r>
              <a:rPr lang="en-US" sz="1800" i="1" dirty="0" smtClean="0">
                <a:latin typeface="Arial" pitchFamily="34" charset="0"/>
                <a:cs typeface="Arial" pitchFamily="34" charset="0"/>
              </a:rPr>
              <a:t>2020</a:t>
            </a:r>
          </a:p>
          <a:p>
            <a:pPr>
              <a:buNone/>
              <a:defRPr/>
            </a:pPr>
            <a:r>
              <a:rPr lang="en-US" sz="1800" dirty="0" smtClean="0">
                <a:latin typeface="Arial" pitchFamily="34" charset="0"/>
                <a:cs typeface="Arial" pitchFamily="34" charset="0"/>
                <a:hlinkClick r:id="rId3"/>
              </a:rPr>
              <a:t>http</a:t>
            </a:r>
            <a:r>
              <a:rPr lang="en-US" sz="1800" dirty="0">
                <a:latin typeface="Arial" pitchFamily="34" charset="0"/>
                <a:cs typeface="Arial" pitchFamily="34" charset="0"/>
                <a:hlinkClick r:id="rId3"/>
              </a:rPr>
              <a:t>://</a:t>
            </a:r>
            <a:r>
              <a:rPr lang="en-US" sz="1800" dirty="0" smtClean="0">
                <a:latin typeface="Arial" pitchFamily="34" charset="0"/>
                <a:cs typeface="Arial" pitchFamily="34" charset="0"/>
                <a:hlinkClick r:id="rId3"/>
              </a:rPr>
              <a:t>www.gwib.maryland.gov/pub/healthreformcare2020.pdf</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a:p>
            <a:pPr>
              <a:buNone/>
              <a:defRPr/>
            </a:pPr>
            <a:endParaRPr lang="en-US" sz="1800" dirty="0">
              <a:latin typeface="Arial" pitchFamily="34" charset="0"/>
              <a:cs typeface="Arial" pitchFamily="34" charset="0"/>
            </a:endParaRPr>
          </a:p>
          <a:p>
            <a:pPr>
              <a:lnSpc>
                <a:spcPct val="90000"/>
              </a:lnSpc>
              <a:buNone/>
              <a:defRPr/>
            </a:pPr>
            <a:r>
              <a:rPr lang="en-US" sz="1800" dirty="0">
                <a:latin typeface="Arial" pitchFamily="34" charset="0"/>
                <a:cs typeface="Arial" pitchFamily="34" charset="0"/>
              </a:rPr>
              <a:t>Health Services Cost Review </a:t>
            </a:r>
            <a:r>
              <a:rPr lang="en-US" sz="1800" dirty="0" smtClean="0">
                <a:latin typeface="Arial" pitchFamily="34" charset="0"/>
                <a:cs typeface="Arial" pitchFamily="34" charset="0"/>
              </a:rPr>
              <a:t>Commission ( HSCRC)</a:t>
            </a:r>
            <a:endParaRPr lang="en-US" sz="1800" dirty="0">
              <a:latin typeface="Arial" pitchFamily="34" charset="0"/>
              <a:cs typeface="Arial" pitchFamily="34" charset="0"/>
            </a:endParaRPr>
          </a:p>
          <a:p>
            <a:pPr>
              <a:lnSpc>
                <a:spcPct val="90000"/>
              </a:lnSpc>
              <a:buNone/>
              <a:defRPr/>
            </a:pPr>
            <a:r>
              <a:rPr lang="en-US" sz="1800" dirty="0" smtClean="0">
                <a:latin typeface="Arial" pitchFamily="34" charset="0"/>
                <a:cs typeface="Arial" pitchFamily="34" charset="0"/>
                <a:hlinkClick r:id="rId4"/>
              </a:rPr>
              <a:t>http</a:t>
            </a:r>
            <a:r>
              <a:rPr lang="en-US" sz="1800" dirty="0">
                <a:latin typeface="Arial" pitchFamily="34" charset="0"/>
                <a:cs typeface="Arial" pitchFamily="34" charset="0"/>
                <a:hlinkClick r:id="rId4"/>
              </a:rPr>
              <a:t>://</a:t>
            </a:r>
            <a:r>
              <a:rPr lang="en-US" sz="1800" dirty="0" smtClean="0">
                <a:latin typeface="Arial" pitchFamily="34" charset="0"/>
                <a:cs typeface="Arial" pitchFamily="34" charset="0"/>
                <a:hlinkClick r:id="rId4"/>
              </a:rPr>
              <a:t>www.hscrc.state.md.us</a:t>
            </a:r>
            <a:r>
              <a:rPr lang="en-US" sz="1800" dirty="0" smtClean="0">
                <a:latin typeface="Arial" pitchFamily="34" charset="0"/>
                <a:cs typeface="Arial" pitchFamily="34" charset="0"/>
              </a:rPr>
              <a:t>  HSCRC June 6, 2012 </a:t>
            </a:r>
            <a:r>
              <a:rPr lang="en-US" sz="1800" dirty="0" smtClean="0">
                <a:latin typeface="Arial" pitchFamily="34" charset="0"/>
                <a:cs typeface="Arial" pitchFamily="34" charset="0"/>
                <a:hlinkClick r:id="rId5"/>
              </a:rPr>
              <a:t>http</a:t>
            </a:r>
            <a:r>
              <a:rPr lang="en-US" sz="1800" dirty="0">
                <a:latin typeface="Arial" pitchFamily="34" charset="0"/>
                <a:cs typeface="Arial" pitchFamily="34" charset="0"/>
                <a:hlinkClick r:id="rId5"/>
              </a:rPr>
              <a:t>://</a:t>
            </a:r>
            <a:r>
              <a:rPr lang="en-US" sz="1800" dirty="0" smtClean="0">
                <a:latin typeface="Arial" pitchFamily="34" charset="0"/>
                <a:cs typeface="Arial" pitchFamily="34" charset="0"/>
                <a:hlinkClick r:id="rId5"/>
              </a:rPr>
              <a:t>www.hscrc.state.md.us/documents/CommissionMeeting/2012/06-06/HSCRC_Post-MeetDocs_2012-06-06.pdf</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213992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lnSpc>
                <a:spcPct val="90000"/>
              </a:lnSpc>
              <a:buNone/>
              <a:defRPr/>
            </a:pPr>
            <a:r>
              <a:rPr lang="en-US" sz="2600" dirty="0">
                <a:latin typeface="Arial" pitchFamily="34" charset="0"/>
                <a:cs typeface="Arial" pitchFamily="34" charset="0"/>
              </a:rPr>
              <a:t>Institute of Medicine, (2010) report, </a:t>
            </a:r>
            <a:r>
              <a:rPr lang="en-US" sz="2600" i="1" dirty="0">
                <a:latin typeface="Arial" pitchFamily="34" charset="0"/>
                <a:cs typeface="Arial" pitchFamily="34" charset="0"/>
              </a:rPr>
              <a:t>The Future of Nursing:     Leading Change, Advancing Health. </a:t>
            </a:r>
            <a:r>
              <a:rPr lang="en-US" sz="2600" dirty="0">
                <a:latin typeface="Arial" pitchFamily="34" charset="0"/>
                <a:cs typeface="Arial" pitchFamily="34" charset="0"/>
                <a:hlinkClick r:id="rId2"/>
              </a:rPr>
              <a:t>http://www.iom.edu/Reports/2010/The-Future-of-Nursing-Leading-Change-Advancing-Health.aspx</a:t>
            </a:r>
            <a:r>
              <a:rPr lang="en-US" sz="2600" dirty="0">
                <a:latin typeface="Arial" pitchFamily="34" charset="0"/>
                <a:cs typeface="Arial" pitchFamily="34" charset="0"/>
              </a:rPr>
              <a:t> </a:t>
            </a:r>
          </a:p>
          <a:p>
            <a:pPr>
              <a:lnSpc>
                <a:spcPct val="90000"/>
              </a:lnSpc>
              <a:buNone/>
              <a:defRPr/>
            </a:pPr>
            <a:endParaRPr lang="en-US" sz="2600" dirty="0">
              <a:latin typeface="Arial" pitchFamily="34" charset="0"/>
              <a:cs typeface="Arial" pitchFamily="34" charset="0"/>
            </a:endParaRPr>
          </a:p>
          <a:p>
            <a:pPr>
              <a:lnSpc>
                <a:spcPct val="90000"/>
              </a:lnSpc>
              <a:buNone/>
              <a:defRPr/>
            </a:pPr>
            <a:r>
              <a:rPr lang="en-US" sz="2600" dirty="0" smtClean="0">
                <a:latin typeface="Arial" pitchFamily="34" charset="0"/>
                <a:cs typeface="Arial" pitchFamily="34" charset="0"/>
              </a:rPr>
              <a:t>Maryland </a:t>
            </a:r>
            <a:r>
              <a:rPr lang="en-US" sz="2600" dirty="0">
                <a:latin typeface="Arial" pitchFamily="34" charset="0"/>
                <a:cs typeface="Arial" pitchFamily="34" charset="0"/>
              </a:rPr>
              <a:t>Board of </a:t>
            </a:r>
            <a:r>
              <a:rPr lang="en-US" sz="2600" dirty="0" smtClean="0">
                <a:latin typeface="Arial" pitchFamily="34" charset="0"/>
                <a:cs typeface="Arial" pitchFamily="34" charset="0"/>
              </a:rPr>
              <a:t>Nursing</a:t>
            </a:r>
            <a:r>
              <a:rPr lang="en-US" sz="2600" dirty="0">
                <a:latin typeface="Arial" pitchFamily="34" charset="0"/>
                <a:cs typeface="Arial" pitchFamily="34" charset="0"/>
              </a:rPr>
              <a:t> </a:t>
            </a:r>
            <a:r>
              <a:rPr lang="en-US" sz="2600" dirty="0" smtClean="0">
                <a:latin typeface="Arial" pitchFamily="34" charset="0"/>
                <a:cs typeface="Arial" pitchFamily="34" charset="0"/>
              </a:rPr>
              <a:t>RN- NCLEX Rates</a:t>
            </a:r>
            <a:endParaRPr lang="en-US" sz="2600" dirty="0">
              <a:latin typeface="Arial" pitchFamily="34" charset="0"/>
              <a:cs typeface="Arial" pitchFamily="34" charset="0"/>
            </a:endParaRPr>
          </a:p>
          <a:p>
            <a:pPr>
              <a:lnSpc>
                <a:spcPct val="90000"/>
              </a:lnSpc>
              <a:buNone/>
              <a:defRPr/>
            </a:pPr>
            <a:r>
              <a:rPr lang="en-US" sz="2600" dirty="0">
                <a:latin typeface="Arial" pitchFamily="34" charset="0"/>
                <a:cs typeface="Arial" pitchFamily="34" charset="0"/>
                <a:hlinkClick r:id="rId3"/>
              </a:rPr>
              <a:t>http://</a:t>
            </a:r>
            <a:r>
              <a:rPr lang="en-US" sz="2600" dirty="0" smtClean="0">
                <a:latin typeface="Arial" pitchFamily="34" charset="0"/>
                <a:cs typeface="Arial" pitchFamily="34" charset="0"/>
                <a:hlinkClick r:id="rId3"/>
              </a:rPr>
              <a:t>www.mbon.org</a:t>
            </a:r>
            <a:r>
              <a:rPr lang="en-US" sz="2600" dirty="0" smtClean="0">
                <a:latin typeface="Arial" pitchFamily="34" charset="0"/>
                <a:cs typeface="Arial" pitchFamily="34" charset="0"/>
              </a:rPr>
              <a:t> </a:t>
            </a:r>
            <a:endParaRPr lang="en-US" sz="2600" dirty="0">
              <a:latin typeface="Arial" pitchFamily="34" charset="0"/>
              <a:cs typeface="Arial" pitchFamily="34" charset="0"/>
            </a:endParaRPr>
          </a:p>
          <a:p>
            <a:pPr>
              <a:lnSpc>
                <a:spcPct val="90000"/>
              </a:lnSpc>
              <a:buNone/>
              <a:defRPr/>
            </a:pPr>
            <a:endParaRPr lang="en-US" sz="2600" dirty="0">
              <a:latin typeface="Arial" pitchFamily="34" charset="0"/>
              <a:cs typeface="Arial" pitchFamily="34" charset="0"/>
            </a:endParaRPr>
          </a:p>
          <a:p>
            <a:pPr>
              <a:lnSpc>
                <a:spcPct val="90000"/>
              </a:lnSpc>
              <a:buNone/>
              <a:defRPr/>
            </a:pPr>
            <a:r>
              <a:rPr lang="en-US" sz="2600" dirty="0">
                <a:latin typeface="Arial" pitchFamily="34" charset="0"/>
                <a:cs typeface="Arial" pitchFamily="34" charset="0"/>
              </a:rPr>
              <a:t>Maryland Higher Education Commission</a:t>
            </a:r>
          </a:p>
          <a:p>
            <a:pPr>
              <a:lnSpc>
                <a:spcPct val="90000"/>
              </a:lnSpc>
              <a:buNone/>
              <a:defRPr/>
            </a:pPr>
            <a:r>
              <a:rPr lang="en-US" sz="2600" dirty="0">
                <a:latin typeface="Arial" pitchFamily="34" charset="0"/>
                <a:cs typeface="Arial" pitchFamily="34" charset="0"/>
                <a:hlinkClick r:id="rId4"/>
              </a:rPr>
              <a:t>http://mhec.maryland.gov/grants/nspii/nspii.asp</a:t>
            </a:r>
            <a:r>
              <a:rPr lang="en-US" sz="2600" dirty="0">
                <a:latin typeface="Arial" pitchFamily="34" charset="0"/>
                <a:cs typeface="Arial" pitchFamily="34" charset="0"/>
              </a:rPr>
              <a:t> </a:t>
            </a:r>
          </a:p>
          <a:p>
            <a:pPr>
              <a:buNone/>
              <a:defRPr/>
            </a:pPr>
            <a:endParaRPr lang="en-US" sz="2600" dirty="0" smtClean="0">
              <a:latin typeface="Arial" pitchFamily="34" charset="0"/>
              <a:cs typeface="Arial" pitchFamily="34" charset="0"/>
            </a:endParaRPr>
          </a:p>
          <a:p>
            <a:pPr>
              <a:buNone/>
              <a:defRPr/>
            </a:pPr>
            <a:r>
              <a:rPr lang="en-US" sz="2600" dirty="0" smtClean="0">
                <a:latin typeface="Arial" pitchFamily="34" charset="0"/>
                <a:cs typeface="Arial" pitchFamily="34" charset="0"/>
              </a:rPr>
              <a:t>Maryland Hospital Association, </a:t>
            </a:r>
            <a:r>
              <a:rPr lang="en-US" sz="2600" i="1" dirty="0" smtClean="0">
                <a:latin typeface="Arial" pitchFamily="34" charset="0"/>
                <a:cs typeface="Arial" pitchFamily="34" charset="0"/>
              </a:rPr>
              <a:t>Hospital Personnel Survey Report for Calendar Year 2011, </a:t>
            </a:r>
            <a:r>
              <a:rPr lang="en-US" sz="2600" dirty="0" smtClean="0">
                <a:latin typeface="Arial" pitchFamily="34" charset="0"/>
                <a:cs typeface="Arial" pitchFamily="34" charset="0"/>
              </a:rPr>
              <a:t>Dr. Joan Warren, </a:t>
            </a:r>
            <a:r>
              <a:rPr lang="en-US" sz="2600" dirty="0" err="1" smtClean="0">
                <a:latin typeface="Arial" pitchFamily="34" charset="0"/>
                <a:cs typeface="Arial" pitchFamily="34" charset="0"/>
              </a:rPr>
              <a:t>Medstar</a:t>
            </a:r>
            <a:r>
              <a:rPr lang="en-US" sz="2600" dirty="0" smtClean="0">
                <a:latin typeface="Arial" pitchFamily="34" charset="0"/>
                <a:cs typeface="Arial" pitchFamily="34" charset="0"/>
              </a:rPr>
              <a:t> Research Director</a:t>
            </a:r>
            <a:endParaRPr lang="en-US" sz="2600" i="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913533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sz="2400" dirty="0" smtClean="0">
                <a:latin typeface="Arial" pitchFamily="34" charset="0"/>
                <a:cs typeface="Arial" pitchFamily="34" charset="0"/>
              </a:rPr>
              <a:t>Dr. Anne Belcher, Excellence in Teaching Award</a:t>
            </a:r>
          </a:p>
          <a:p>
            <a:pPr marL="0" indent="0">
              <a:buNone/>
            </a:pPr>
            <a:r>
              <a:rPr lang="en-US" sz="2400" dirty="0">
                <a:latin typeface="Arial" pitchFamily="34" charset="0"/>
                <a:cs typeface="Arial" pitchFamily="34" charset="0"/>
                <a:hlinkClick r:id="rId2"/>
              </a:rPr>
              <a:t>http://magazine.nursing.jhu.edu/2011/11/belcher-honored-as-excellent-teacher</a:t>
            </a:r>
            <a:r>
              <a:rPr lang="en-US" sz="2400" dirty="0" smtClean="0">
                <a:latin typeface="Arial" pitchFamily="34" charset="0"/>
                <a:cs typeface="Arial" pitchFamily="34" charset="0"/>
                <a:hlinkClick r:id="rId2"/>
              </a:rPr>
              <a:t>/</a:t>
            </a:r>
            <a:r>
              <a:rPr lang="en-US" sz="2400" dirty="0" smtClean="0">
                <a:latin typeface="Arial" pitchFamily="34" charset="0"/>
                <a:cs typeface="Arial" pitchFamily="34" charset="0"/>
              </a:rPr>
              <a:t> , NSP II-105 Nurse Educator Online Certificate (NECO)Project Director</a:t>
            </a: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Dr. Pamela Jeffries and Dr. Linda Rose, NSP II 10-118 Maryland Faculty (M-FAST)Project Directors</a:t>
            </a: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Dr. Rebecca Wiseman and Ms. Barb Nubile, NSP II 13-108 Model for Dual Enrollment Project Directors</a:t>
            </a:r>
          </a:p>
          <a:p>
            <a:pPr marL="0" indent="0">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Dr. Denise Seigart and Dr. Judith </a:t>
            </a:r>
            <a:r>
              <a:rPr lang="en-US" sz="2400" dirty="0" err="1" smtClean="0">
                <a:latin typeface="Arial" pitchFamily="34" charset="0"/>
                <a:cs typeface="Arial" pitchFamily="34" charset="0"/>
              </a:rPr>
              <a:t>Feustle</a:t>
            </a:r>
            <a:r>
              <a:rPr lang="en-US" sz="2400" dirty="0" smtClean="0">
                <a:latin typeface="Arial" pitchFamily="34" charset="0"/>
                <a:cs typeface="Arial" pitchFamily="34" charset="0"/>
              </a:rPr>
              <a:t>, NSP II 12-115 CNE workshop and </a:t>
            </a:r>
            <a:r>
              <a:rPr lang="en-US" sz="2400" dirty="0">
                <a:latin typeface="Arial" pitchFamily="34" charset="0"/>
                <a:cs typeface="Arial" pitchFamily="34" charset="0"/>
              </a:rPr>
              <a:t>Project Directors </a:t>
            </a:r>
            <a:r>
              <a:rPr lang="en-US" sz="2400" dirty="0">
                <a:latin typeface="Arial" pitchFamily="34" charset="0"/>
                <a:cs typeface="Arial" pitchFamily="34" charset="0"/>
                <a:hlinkClick r:id="rId3"/>
              </a:rPr>
              <a:t>http://</a:t>
            </a:r>
            <a:r>
              <a:rPr lang="en-US" sz="2400" dirty="0" smtClean="0">
                <a:latin typeface="Arial" pitchFamily="34" charset="0"/>
                <a:cs typeface="Arial" pitchFamily="34" charset="0"/>
                <a:hlinkClick r:id="rId3"/>
              </a:rPr>
              <a:t>www.nln.org/facultyprograms/Workshops/CNETurchin/index.htm</a:t>
            </a:r>
            <a:r>
              <a:rPr lang="en-US" sz="2400" dirty="0" smtClean="0">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301066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buNone/>
              <a:defRPr/>
            </a:pPr>
            <a:r>
              <a:rPr lang="en-US" sz="2000" dirty="0">
                <a:latin typeface="Arial" pitchFamily="34" charset="0"/>
                <a:cs typeface="Arial" pitchFamily="34" charset="0"/>
              </a:rPr>
              <a:t>National League for Nursing</a:t>
            </a:r>
          </a:p>
          <a:p>
            <a:pPr>
              <a:buNone/>
              <a:defRPr/>
            </a:pPr>
            <a:r>
              <a:rPr lang="en-US" sz="2000" dirty="0">
                <a:latin typeface="Arial" pitchFamily="34" charset="0"/>
                <a:cs typeface="Arial" pitchFamily="34" charset="0"/>
                <a:hlinkClick r:id="rId2"/>
              </a:rPr>
              <a:t>http://www.nln.org</a:t>
            </a:r>
            <a:r>
              <a:rPr lang="en-US" sz="2000" dirty="0">
                <a:latin typeface="Arial" pitchFamily="34" charset="0"/>
                <a:cs typeface="Arial" pitchFamily="34" charset="0"/>
              </a:rPr>
              <a:t> </a:t>
            </a:r>
            <a:r>
              <a:rPr lang="en-US" sz="2000" dirty="0" smtClean="0">
                <a:latin typeface="Arial" pitchFamily="34" charset="0"/>
                <a:cs typeface="Arial" pitchFamily="34" charset="0"/>
              </a:rPr>
              <a:t>Workshop at Stevenson University May 21,2013</a:t>
            </a:r>
          </a:p>
          <a:p>
            <a:pPr>
              <a:buNone/>
              <a:defRPr/>
            </a:pPr>
            <a:r>
              <a:rPr lang="en-US" sz="2000" dirty="0">
                <a:latin typeface="Arial" pitchFamily="34" charset="0"/>
                <a:cs typeface="Arial" pitchFamily="34" charset="0"/>
                <a:hlinkClick r:id="rId3"/>
              </a:rPr>
              <a:t>http://www.nln.org/facultyprograms/Workshops/CNETurchin/index.htm</a:t>
            </a:r>
            <a:r>
              <a:rPr lang="en-US" sz="2000" dirty="0">
                <a:latin typeface="Arial" pitchFamily="34" charset="0"/>
                <a:cs typeface="Arial" pitchFamily="34" charset="0"/>
              </a:rPr>
              <a:t> </a:t>
            </a:r>
          </a:p>
          <a:p>
            <a:pPr>
              <a:buNone/>
              <a:defRPr/>
            </a:pP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NSP II Survey 1.17.13 Deans and Directors on Employment rate of RN Grads at 6 months and confirmation with AACN release:</a:t>
            </a: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hlinkClick r:id="rId4"/>
              </a:rPr>
              <a:t>http</a:t>
            </a:r>
            <a:r>
              <a:rPr lang="en-US" sz="2000" dirty="0">
                <a:latin typeface="Arial" pitchFamily="34" charset="0"/>
                <a:cs typeface="Arial" pitchFamily="34" charset="0"/>
                <a:hlinkClick r:id="rId4"/>
              </a:rPr>
              <a:t>://www.aacn.nche.edu/news/articles/2013/cnn-article#.</a:t>
            </a:r>
            <a:r>
              <a:rPr lang="en-US" sz="2000" dirty="0" smtClean="0">
                <a:latin typeface="Arial" pitchFamily="34" charset="0"/>
                <a:cs typeface="Arial" pitchFamily="34" charset="0"/>
                <a:hlinkClick r:id="rId4"/>
              </a:rPr>
              <a:t>UQwYRg0-O-A.email</a:t>
            </a:r>
            <a:endParaRPr lang="en-US" sz="2000" dirty="0" smtClean="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Maureen </a:t>
            </a:r>
            <a:r>
              <a:rPr lang="en-US" sz="2000" dirty="0" err="1">
                <a:latin typeface="Arial" pitchFamily="34" charset="0"/>
                <a:cs typeface="Arial" pitchFamily="34" charset="0"/>
              </a:rPr>
              <a:t>Sroczynski</a:t>
            </a:r>
            <a:r>
              <a:rPr lang="en-US" sz="2000" dirty="0">
                <a:latin typeface="Arial" pitchFamily="34" charset="0"/>
                <a:cs typeface="Arial" pitchFamily="34" charset="0"/>
              </a:rPr>
              <a:t>, DNP, RN, Regional Nursing Expert/Consultant, AARP Center to Champion Nursing in </a:t>
            </a:r>
            <a:r>
              <a:rPr lang="en-US" sz="2000" dirty="0" smtClean="0">
                <a:latin typeface="Arial" pitchFamily="34" charset="0"/>
                <a:cs typeface="Arial" pitchFamily="34" charset="0"/>
              </a:rPr>
              <a:t>America presentation on RN Competency Models at Jan </a:t>
            </a:r>
            <a:r>
              <a:rPr lang="en-US" sz="2000" dirty="0">
                <a:latin typeface="Arial" pitchFamily="34" charset="0"/>
                <a:cs typeface="Arial" pitchFamily="34" charset="0"/>
              </a:rPr>
              <a:t>11, 2013 in Elkton, </a:t>
            </a:r>
            <a:r>
              <a:rPr lang="en-US" sz="2000" dirty="0" smtClean="0">
                <a:latin typeface="Arial" pitchFamily="34" charset="0"/>
                <a:cs typeface="Arial" pitchFamily="34" charset="0"/>
              </a:rPr>
              <a:t>MD- information from B. </a:t>
            </a:r>
            <a:r>
              <a:rPr lang="en-US" sz="2000" dirty="0" err="1" smtClean="0">
                <a:latin typeface="Arial" pitchFamily="34" charset="0"/>
                <a:cs typeface="Arial" pitchFamily="34" charset="0"/>
              </a:rPr>
              <a:t>Nubile,facillitator</a:t>
            </a:r>
            <a:endParaRPr lang="en-US" sz="2000" dirty="0" smtClean="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r>
              <a:rPr lang="en-US" sz="2000" i="1" dirty="0" smtClean="0">
                <a:latin typeface="Arial" pitchFamily="34" charset="0"/>
                <a:cs typeface="Arial" pitchFamily="34" charset="0"/>
              </a:rPr>
              <a:t>Who </a:t>
            </a:r>
            <a:r>
              <a:rPr lang="en-US" sz="2000" i="1" dirty="0">
                <a:latin typeface="Arial" pitchFamily="34" charset="0"/>
                <a:cs typeface="Arial" pitchFamily="34" charset="0"/>
              </a:rPr>
              <a:t>Will Care?</a:t>
            </a:r>
            <a:r>
              <a:rPr lang="en-US" sz="2000" dirty="0">
                <a:latin typeface="Arial" pitchFamily="34" charset="0"/>
                <a:cs typeface="Arial" pitchFamily="34" charset="0"/>
              </a:rPr>
              <a:t> Fund for Nurse </a:t>
            </a:r>
            <a:r>
              <a:rPr lang="en-US" sz="2000" dirty="0" smtClean="0">
                <a:latin typeface="Arial" pitchFamily="34" charset="0"/>
                <a:cs typeface="Arial" pitchFamily="34" charset="0"/>
              </a:rPr>
              <a:t>Education, </a:t>
            </a:r>
            <a:r>
              <a:rPr lang="en-US" sz="2000" dirty="0">
                <a:latin typeface="Arial" pitchFamily="34" charset="0"/>
                <a:cs typeface="Arial" pitchFamily="34" charset="0"/>
              </a:rPr>
              <a:t>Catherine Crowley, </a:t>
            </a:r>
            <a:r>
              <a:rPr lang="en-US" sz="2000" dirty="0" err="1">
                <a:latin typeface="Arial" pitchFamily="34" charset="0"/>
                <a:cs typeface="Arial" pitchFamily="34" charset="0"/>
              </a:rPr>
              <a:t>EdD</a:t>
            </a:r>
            <a:r>
              <a:rPr lang="en-US" sz="2000" dirty="0">
                <a:latin typeface="Arial" pitchFamily="34" charset="0"/>
                <a:cs typeface="Arial" pitchFamily="34" charset="0"/>
              </a:rPr>
              <a:t>, RN</a:t>
            </a:r>
          </a:p>
          <a:p>
            <a:pPr marL="0" indent="0">
              <a:buNone/>
            </a:pPr>
            <a:r>
              <a:rPr lang="en-US" sz="2000" dirty="0">
                <a:latin typeface="Arial" pitchFamily="34" charset="0"/>
                <a:cs typeface="Arial" pitchFamily="34" charset="0"/>
              </a:rPr>
              <a:t>Project Director, </a:t>
            </a:r>
            <a:r>
              <a:rPr lang="en-US" sz="2000" u="sng" dirty="0" smtClean="0">
                <a:latin typeface="Arial" pitchFamily="34" charset="0"/>
                <a:cs typeface="Arial" pitchFamily="34" charset="0"/>
                <a:hlinkClick r:id="rId5"/>
              </a:rPr>
              <a:t>ccrowley@mhaonline.org</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56836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
            <a:ext cx="946785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544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NSP I- Hospital Based Goals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000" b="1" dirty="0" smtClean="0">
                <a:effectLst/>
                <a:latin typeface="Arial" pitchFamily="34" charset="0"/>
                <a:cs typeface="Arial" pitchFamily="34" charset="0"/>
              </a:rPr>
              <a:t>In an effort to raise the bar for Maryland nurses</a:t>
            </a:r>
            <a:r>
              <a:rPr lang="en-US" sz="2000" dirty="0" smtClean="0">
                <a:effectLst/>
                <a:latin typeface="Arial" pitchFamily="34" charset="0"/>
                <a:cs typeface="Arial" pitchFamily="34" charset="0"/>
              </a:rPr>
              <a:t>, the NSP I programs are encouraged to focus on three areas:</a:t>
            </a:r>
          </a:p>
          <a:p>
            <a:pPr marL="0" indent="0">
              <a:buNone/>
            </a:pPr>
            <a:endParaRPr lang="en-US" sz="2000" dirty="0" smtClean="0">
              <a:effectLst/>
              <a:latin typeface="Arial" pitchFamily="34" charset="0"/>
              <a:cs typeface="Arial" pitchFamily="34" charset="0"/>
            </a:endParaRPr>
          </a:p>
          <a:p>
            <a:r>
              <a:rPr lang="en-US" sz="2000" b="1" dirty="0" smtClean="0">
                <a:effectLst/>
                <a:latin typeface="Arial" pitchFamily="34" charset="0"/>
                <a:cs typeface="Arial" pitchFamily="34" charset="0"/>
              </a:rPr>
              <a:t>Education and career advancement. </a:t>
            </a:r>
            <a:r>
              <a:rPr lang="en-US" sz="2000" dirty="0" smtClean="0">
                <a:effectLst/>
                <a:latin typeface="Arial" pitchFamily="34" charset="0"/>
                <a:cs typeface="Arial" pitchFamily="34" charset="0"/>
              </a:rPr>
              <a:t>This area includes initiatives that increase the number of advance degree nurses; nursing residency programs; leadership initiatives and succession planning.</a:t>
            </a:r>
          </a:p>
          <a:p>
            <a:pPr marL="0" indent="0">
              <a:buNone/>
            </a:pPr>
            <a:endParaRPr lang="en-US" sz="2000" dirty="0" smtClean="0">
              <a:effectLst/>
              <a:latin typeface="Arial" pitchFamily="34" charset="0"/>
              <a:cs typeface="Arial" pitchFamily="34" charset="0"/>
            </a:endParaRPr>
          </a:p>
          <a:p>
            <a:r>
              <a:rPr lang="en-US" sz="2000" b="1" dirty="0" smtClean="0">
                <a:effectLst/>
                <a:latin typeface="Arial" pitchFamily="34" charset="0"/>
                <a:cs typeface="Arial" pitchFamily="34" charset="0"/>
              </a:rPr>
              <a:t>Patient quality and satisfaction.</a:t>
            </a:r>
            <a:r>
              <a:rPr lang="en-US" sz="2000" dirty="0" smtClean="0">
                <a:effectLst/>
                <a:latin typeface="Arial" pitchFamily="34" charset="0"/>
                <a:cs typeface="Arial" pitchFamily="34" charset="0"/>
              </a:rPr>
              <a:t> This are includes data collection efforts that can demonstrate the link between improved nursing competency and better patient outcomes.</a:t>
            </a:r>
          </a:p>
          <a:p>
            <a:pPr marL="0" indent="0">
              <a:buNone/>
            </a:pPr>
            <a:endParaRPr lang="en-US" sz="2000" dirty="0" smtClean="0">
              <a:effectLst/>
              <a:latin typeface="Arial" pitchFamily="34" charset="0"/>
              <a:cs typeface="Arial" pitchFamily="34" charset="0"/>
            </a:endParaRPr>
          </a:p>
          <a:p>
            <a:r>
              <a:rPr lang="en-US" sz="2000" b="1" dirty="0" smtClean="0">
                <a:effectLst/>
                <a:latin typeface="Arial" pitchFamily="34" charset="0"/>
                <a:cs typeface="Arial" pitchFamily="34" charset="0"/>
              </a:rPr>
              <a:t>Advancing the practice of nursing.</a:t>
            </a:r>
            <a:r>
              <a:rPr lang="en-US" sz="2000" dirty="0" smtClean="0">
                <a:effectLst/>
                <a:latin typeface="Arial" pitchFamily="34" charset="0"/>
                <a:cs typeface="Arial" pitchFamily="34" charset="0"/>
              </a:rPr>
              <a:t> This area includes activities that advance the practice of nursing, such as staff driven evidenced-based research in nursing, attendance at symposiums and research conferences, as well as achieving or maintaining Magnet status.</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80971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Hospitals saved $98 Million</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1371600"/>
            <a:ext cx="839152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17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Nurse Support Program I &amp; II</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smtClean="0">
                <a:latin typeface="Arial" pitchFamily="34" charset="0"/>
                <a:cs typeface="Arial" pitchFamily="34" charset="0"/>
              </a:rPr>
              <a:t>Six</a:t>
            </a:r>
            <a:r>
              <a:rPr lang="en-US" sz="2600" b="1" dirty="0" smtClean="0">
                <a:effectLst/>
                <a:latin typeface="Arial" pitchFamily="34" charset="0"/>
                <a:cs typeface="Arial" pitchFamily="34" charset="0"/>
              </a:rPr>
              <a:t> of the 8 recommendations were incorporated into the scope of the NSP I &amp; II:</a:t>
            </a:r>
          </a:p>
          <a:p>
            <a:pPr marL="0" indent="0">
              <a:buNone/>
            </a:pPr>
            <a:r>
              <a:rPr lang="en-US" sz="1900" i="1" dirty="0" smtClean="0">
                <a:effectLst/>
                <a:latin typeface="Arial" pitchFamily="34" charset="0"/>
                <a:cs typeface="Arial" pitchFamily="34" charset="0"/>
              </a:rPr>
              <a:t>IOM Recommendation 3</a:t>
            </a:r>
            <a:r>
              <a:rPr lang="en-US" sz="1900" dirty="0" smtClean="0">
                <a:effectLst/>
                <a:latin typeface="Arial" pitchFamily="34" charset="0"/>
                <a:cs typeface="Arial" pitchFamily="34" charset="0"/>
              </a:rPr>
              <a:t>: </a:t>
            </a:r>
          </a:p>
          <a:p>
            <a:pPr marL="0" indent="0">
              <a:buNone/>
            </a:pPr>
            <a:r>
              <a:rPr lang="en-US" sz="1900" dirty="0" smtClean="0">
                <a:latin typeface="Arial" pitchFamily="34" charset="0"/>
                <a:cs typeface="Arial" pitchFamily="34" charset="0"/>
              </a:rPr>
              <a:t>Implement </a:t>
            </a:r>
            <a:r>
              <a:rPr lang="en-US" sz="1900" dirty="0" smtClean="0">
                <a:solidFill>
                  <a:srgbClr val="7030A0"/>
                </a:solidFill>
                <a:latin typeface="Arial" pitchFamily="34" charset="0"/>
                <a:cs typeface="Arial" pitchFamily="34" charset="0"/>
              </a:rPr>
              <a:t>N</a:t>
            </a:r>
            <a:r>
              <a:rPr lang="en-US" sz="1900" dirty="0" smtClean="0">
                <a:solidFill>
                  <a:srgbClr val="7030A0"/>
                </a:solidFill>
                <a:effectLst/>
                <a:latin typeface="Arial" pitchFamily="34" charset="0"/>
                <a:cs typeface="Arial" pitchFamily="34" charset="0"/>
              </a:rPr>
              <a:t>urse residency programs</a:t>
            </a:r>
          </a:p>
          <a:p>
            <a:pPr marL="0" indent="0">
              <a:buNone/>
            </a:pPr>
            <a:r>
              <a:rPr lang="en-US" sz="1900" i="1" dirty="0" smtClean="0">
                <a:effectLst/>
                <a:latin typeface="Arial" pitchFamily="34" charset="0"/>
                <a:cs typeface="Arial" pitchFamily="34" charset="0"/>
              </a:rPr>
              <a:t>IOM Recommendation 4: </a:t>
            </a:r>
          </a:p>
          <a:p>
            <a:pPr marL="0" indent="0">
              <a:buNone/>
            </a:pPr>
            <a:r>
              <a:rPr lang="en-US" sz="1900" dirty="0" smtClean="0">
                <a:effectLst/>
                <a:latin typeface="Arial" pitchFamily="34" charset="0"/>
                <a:cs typeface="Arial" pitchFamily="34" charset="0"/>
              </a:rPr>
              <a:t>Increase the </a:t>
            </a:r>
            <a:r>
              <a:rPr lang="en-US" sz="1900" dirty="0" smtClean="0">
                <a:solidFill>
                  <a:srgbClr val="7030A0"/>
                </a:solidFill>
                <a:effectLst/>
                <a:latin typeface="Arial" pitchFamily="34" charset="0"/>
                <a:cs typeface="Arial" pitchFamily="34" charset="0"/>
              </a:rPr>
              <a:t>proportion BSN </a:t>
            </a:r>
          </a:p>
          <a:p>
            <a:pPr marL="0" indent="0">
              <a:buNone/>
            </a:pPr>
            <a:r>
              <a:rPr lang="en-US" sz="1900" dirty="0" smtClean="0">
                <a:effectLst/>
                <a:latin typeface="Arial" pitchFamily="34" charset="0"/>
                <a:cs typeface="Arial" pitchFamily="34" charset="0"/>
              </a:rPr>
              <a:t>degrees to 80 percent by 2020</a:t>
            </a:r>
          </a:p>
          <a:p>
            <a:pPr marL="0" indent="0">
              <a:buNone/>
            </a:pPr>
            <a:r>
              <a:rPr lang="en-US" sz="1800" i="1" dirty="0">
                <a:latin typeface="Arial" pitchFamily="34" charset="0"/>
                <a:cs typeface="Arial" pitchFamily="34" charset="0"/>
              </a:rPr>
              <a:t>IOM Recommendation 5: </a:t>
            </a:r>
            <a:endParaRPr lang="en-US" sz="1800" i="1" dirty="0" smtClean="0">
              <a:latin typeface="Arial" pitchFamily="34" charset="0"/>
              <a:cs typeface="Arial" pitchFamily="34" charset="0"/>
            </a:endParaRPr>
          </a:p>
          <a:p>
            <a:pPr marL="0" indent="0">
              <a:buNone/>
            </a:pPr>
            <a:r>
              <a:rPr lang="en-US" sz="1800" dirty="0" smtClean="0">
                <a:latin typeface="Arial" pitchFamily="34" charset="0"/>
                <a:cs typeface="Arial" pitchFamily="34" charset="0"/>
              </a:rPr>
              <a:t>Double </a:t>
            </a:r>
            <a:r>
              <a:rPr lang="en-US" sz="1800" dirty="0">
                <a:latin typeface="Arial" pitchFamily="34" charset="0"/>
                <a:cs typeface="Arial" pitchFamily="34" charset="0"/>
              </a:rPr>
              <a:t>the number of </a:t>
            </a:r>
            <a:r>
              <a:rPr lang="en-US" sz="1800" dirty="0" smtClean="0">
                <a:latin typeface="Arial" pitchFamily="34" charset="0"/>
                <a:cs typeface="Arial" pitchFamily="34" charset="0"/>
              </a:rPr>
              <a:t>nurses with </a:t>
            </a:r>
            <a:r>
              <a:rPr lang="en-US" sz="1800" dirty="0" smtClean="0">
                <a:solidFill>
                  <a:srgbClr val="7030A0"/>
                </a:solidFill>
                <a:latin typeface="Arial" pitchFamily="34" charset="0"/>
                <a:cs typeface="Arial" pitchFamily="34" charset="0"/>
              </a:rPr>
              <a:t>Doctorates</a:t>
            </a:r>
            <a:endParaRPr lang="en-US" sz="1900" dirty="0" smtClean="0">
              <a:solidFill>
                <a:srgbClr val="7030A0"/>
              </a:solidFill>
              <a:effectLst/>
              <a:latin typeface="Arial" pitchFamily="34" charset="0"/>
              <a:cs typeface="Arial" pitchFamily="34" charset="0"/>
            </a:endParaRPr>
          </a:p>
          <a:p>
            <a:pPr marL="0" indent="0">
              <a:buNone/>
            </a:pPr>
            <a:r>
              <a:rPr lang="en-US" sz="1900" i="1" dirty="0" smtClean="0">
                <a:effectLst/>
                <a:latin typeface="Arial" pitchFamily="34" charset="0"/>
                <a:cs typeface="Arial" pitchFamily="34" charset="0"/>
              </a:rPr>
              <a:t>IOM Recommendation 6</a:t>
            </a:r>
            <a:r>
              <a:rPr lang="en-US" sz="1900" dirty="0" smtClean="0">
                <a:effectLst/>
                <a:latin typeface="Arial" pitchFamily="34" charset="0"/>
                <a:cs typeface="Arial" pitchFamily="34" charset="0"/>
              </a:rPr>
              <a:t>: </a:t>
            </a:r>
          </a:p>
          <a:p>
            <a:pPr marL="0" indent="0">
              <a:buNone/>
            </a:pPr>
            <a:r>
              <a:rPr lang="en-US" sz="1900" dirty="0" smtClean="0">
                <a:effectLst/>
                <a:latin typeface="Arial" pitchFamily="34" charset="0"/>
                <a:cs typeface="Arial" pitchFamily="34" charset="0"/>
              </a:rPr>
              <a:t>Ensure </a:t>
            </a:r>
            <a:r>
              <a:rPr lang="en-US" sz="1900" dirty="0" smtClean="0">
                <a:solidFill>
                  <a:srgbClr val="7030A0"/>
                </a:solidFill>
                <a:effectLst/>
                <a:latin typeface="Arial" pitchFamily="34" charset="0"/>
                <a:cs typeface="Arial" pitchFamily="34" charset="0"/>
              </a:rPr>
              <a:t>lifelong learning</a:t>
            </a:r>
          </a:p>
          <a:p>
            <a:pPr marL="0" indent="0">
              <a:buNone/>
            </a:pPr>
            <a:r>
              <a:rPr lang="en-US" sz="1900" i="1" dirty="0" smtClean="0">
                <a:effectLst/>
                <a:latin typeface="Arial" pitchFamily="34" charset="0"/>
                <a:cs typeface="Arial" pitchFamily="34" charset="0"/>
              </a:rPr>
              <a:t>IOM Recommendation 7</a:t>
            </a:r>
            <a:r>
              <a:rPr lang="en-US" sz="1900" dirty="0" smtClean="0">
                <a:effectLst/>
                <a:latin typeface="Arial" pitchFamily="34" charset="0"/>
                <a:cs typeface="Arial" pitchFamily="34" charset="0"/>
              </a:rPr>
              <a:t>: Prepare </a:t>
            </a:r>
            <a:r>
              <a:rPr lang="en-US" sz="1900" dirty="0" smtClean="0">
                <a:latin typeface="Arial" pitchFamily="34" charset="0"/>
                <a:cs typeface="Arial" pitchFamily="34" charset="0"/>
              </a:rPr>
              <a:t>&amp;</a:t>
            </a:r>
          </a:p>
          <a:p>
            <a:pPr marL="0" indent="0">
              <a:buNone/>
            </a:pPr>
            <a:r>
              <a:rPr lang="en-US" sz="1900" dirty="0" smtClean="0">
                <a:effectLst/>
                <a:latin typeface="Arial" pitchFamily="34" charset="0"/>
                <a:cs typeface="Arial" pitchFamily="34" charset="0"/>
              </a:rPr>
              <a:t>enable nurses to </a:t>
            </a:r>
            <a:r>
              <a:rPr lang="en-US" sz="1900" dirty="0" smtClean="0">
                <a:solidFill>
                  <a:srgbClr val="7030A0"/>
                </a:solidFill>
                <a:effectLst/>
                <a:latin typeface="Arial" pitchFamily="34" charset="0"/>
                <a:cs typeface="Arial" pitchFamily="34" charset="0"/>
              </a:rPr>
              <a:t>lead change</a:t>
            </a:r>
          </a:p>
          <a:p>
            <a:pPr marL="0" indent="0">
              <a:buNone/>
            </a:pPr>
            <a:r>
              <a:rPr lang="en-US" sz="1800" i="1" dirty="0">
                <a:latin typeface="Arial" pitchFamily="34" charset="0"/>
                <a:cs typeface="Arial" pitchFamily="34" charset="0"/>
              </a:rPr>
              <a:t>IOM Recommendation 8: </a:t>
            </a:r>
            <a:r>
              <a:rPr lang="en-US" sz="1800" dirty="0">
                <a:latin typeface="Arial" pitchFamily="34" charset="0"/>
                <a:cs typeface="Arial" pitchFamily="34" charset="0"/>
              </a:rPr>
              <a:t>Build an infrastructure for the </a:t>
            </a:r>
            <a:endParaRPr lang="en-US" sz="1800" dirty="0" smtClean="0">
              <a:latin typeface="Arial" pitchFamily="34" charset="0"/>
              <a:cs typeface="Arial" pitchFamily="34" charset="0"/>
            </a:endParaRPr>
          </a:p>
          <a:p>
            <a:pPr marL="0" indent="0">
              <a:buNone/>
            </a:pPr>
            <a:r>
              <a:rPr lang="en-US" sz="1800" dirty="0" smtClean="0">
                <a:latin typeface="Arial" pitchFamily="34" charset="0"/>
                <a:cs typeface="Arial" pitchFamily="34" charset="0"/>
              </a:rPr>
              <a:t>collection </a:t>
            </a:r>
            <a:r>
              <a:rPr lang="en-US" sz="1800" dirty="0">
                <a:latin typeface="Arial" pitchFamily="34" charset="0"/>
                <a:cs typeface="Arial" pitchFamily="34" charset="0"/>
              </a:rPr>
              <a:t>and </a:t>
            </a:r>
            <a:r>
              <a:rPr lang="en-US" sz="1800" dirty="0">
                <a:solidFill>
                  <a:srgbClr val="7030A0"/>
                </a:solidFill>
                <a:latin typeface="Arial" pitchFamily="34" charset="0"/>
                <a:cs typeface="Arial" pitchFamily="34" charset="0"/>
              </a:rPr>
              <a:t>analysis of inter-professional health care </a:t>
            </a:r>
            <a:endParaRPr lang="en-US" sz="1800" dirty="0" smtClean="0">
              <a:solidFill>
                <a:srgbClr val="7030A0"/>
              </a:solidFill>
              <a:latin typeface="Arial" pitchFamily="34" charset="0"/>
              <a:cs typeface="Arial" pitchFamily="34" charset="0"/>
            </a:endParaRPr>
          </a:p>
          <a:p>
            <a:pPr marL="0" indent="0">
              <a:buNone/>
            </a:pPr>
            <a:r>
              <a:rPr lang="en-US" sz="1800" dirty="0" smtClean="0">
                <a:solidFill>
                  <a:srgbClr val="7030A0"/>
                </a:solidFill>
                <a:latin typeface="Arial" pitchFamily="34" charset="0"/>
                <a:cs typeface="Arial" pitchFamily="34" charset="0"/>
              </a:rPr>
              <a:t>workforce </a:t>
            </a:r>
            <a:r>
              <a:rPr lang="en-US" sz="1800" dirty="0">
                <a:solidFill>
                  <a:srgbClr val="7030A0"/>
                </a:solidFill>
                <a:latin typeface="Arial" pitchFamily="34" charset="0"/>
                <a:cs typeface="Arial" pitchFamily="34" charset="0"/>
              </a:rPr>
              <a:t>data</a:t>
            </a:r>
            <a:r>
              <a:rPr lang="en-US" sz="1800" dirty="0">
                <a:latin typeface="Arial" pitchFamily="34" charset="0"/>
                <a:cs typeface="Arial" pitchFamily="34" charset="0"/>
              </a:rPr>
              <a:t>.</a:t>
            </a:r>
          </a:p>
          <a:p>
            <a:pPr marL="0" indent="0">
              <a:buNone/>
            </a:pPr>
            <a:endParaRPr lang="en-US" sz="1900" dirty="0" smtClean="0">
              <a:solidFill>
                <a:srgbClr val="7030A0"/>
              </a:solidFill>
              <a:effectLst/>
              <a:latin typeface="Arial" pitchFamily="34" charset="0"/>
              <a:cs typeface="Arial" pitchFamily="34" charset="0"/>
            </a:endParaRPr>
          </a:p>
          <a:p>
            <a:pPr marL="0" indent="0">
              <a:buNone/>
            </a:pPr>
            <a:endParaRPr lang="en-US" sz="1900" dirty="0" smtClean="0">
              <a:solidFill>
                <a:srgbClr val="7030A0"/>
              </a:solidFill>
              <a:effectLst/>
              <a:latin typeface="Arial" pitchFamily="34" charset="0"/>
              <a:cs typeface="Arial" pitchFamily="34" charset="0"/>
            </a:endParaRPr>
          </a:p>
          <a:p>
            <a:pPr marL="0" indent="0">
              <a:buNone/>
            </a:pPr>
            <a:endParaRPr lang="en-US" dirty="0"/>
          </a:p>
        </p:txBody>
      </p:sp>
      <p:pic>
        <p:nvPicPr>
          <p:cNvPr id="4" name="Picture 3"/>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905000"/>
            <a:ext cx="2995613" cy="4191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857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RN Trends 2007- 2011</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b="1" dirty="0" smtClean="0">
                <a:latin typeface="Arial" pitchFamily="34" charset="0"/>
                <a:cs typeface="Arial" pitchFamily="34" charset="0"/>
              </a:rPr>
              <a:t>Maryland Nursing Programs increased the graduates by 19% between 2007 and 2011</a:t>
            </a:r>
          </a:p>
          <a:p>
            <a:pPr marL="0" indent="0">
              <a:buNone/>
            </a:pPr>
            <a:r>
              <a:rPr lang="en-US" b="1" dirty="0" smtClean="0">
                <a:latin typeface="Arial" pitchFamily="34" charset="0"/>
                <a:cs typeface="Arial" pitchFamily="34" charset="0"/>
              </a:rPr>
              <a:t>					</a:t>
            </a:r>
            <a:r>
              <a:rPr lang="en-US" sz="3400" b="1" dirty="0" smtClean="0">
                <a:solidFill>
                  <a:srgbClr val="7030A0"/>
                </a:solidFill>
                <a:latin typeface="Arial" pitchFamily="34" charset="0"/>
                <a:cs typeface="Arial" pitchFamily="34" charset="0"/>
              </a:rPr>
              <a:t>2007		2011</a:t>
            </a:r>
            <a:endParaRPr lang="en-US" sz="3400" b="1" dirty="0">
              <a:solidFill>
                <a:srgbClr val="7030A0"/>
              </a:solidFill>
              <a:latin typeface="Arial" pitchFamily="34" charset="0"/>
              <a:cs typeface="Arial" pitchFamily="34" charset="0"/>
            </a:endParaRPr>
          </a:p>
          <a:p>
            <a:r>
              <a:rPr lang="en-US" b="1" dirty="0" smtClean="0">
                <a:latin typeface="Arial" pitchFamily="34" charset="0"/>
                <a:cs typeface="Arial" pitchFamily="34" charset="0"/>
              </a:rPr>
              <a:t>Nursing Graduates		2615		3429</a:t>
            </a:r>
          </a:p>
          <a:p>
            <a:r>
              <a:rPr lang="en-US" b="1" dirty="0" smtClean="0">
                <a:latin typeface="Arial" pitchFamily="34" charset="0"/>
                <a:cs typeface="Arial" pitchFamily="34" charset="0"/>
              </a:rPr>
              <a:t>MBON NCLEX-RN pass 		2039		2519</a:t>
            </a:r>
          </a:p>
          <a:p>
            <a:r>
              <a:rPr lang="en-US" b="1" dirty="0" smtClean="0">
                <a:latin typeface="Arial" pitchFamily="34" charset="0"/>
                <a:cs typeface="Arial" pitchFamily="34" charset="0"/>
              </a:rPr>
              <a:t>MHA vacancy rates 		10.2%		5.6%</a:t>
            </a:r>
          </a:p>
          <a:p>
            <a:endParaRPr lang="en-US" b="1" dirty="0" smtClean="0">
              <a:latin typeface="Arial" pitchFamily="34" charset="0"/>
              <a:cs typeface="Arial" pitchFamily="34" charset="0"/>
            </a:endParaRPr>
          </a:p>
          <a:p>
            <a:r>
              <a:rPr lang="en-US" b="1" dirty="0">
                <a:latin typeface="Arial" pitchFamily="34" charset="0"/>
                <a:cs typeface="Arial" pitchFamily="34" charset="0"/>
              </a:rPr>
              <a:t>Maryland hospitals increased the number of nurses by </a:t>
            </a:r>
            <a:r>
              <a:rPr lang="en-US" b="1" dirty="0" smtClean="0">
                <a:latin typeface="Arial" pitchFamily="34" charset="0"/>
                <a:cs typeface="Arial" pitchFamily="34" charset="0"/>
              </a:rPr>
              <a:t>15% between 2007 </a:t>
            </a:r>
            <a:r>
              <a:rPr lang="en-US" b="1" dirty="0">
                <a:latin typeface="Arial" pitchFamily="34" charset="0"/>
                <a:cs typeface="Arial" pitchFamily="34" charset="0"/>
              </a:rPr>
              <a:t>and </a:t>
            </a:r>
            <a:r>
              <a:rPr lang="en-US" b="1" dirty="0" smtClean="0">
                <a:latin typeface="Arial" pitchFamily="34" charset="0"/>
                <a:cs typeface="Arial" pitchFamily="34" charset="0"/>
              </a:rPr>
              <a:t>2011</a:t>
            </a:r>
          </a:p>
          <a:p>
            <a:pPr marL="0" indent="0">
              <a:buNone/>
            </a:pPr>
            <a:endParaRPr lang="en-US" b="1" dirty="0" smtClean="0">
              <a:latin typeface="Arial" pitchFamily="34" charset="0"/>
              <a:cs typeface="Arial" pitchFamily="34" charset="0"/>
            </a:endParaRPr>
          </a:p>
          <a:p>
            <a:r>
              <a:rPr lang="en-US" b="1" dirty="0" smtClean="0">
                <a:latin typeface="Arial" pitchFamily="34" charset="0"/>
                <a:cs typeface="Arial" pitchFamily="34" charset="0"/>
              </a:rPr>
              <a:t>New RN Employment at 6 months = 88% average with some geographical and program variability from 1/17/13 Survey</a:t>
            </a:r>
          </a:p>
          <a:p>
            <a:pPr marL="0" indent="0">
              <a:buNone/>
            </a:pPr>
            <a:endParaRPr lang="en-US" b="1" dirty="0" smtClean="0">
              <a:latin typeface="Arial" pitchFamily="34" charset="0"/>
              <a:cs typeface="Arial" pitchFamily="34" charset="0"/>
            </a:endParaRPr>
          </a:p>
        </p:txBody>
      </p:sp>
      <p:pic>
        <p:nvPicPr>
          <p:cNvPr id="4" name="Picture 3" descr="maryland.gov">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86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809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NSP II- Funding</a:t>
            </a:r>
            <a:endParaRPr lang="en-US" b="1" dirty="0">
              <a:latin typeface="Arial" pitchFamily="34" charset="0"/>
              <a:cs typeface="Arial" pitchFamily="34" charset="0"/>
            </a:endParaRPr>
          </a:p>
        </p:txBody>
      </p:sp>
      <p:sp>
        <p:nvSpPr>
          <p:cNvPr id="4" name="Text Placeholder 3"/>
          <p:cNvSpPr>
            <a:spLocks noGrp="1"/>
          </p:cNvSpPr>
          <p:nvPr>
            <p:ph type="body" idx="1"/>
          </p:nvPr>
        </p:nvSpPr>
        <p:spPr/>
        <p:txBody>
          <a:bodyPr>
            <a:normAutofit/>
          </a:bodyPr>
          <a:lstStyle/>
          <a:p>
            <a:r>
              <a:rPr lang="en-US" sz="2000" b="1" dirty="0" smtClean="0">
                <a:latin typeface="Arial" pitchFamily="34" charset="0"/>
                <a:cs typeface="Arial" pitchFamily="34" charset="0"/>
              </a:rPr>
              <a:t>All 26 SON Awarded FY 06-13</a:t>
            </a:r>
            <a:endParaRPr lang="en-US" sz="2000" b="1" dirty="0">
              <a:latin typeface="Arial" pitchFamily="34" charset="0"/>
              <a:cs typeface="Arial" pitchFamily="34" charset="0"/>
            </a:endParaRPr>
          </a:p>
        </p:txBody>
      </p:sp>
      <p:sp>
        <p:nvSpPr>
          <p:cNvPr id="5" name="Text Placeholder 4"/>
          <p:cNvSpPr>
            <a:spLocks noGrp="1"/>
          </p:cNvSpPr>
          <p:nvPr>
            <p:ph type="body" sz="half" idx="3"/>
          </p:nvPr>
        </p:nvSpPr>
        <p:spPr/>
        <p:txBody>
          <a:bodyPr>
            <a:normAutofit/>
          </a:bodyPr>
          <a:lstStyle/>
          <a:p>
            <a:r>
              <a:rPr lang="en-US" dirty="0" smtClean="0"/>
              <a:t>      </a:t>
            </a:r>
            <a:r>
              <a:rPr lang="en-US" sz="2000" b="1" dirty="0" smtClean="0">
                <a:latin typeface="Arial" pitchFamily="34" charset="0"/>
                <a:cs typeface="Arial" pitchFamily="34" charset="0"/>
              </a:rPr>
              <a:t>Current Availability</a:t>
            </a:r>
            <a:endParaRPr lang="en-US" sz="2000" b="1" dirty="0">
              <a:latin typeface="Arial" pitchFamily="34" charset="0"/>
              <a:cs typeface="Arial" pitchFamily="34" charset="0"/>
            </a:endParaRPr>
          </a:p>
        </p:txBody>
      </p:sp>
      <p:sp>
        <p:nvSpPr>
          <p:cNvPr id="3" name="Content Placeholder 2"/>
          <p:cNvSpPr>
            <a:spLocks noGrp="1"/>
          </p:cNvSpPr>
          <p:nvPr>
            <p:ph sz="quarter" idx="2"/>
          </p:nvPr>
        </p:nvSpPr>
        <p:spPr>
          <a:xfrm>
            <a:off x="281444" y="1316037"/>
            <a:ext cx="4290556" cy="4117097"/>
          </a:xfrm>
        </p:spPr>
        <p:txBody>
          <a:bodyPr>
            <a:noAutofit/>
          </a:bodyPr>
          <a:lstStyle/>
          <a:p>
            <a:pPr marL="0" indent="0">
              <a:buNone/>
            </a:pPr>
            <a:r>
              <a:rPr lang="en-US" dirty="0" smtClean="0">
                <a:effectLst/>
                <a:latin typeface="Arial" pitchFamily="34" charset="0"/>
                <a:cs typeface="Arial" pitchFamily="34" charset="0"/>
              </a:rPr>
              <a:t>Between FY 2006 and FY 2013, the HSCRC has approved </a:t>
            </a:r>
            <a:r>
              <a:rPr lang="en-US" dirty="0" smtClean="0">
                <a:latin typeface="Arial" pitchFamily="34" charset="0"/>
                <a:cs typeface="Arial" pitchFamily="34" charset="0"/>
              </a:rPr>
              <a:t>over</a:t>
            </a:r>
            <a:r>
              <a:rPr lang="en-US" dirty="0" smtClean="0">
                <a:effectLst/>
                <a:latin typeface="Arial" pitchFamily="34" charset="0"/>
                <a:cs typeface="Arial" pitchFamily="34" charset="0"/>
              </a:rPr>
              <a:t> $55.7 million in funding for </a:t>
            </a:r>
            <a:r>
              <a:rPr lang="en-US" dirty="0" smtClean="0">
                <a:latin typeface="Arial" pitchFamily="34" charset="0"/>
                <a:cs typeface="Arial" pitchFamily="34" charset="0"/>
              </a:rPr>
              <a:t>79</a:t>
            </a:r>
            <a:r>
              <a:rPr lang="en-US" dirty="0" smtClean="0">
                <a:effectLst/>
                <a:latin typeface="Arial" pitchFamily="34" charset="0"/>
                <a:cs typeface="Arial" pitchFamily="34" charset="0"/>
              </a:rPr>
              <a:t> Competitive Institutional Grant awards</a:t>
            </a:r>
            <a:r>
              <a:rPr lang="en-US" dirty="0">
                <a:latin typeface="Arial" pitchFamily="34" charset="0"/>
                <a:cs typeface="Arial" pitchFamily="34" charset="0"/>
              </a:rPr>
              <a:t> </a:t>
            </a:r>
            <a:r>
              <a:rPr lang="en-US" dirty="0" smtClean="0">
                <a:latin typeface="Arial" pitchFamily="34" charset="0"/>
                <a:cs typeface="Arial" pitchFamily="34" charset="0"/>
              </a:rPr>
              <a:t>involving all 26 schools of nursing with</a:t>
            </a:r>
            <a:r>
              <a:rPr lang="en-US" dirty="0" smtClean="0">
                <a:effectLst/>
                <a:latin typeface="Arial" pitchFamily="34" charset="0"/>
                <a:cs typeface="Arial" pitchFamily="34" charset="0"/>
              </a:rPr>
              <a:t> 78 hospital and higher education institution partners and consortium members</a:t>
            </a:r>
            <a:r>
              <a:rPr lang="en-US" dirty="0">
                <a:latin typeface="Arial" pitchFamily="34" charset="0"/>
                <a:cs typeface="Arial" pitchFamily="34" charset="0"/>
              </a:rPr>
              <a:t> </a:t>
            </a:r>
            <a:r>
              <a:rPr lang="en-US" dirty="0" smtClean="0">
                <a:latin typeface="Arial" pitchFamily="34" charset="0"/>
                <a:cs typeface="Arial" pitchFamily="34" charset="0"/>
              </a:rPr>
              <a:t>and</a:t>
            </a:r>
            <a:r>
              <a:rPr lang="en-US" dirty="0" smtClean="0">
                <a:effectLst/>
                <a:latin typeface="Arial" pitchFamily="34" charset="0"/>
                <a:cs typeface="Arial" pitchFamily="34" charset="0"/>
              </a:rPr>
              <a:t> $14.5 million for Statewide Initiatives.</a:t>
            </a:r>
            <a:endParaRPr lang="en-US" dirty="0">
              <a:latin typeface="Arial" pitchFamily="34" charset="0"/>
              <a:cs typeface="Arial" pitchFamily="34" charset="0"/>
            </a:endParaRPr>
          </a:p>
        </p:txBody>
      </p:sp>
      <p:pic>
        <p:nvPicPr>
          <p:cNvPr id="11" name="Content Placeholder 10"/>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72920" y="1600200"/>
            <a:ext cx="4039985" cy="3352800"/>
          </a:xfrm>
        </p:spPr>
      </p:pic>
    </p:spTree>
    <p:extLst>
      <p:ext uri="{BB962C8B-B14F-4D97-AF65-F5344CB8AC3E}">
        <p14:creationId xmlns:p14="http://schemas.microsoft.com/office/powerpoint/2010/main" val="664583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E29FA2539924B8FF10D976EFA6CA1" ma:contentTypeVersion="1" ma:contentTypeDescription="Create a new document." ma:contentTypeScope="" ma:versionID="1c3d35c3cafe042e2610d8dea1e0ddb1">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50EB0A-6DF2-4FCE-9D4E-2168228542C5}"/>
</file>

<file path=customXml/itemProps2.xml><?xml version="1.0" encoding="utf-8"?>
<ds:datastoreItem xmlns:ds="http://schemas.openxmlformats.org/officeDocument/2006/customXml" ds:itemID="{9FE5207A-4505-467B-97C1-04529F8CAFB9}"/>
</file>

<file path=customXml/itemProps3.xml><?xml version="1.0" encoding="utf-8"?>
<ds:datastoreItem xmlns:ds="http://schemas.openxmlformats.org/officeDocument/2006/customXml" ds:itemID="{486DD918-8F5B-49AE-9A8A-3D53961C261C}"/>
</file>

<file path=docProps/app.xml><?xml version="1.0" encoding="utf-8"?>
<Properties xmlns="http://schemas.openxmlformats.org/officeDocument/2006/extended-properties" xmlns:vt="http://schemas.openxmlformats.org/officeDocument/2006/docPropsVTypes">
  <Template>Trek</Template>
  <TotalTime>951</TotalTime>
  <Words>3151</Words>
  <Application>Microsoft Office PowerPoint</Application>
  <PresentationFormat>On-screen Show (4:3)</PresentationFormat>
  <Paragraphs>384</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Franklin Gothic Book</vt:lpstr>
      <vt:lpstr>Franklin Gothic Medium</vt:lpstr>
      <vt:lpstr>Wingdings 2</vt:lpstr>
      <vt:lpstr>Trek</vt:lpstr>
      <vt:lpstr>    Nurse Support Program II  Competitive Institutional Grants</vt:lpstr>
      <vt:lpstr>Nursing is the largest health profession  </vt:lpstr>
      <vt:lpstr>Nurse Support = Nursing Excellence</vt:lpstr>
      <vt:lpstr>PowerPoint Presentation</vt:lpstr>
      <vt:lpstr>NSP I- Hospital Based Goals</vt:lpstr>
      <vt:lpstr>Hospitals saved $98 Million</vt:lpstr>
      <vt:lpstr>Nurse Support Program I &amp; II</vt:lpstr>
      <vt:lpstr>RN Trends 2007- 2011</vt:lpstr>
      <vt:lpstr>NSP II- Funding</vt:lpstr>
      <vt:lpstr>Nursing  Investments</vt:lpstr>
      <vt:lpstr>    Nursing Resources</vt:lpstr>
      <vt:lpstr>                  Interlocking Goals</vt:lpstr>
      <vt:lpstr>2012-2013 Action Committee    Maryland Strategic Plan</vt:lpstr>
      <vt:lpstr>Complete College America Completion Innovation Challenge</vt:lpstr>
      <vt:lpstr>STUDENT Success Critical </vt:lpstr>
      <vt:lpstr>NURSING FACULTY INITIATIVES</vt:lpstr>
      <vt:lpstr>SIMULATION Facilitation</vt:lpstr>
      <vt:lpstr>NEW BACCALAUREATE PROGRAMS</vt:lpstr>
      <vt:lpstr>ACCELERATED DEGREES</vt:lpstr>
      <vt:lpstr>DOCTORAL EDUCATION PROGRAMS</vt:lpstr>
      <vt:lpstr>Post-Docs &amp; Certificate Education</vt:lpstr>
      <vt:lpstr>Improved Educational Systems</vt:lpstr>
      <vt:lpstr>Model for Dual Enrollment</vt:lpstr>
      <vt:lpstr>Assumptions for the Model</vt:lpstr>
      <vt:lpstr>PowerPoint Presentation</vt:lpstr>
      <vt:lpstr>Data Infrastructure Needed</vt:lpstr>
      <vt:lpstr>Health Care 2020 Development Timeline</vt:lpstr>
      <vt:lpstr>Taking the Long View- Policy- Planning</vt:lpstr>
      <vt:lpstr>May 26, 2011 Meeting Committee# 4&amp; #5</vt:lpstr>
      <vt:lpstr>Certified Nurse Educator (CNE)</vt:lpstr>
      <vt:lpstr>Each of You Play a Vital Role</vt:lpstr>
      <vt:lpstr>New Horizons </vt:lpstr>
      <vt:lpstr>Dates to Note :Phase 8 FY 2014</vt:lpstr>
      <vt:lpstr>Changes to note: Phase 8 FY 2014 RFA</vt:lpstr>
      <vt:lpstr>Questions?</vt:lpstr>
      <vt:lpstr>                    References</vt:lpstr>
      <vt:lpstr>                    References</vt:lpstr>
      <vt:lpstr>                    References</vt:lpstr>
      <vt:lpstr>                        References</vt:lpstr>
    </vt:vector>
  </TitlesOfParts>
  <Company>MD Higher Education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Support Program II</dc:title>
  <dc:creator>Daw, Peggy</dc:creator>
  <cp:lastModifiedBy>Laura Schenk</cp:lastModifiedBy>
  <cp:revision>110</cp:revision>
  <dcterms:created xsi:type="dcterms:W3CDTF">2013-02-06T18:40:44Z</dcterms:created>
  <dcterms:modified xsi:type="dcterms:W3CDTF">2024-09-26T00:47:09Z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0x0101005B8E29FA2539924B8FF10D976EFA6CA1</vt:lpwstr>
  </property>
</Properties>
</file>