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s/slide27.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41.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26.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256" r:id="rId2"/>
    <p:sldId id="261" r:id="rId3"/>
    <p:sldId id="271" r:id="rId4"/>
    <p:sldId id="272" r:id="rId5"/>
    <p:sldId id="326" r:id="rId6"/>
    <p:sldId id="274" r:id="rId7"/>
    <p:sldId id="257" r:id="rId8"/>
    <p:sldId id="293" r:id="rId9"/>
    <p:sldId id="275" r:id="rId10"/>
    <p:sldId id="295" r:id="rId11"/>
    <p:sldId id="327" r:id="rId12"/>
    <p:sldId id="329" r:id="rId13"/>
    <p:sldId id="331" r:id="rId14"/>
    <p:sldId id="300" r:id="rId15"/>
    <p:sldId id="296" r:id="rId16"/>
    <p:sldId id="297" r:id="rId17"/>
    <p:sldId id="265" r:id="rId18"/>
    <p:sldId id="268" r:id="rId19"/>
    <p:sldId id="298" r:id="rId20"/>
    <p:sldId id="330" r:id="rId21"/>
    <p:sldId id="270" r:id="rId22"/>
    <p:sldId id="269" r:id="rId23"/>
    <p:sldId id="303" r:id="rId24"/>
    <p:sldId id="305" r:id="rId25"/>
    <p:sldId id="307" r:id="rId26"/>
    <p:sldId id="309"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323" r:id="rId40"/>
    <p:sldId id="324" r:id="rId41"/>
    <p:sldId id="325" r:id="rId42"/>
  </p:sldIdLst>
  <p:sldSz cx="9144000" cy="6858000" type="screen4x3"/>
  <p:notesSz cx="9296400" cy="688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2" y="1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4091"/>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5265810" y="0"/>
            <a:ext cx="4028440" cy="344091"/>
          </a:xfrm>
          <a:prstGeom prst="rect">
            <a:avLst/>
          </a:prstGeom>
        </p:spPr>
        <p:txBody>
          <a:bodyPr vert="horz" lIns="92446" tIns="46223" rIns="92446" bIns="46223" rtlCol="0"/>
          <a:lstStyle>
            <a:lvl1pPr algn="r">
              <a:defRPr sz="1200"/>
            </a:lvl1pPr>
          </a:lstStyle>
          <a:p>
            <a:fld id="{B90CB450-3D7D-44C1-8C7C-31CE924C53ED}" type="datetimeFigureOut">
              <a:rPr lang="en-US" smtClean="0"/>
              <a:t>9/25/2024</a:t>
            </a:fld>
            <a:endParaRPr lang="en-US"/>
          </a:p>
        </p:txBody>
      </p:sp>
      <p:sp>
        <p:nvSpPr>
          <p:cNvPr id="4" name="Footer Placeholder 3"/>
          <p:cNvSpPr>
            <a:spLocks noGrp="1"/>
          </p:cNvSpPr>
          <p:nvPr>
            <p:ph type="ftr" sz="quarter" idx="2"/>
          </p:nvPr>
        </p:nvSpPr>
        <p:spPr>
          <a:xfrm>
            <a:off x="1" y="6536528"/>
            <a:ext cx="4028440" cy="344091"/>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5265810" y="6536528"/>
            <a:ext cx="4028440" cy="344091"/>
          </a:xfrm>
          <a:prstGeom prst="rect">
            <a:avLst/>
          </a:prstGeom>
        </p:spPr>
        <p:txBody>
          <a:bodyPr vert="horz" lIns="92446" tIns="46223" rIns="92446" bIns="46223" rtlCol="0" anchor="b"/>
          <a:lstStyle>
            <a:lvl1pPr algn="r">
              <a:defRPr sz="1200"/>
            </a:lvl1pPr>
          </a:lstStyle>
          <a:p>
            <a:fld id="{8D5B2256-CF0D-49BC-9B22-AFF0320CD4DE}" type="slidenum">
              <a:rPr lang="en-US" smtClean="0"/>
              <a:t>‹#›</a:t>
            </a:fld>
            <a:endParaRPr lang="en-US"/>
          </a:p>
        </p:txBody>
      </p:sp>
    </p:spTree>
    <p:extLst>
      <p:ext uri="{BB962C8B-B14F-4D97-AF65-F5344CB8AC3E}">
        <p14:creationId xmlns:p14="http://schemas.microsoft.com/office/powerpoint/2010/main" val="29093002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4091"/>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5265810" y="0"/>
            <a:ext cx="4028440" cy="344091"/>
          </a:xfrm>
          <a:prstGeom prst="rect">
            <a:avLst/>
          </a:prstGeom>
        </p:spPr>
        <p:txBody>
          <a:bodyPr vert="horz" lIns="92446" tIns="46223" rIns="92446" bIns="46223" rtlCol="0"/>
          <a:lstStyle>
            <a:lvl1pPr algn="r">
              <a:defRPr sz="1200"/>
            </a:lvl1pPr>
          </a:lstStyle>
          <a:p>
            <a:fld id="{8B2070B5-4207-47EC-A4ED-C9AD91EF06C1}" type="datetimeFigureOut">
              <a:rPr lang="en-US" smtClean="0"/>
              <a:t>9/25/2024</a:t>
            </a:fld>
            <a:endParaRPr lang="en-US"/>
          </a:p>
        </p:txBody>
      </p:sp>
      <p:sp>
        <p:nvSpPr>
          <p:cNvPr id="4" name="Slide Image Placeholder 3"/>
          <p:cNvSpPr>
            <a:spLocks noGrp="1" noRot="1" noChangeAspect="1"/>
          </p:cNvSpPr>
          <p:nvPr>
            <p:ph type="sldImg" idx="2"/>
          </p:nvPr>
        </p:nvSpPr>
        <p:spPr>
          <a:xfrm>
            <a:off x="2927350" y="515938"/>
            <a:ext cx="3443288" cy="2581275"/>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929641" y="3268861"/>
            <a:ext cx="7437119" cy="3096816"/>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536528"/>
            <a:ext cx="4028440" cy="344091"/>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5265810" y="6536528"/>
            <a:ext cx="4028440" cy="344091"/>
          </a:xfrm>
          <a:prstGeom prst="rect">
            <a:avLst/>
          </a:prstGeom>
        </p:spPr>
        <p:txBody>
          <a:bodyPr vert="horz" lIns="92446" tIns="46223" rIns="92446" bIns="46223" rtlCol="0" anchor="b"/>
          <a:lstStyle>
            <a:lvl1pPr algn="r">
              <a:defRPr sz="1200"/>
            </a:lvl1pPr>
          </a:lstStyle>
          <a:p>
            <a:fld id="{8FE95873-2B94-4DF7-BC79-8D7593BBCEFD}" type="slidenum">
              <a:rPr lang="en-US" smtClean="0"/>
              <a:t>‹#›</a:t>
            </a:fld>
            <a:endParaRPr lang="en-US"/>
          </a:p>
        </p:txBody>
      </p:sp>
    </p:spTree>
    <p:extLst>
      <p:ext uri="{BB962C8B-B14F-4D97-AF65-F5344CB8AC3E}">
        <p14:creationId xmlns:p14="http://schemas.microsoft.com/office/powerpoint/2010/main" val="2656404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E95873-2B94-4DF7-BC79-8D7593BBCEFD}" type="slidenum">
              <a:rPr lang="en-US" smtClean="0"/>
              <a:t>1</a:t>
            </a:fld>
            <a:endParaRPr lang="en-US"/>
          </a:p>
        </p:txBody>
      </p:sp>
    </p:spTree>
    <p:extLst>
      <p:ext uri="{BB962C8B-B14F-4D97-AF65-F5344CB8AC3E}">
        <p14:creationId xmlns:p14="http://schemas.microsoft.com/office/powerpoint/2010/main" val="403219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E71BEF-506E-4371-A11A-E18639082D6B}"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71BEF-506E-4371-A11A-E18639082D6B}"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E71BEF-506E-4371-A11A-E18639082D6B}"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71BEF-506E-4371-A11A-E18639082D6B}"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E71BEF-506E-4371-A11A-E18639082D6B}"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AC6A7-0EC7-43F2-A99F-D99063AF9A9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E71BEF-506E-4371-A11A-E18639082D6B}"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E71BEF-506E-4371-A11A-E18639082D6B}" type="datetimeFigureOut">
              <a:rPr lang="en-US" smtClean="0"/>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EAC6A7-0EC7-43F2-A99F-D99063AF9A9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E71BEF-506E-4371-A11A-E18639082D6B}" type="datetimeFigureOut">
              <a:rPr lang="en-US" smtClean="0"/>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71BEF-506E-4371-A11A-E18639082D6B}" type="datetimeFigureOut">
              <a:rPr lang="en-US" smtClean="0"/>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71BEF-506E-4371-A11A-E18639082D6B}"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71BEF-506E-4371-A11A-E18639082D6B}"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AC6A7-0EC7-43F2-A99F-D99063AF9A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1E71BEF-506E-4371-A11A-E18639082D6B}" type="datetimeFigureOut">
              <a:rPr lang="en-US" smtClean="0"/>
              <a:t>9/25/2024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3EAC6A7-0EC7-43F2-A99F-D99063AF9A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priscilla.moore@maryland.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nursesupport.org/assets/files/1/files/nspii/fy-2017-rfa-competititve-institutional-grants.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ewebster@ccbcmd.edu" TargetMode="External"/><Relationship Id="rId7" Type="http://schemas.openxmlformats.org/officeDocument/2006/relationships/hyperlink" Target="mailto:mgdennis@aacc.edu" TargetMode="External"/><Relationship Id="rId2" Type="http://schemas.openxmlformats.org/officeDocument/2006/relationships/hyperlink" Target="mailto:kogle@towson.edu" TargetMode="External"/><Relationship Id="rId1" Type="http://schemas.openxmlformats.org/officeDocument/2006/relationships/slideLayout" Target="../slideLayouts/slideLayout2.xml"/><Relationship Id="rId6" Type="http://schemas.openxmlformats.org/officeDocument/2006/relationships/hyperlink" Target="mailto:bjacobsrn@gmail.com" TargetMode="External"/><Relationship Id="rId5" Type="http://schemas.openxmlformats.org/officeDocument/2006/relationships/hyperlink" Target="mailto:kirschling@son.umaryland.edu" TargetMode="External"/><Relationship Id="rId4" Type="http://schemas.openxmlformats.org/officeDocument/2006/relationships/hyperlink" Target="mailto:mdemarco@ccbcmd.edu"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mailto:idzik@son.umaryland.edu" TargetMode="External"/><Relationship Id="rId3" Type="http://schemas.openxmlformats.org/officeDocument/2006/relationships/hyperlink" Target="mailto:joan.warren@medstar.net" TargetMode="External"/><Relationship Id="rId7" Type="http://schemas.openxmlformats.org/officeDocument/2006/relationships/hyperlink" Target="mailto:Laura.Petri@stagnes.org" TargetMode="External"/><Relationship Id="rId2" Type="http://schemas.openxmlformats.org/officeDocument/2006/relationships/hyperlink" Target="mailto:sperkins@aahs.org" TargetMode="External"/><Relationship Id="rId1" Type="http://schemas.openxmlformats.org/officeDocument/2006/relationships/slideLayout" Target="../slideLayouts/slideLayout2.xml"/><Relationship Id="rId6" Type="http://schemas.openxmlformats.org/officeDocument/2006/relationships/hyperlink" Target="mailto:bkilmoye@mdmercy.com" TargetMode="External"/><Relationship Id="rId11" Type="http://schemas.openxmlformats.org/officeDocument/2006/relationships/hyperlink" Target="mailto:wiseman@son.umaryland.edu" TargetMode="External"/><Relationship Id="rId5" Type="http://schemas.openxmlformats.org/officeDocument/2006/relationships/hyperlink" Target="mailto:laurap@csmd.edu" TargetMode="External"/><Relationship Id="rId10" Type="http://schemas.openxmlformats.org/officeDocument/2006/relationships/hyperlink" Target="mailto:ptravis2@jhmi.edu" TargetMode="External"/><Relationship Id="rId4" Type="http://schemas.openxmlformats.org/officeDocument/2006/relationships/hyperlink" Target="mailto:cook@son.umaryland.edu" TargetMode="External"/><Relationship Id="rId9" Type="http://schemas.openxmlformats.org/officeDocument/2006/relationships/hyperlink" Target="mailto:kirschling@son.umaryland.edu"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youtu.be/sMOjACA2ats" TargetMode="External"/><Relationship Id="rId2" Type="http://schemas.openxmlformats.org/officeDocument/2006/relationships/image" Target="../media/image9.jpe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www.bls.gov/news.release/ecopro.nr0.htm" TargetMode="External"/><Relationship Id="rId3" Type="http://schemas.openxmlformats.org/officeDocument/2006/relationships/hyperlink" Target="http://iom.nationalacademies.org/Reports/2015/Assessing-Progress-on-the-IOM-Report-The-Future-of-Nursing.aspx" TargetMode="External"/><Relationship Id="rId7" Type="http://schemas.openxmlformats.org/officeDocument/2006/relationships/hyperlink" Target="http://www.hscrc.state.md.us/aboutHSCRC.cfm" TargetMode="External"/><Relationship Id="rId2" Type="http://schemas.openxmlformats.org/officeDocument/2006/relationships/hyperlink" Target="http://books.nap.edu/openbook.php?record_id=12956&amp;page=R1" TargetMode="External"/><Relationship Id="rId1" Type="http://schemas.openxmlformats.org/officeDocument/2006/relationships/slideLayout" Target="../slideLayouts/slideLayout2.xml"/><Relationship Id="rId6" Type="http://schemas.openxmlformats.org/officeDocument/2006/relationships/hyperlink" Target="https://www.mhec.state.md.us/Grants/NSPII/NSPII.asp" TargetMode="External"/><Relationship Id="rId5" Type="http://schemas.openxmlformats.org/officeDocument/2006/relationships/hyperlink" Target="http://www.nursesupport.org/" TargetMode="External"/><Relationship Id="rId4" Type="http://schemas.openxmlformats.org/officeDocument/2006/relationships/hyperlink" Target="https://youtu.be/sMOjACA2ats?t=563"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scrc.state.md.us/documents/commission-meeting/2015/01-14/HSCRC-Post-Commission-Meeting-2015-01-15.pdf" TargetMode="External"/><Relationship Id="rId2" Type="http://schemas.openxmlformats.org/officeDocument/2006/relationships/hyperlink" Target="http://www.hscrc.state.md.us/documents/commission-meeting/2014/12-10/HSCRC-Post-Commission-Meeting-Documents-2014-12-1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ursesupport.org/nurse-support-program-ii/grants/competitive-institutional-gra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smtClean="0">
                <a:latin typeface="+mn-lt"/>
              </a:rPr>
              <a:t>Nurse Support Program II</a:t>
            </a:r>
            <a:endParaRPr lang="en-US" sz="4000" b="1" dirty="0">
              <a:latin typeface="+mn-lt"/>
            </a:endParaRPr>
          </a:p>
        </p:txBody>
      </p:sp>
      <p:sp>
        <p:nvSpPr>
          <p:cNvPr id="3" name="Subtitle 2"/>
          <p:cNvSpPr>
            <a:spLocks noGrp="1"/>
          </p:cNvSpPr>
          <p:nvPr>
            <p:ph type="subTitle" idx="1"/>
          </p:nvPr>
        </p:nvSpPr>
        <p:spPr>
          <a:xfrm>
            <a:off x="685800" y="3505200"/>
            <a:ext cx="7239000" cy="2667000"/>
          </a:xfrm>
        </p:spPr>
        <p:txBody>
          <a:bodyPr>
            <a:normAutofit fontScale="92500" lnSpcReduction="10000"/>
          </a:bodyPr>
          <a:lstStyle/>
          <a:p>
            <a:r>
              <a:rPr lang="en-US" dirty="0" smtClean="0"/>
              <a:t>                            Technical Assistance Meeting  </a:t>
            </a:r>
          </a:p>
          <a:p>
            <a:endParaRPr lang="en-US" dirty="0" smtClean="0"/>
          </a:p>
          <a:p>
            <a:r>
              <a:rPr lang="en-US" dirty="0" smtClean="0"/>
              <a:t>                                     December 11, 2015</a:t>
            </a:r>
          </a:p>
          <a:p>
            <a:endParaRPr lang="en-US" dirty="0" smtClean="0"/>
          </a:p>
          <a:p>
            <a:r>
              <a:rPr lang="en-US" dirty="0" smtClean="0"/>
              <a:t>Priscilla Moore, MHEC</a:t>
            </a:r>
          </a:p>
          <a:p>
            <a:r>
              <a:rPr lang="en-US" dirty="0" smtClean="0"/>
              <a:t>Oscar Ibarra, HSCRC</a:t>
            </a:r>
          </a:p>
          <a:p>
            <a:r>
              <a:rPr lang="en-US" dirty="0" smtClean="0"/>
              <a:t>Peg Daw, MHEC</a:t>
            </a:r>
            <a:endParaRPr lang="en-US" dirty="0"/>
          </a:p>
        </p:txBody>
      </p:sp>
    </p:spTree>
    <p:extLst>
      <p:ext uri="{BB962C8B-B14F-4D97-AF65-F5344CB8AC3E}">
        <p14:creationId xmlns:p14="http://schemas.microsoft.com/office/powerpoint/2010/main" val="4012465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Eligible Initiatives and Priorities for Competitive Grants</a:t>
            </a:r>
            <a:endParaRPr lang="en-US" b="1" dirty="0">
              <a:latin typeface="+mn-lt"/>
            </a:endParaRPr>
          </a:p>
        </p:txBody>
      </p:sp>
      <p:sp>
        <p:nvSpPr>
          <p:cNvPr id="3" name="Content Placeholder 2"/>
          <p:cNvSpPr>
            <a:spLocks noGrp="1"/>
          </p:cNvSpPr>
          <p:nvPr>
            <p:ph idx="1"/>
          </p:nvPr>
        </p:nvSpPr>
        <p:spPr/>
        <p:txBody>
          <a:bodyPr>
            <a:normAutofit/>
          </a:bodyPr>
          <a:lstStyle/>
          <a:p>
            <a:pPr marL="457200" lvl="0" indent="-457200">
              <a:buFont typeface="+mj-lt"/>
              <a:buAutoNum type="arabicPeriod"/>
            </a:pPr>
            <a:endParaRPr lang="en-US" dirty="0" smtClean="0"/>
          </a:p>
          <a:p>
            <a:pPr marL="457200" lvl="0" indent="-457200">
              <a:buFont typeface="+mj-lt"/>
              <a:buAutoNum type="arabicPeriod"/>
            </a:pPr>
            <a:r>
              <a:rPr lang="en-US" dirty="0" smtClean="0"/>
              <a:t>Initiatives </a:t>
            </a:r>
            <a:r>
              <a:rPr lang="en-US" dirty="0"/>
              <a:t>to increase Nursing Pre-Licensure Enrollments and Graduates  </a:t>
            </a:r>
          </a:p>
          <a:p>
            <a:pPr marL="457200" lvl="0" indent="-457200">
              <a:buFont typeface="+mj-lt"/>
              <a:buAutoNum type="arabicPeriod"/>
            </a:pPr>
            <a:r>
              <a:rPr lang="en-US" dirty="0"/>
              <a:t>Initiatives to </a:t>
            </a:r>
            <a:r>
              <a:rPr lang="en-US" dirty="0" smtClean="0"/>
              <a:t>Advance </a:t>
            </a:r>
            <a:r>
              <a:rPr lang="en-US" dirty="0"/>
              <a:t>the </a:t>
            </a:r>
            <a:r>
              <a:rPr lang="en-US" dirty="0" smtClean="0"/>
              <a:t>Education </a:t>
            </a:r>
            <a:r>
              <a:rPr lang="en-US" dirty="0"/>
              <a:t>of </a:t>
            </a:r>
            <a:r>
              <a:rPr lang="en-US" dirty="0" smtClean="0"/>
              <a:t>Students </a:t>
            </a:r>
            <a:r>
              <a:rPr lang="en-US" dirty="0"/>
              <a:t>and RNs to BSN, MSN and Doctoral </a:t>
            </a:r>
            <a:r>
              <a:rPr lang="en-US" dirty="0" smtClean="0"/>
              <a:t>Level </a:t>
            </a:r>
            <a:endParaRPr lang="en-US" dirty="0"/>
          </a:p>
          <a:p>
            <a:pPr marL="457200" lvl="0" indent="-457200">
              <a:buFont typeface="+mj-lt"/>
              <a:buAutoNum type="arabicPeriod"/>
            </a:pPr>
            <a:r>
              <a:rPr lang="en-US" dirty="0"/>
              <a:t>Initiatives to I</a:t>
            </a:r>
            <a:r>
              <a:rPr lang="en-US" dirty="0" smtClean="0"/>
              <a:t>ncrease </a:t>
            </a:r>
            <a:r>
              <a:rPr lang="en-US" dirty="0"/>
              <a:t>the </a:t>
            </a:r>
            <a:r>
              <a:rPr lang="en-US" dirty="0" smtClean="0"/>
              <a:t>Number </a:t>
            </a:r>
            <a:r>
              <a:rPr lang="en-US" dirty="0"/>
              <a:t>of </a:t>
            </a:r>
            <a:r>
              <a:rPr lang="en-US" dirty="0" err="1"/>
              <a:t>D</a:t>
            </a:r>
            <a:r>
              <a:rPr lang="en-US" dirty="0" err="1" smtClean="0"/>
              <a:t>octorally</a:t>
            </a:r>
            <a:r>
              <a:rPr lang="en-US" dirty="0" smtClean="0"/>
              <a:t> </a:t>
            </a:r>
            <a:r>
              <a:rPr lang="en-US" dirty="0"/>
              <a:t>P</a:t>
            </a:r>
            <a:r>
              <a:rPr lang="en-US" dirty="0" smtClean="0"/>
              <a:t>repared </a:t>
            </a:r>
            <a:r>
              <a:rPr lang="en-US" dirty="0"/>
              <a:t>N</a:t>
            </a:r>
            <a:r>
              <a:rPr lang="en-US" dirty="0" smtClean="0"/>
              <a:t>ursing </a:t>
            </a:r>
            <a:r>
              <a:rPr lang="en-US" dirty="0"/>
              <a:t>F</a:t>
            </a:r>
            <a:r>
              <a:rPr lang="en-US" dirty="0" smtClean="0"/>
              <a:t>aculty </a:t>
            </a:r>
            <a:endParaRPr lang="en-US" dirty="0"/>
          </a:p>
          <a:p>
            <a:pPr marL="457200" lvl="0" indent="-457200">
              <a:buFont typeface="+mj-lt"/>
              <a:buAutoNum type="arabicPeriod"/>
            </a:pPr>
            <a:r>
              <a:rPr lang="en-US" dirty="0"/>
              <a:t>Initiatives to </a:t>
            </a:r>
            <a:r>
              <a:rPr lang="en-US" dirty="0" smtClean="0"/>
              <a:t>Build Collaborations Between Education </a:t>
            </a:r>
            <a:r>
              <a:rPr lang="en-US" dirty="0"/>
              <a:t>and </a:t>
            </a:r>
            <a:r>
              <a:rPr lang="en-US" dirty="0" smtClean="0"/>
              <a:t>Practice </a:t>
            </a:r>
            <a:r>
              <a:rPr lang="en-US" dirty="0"/>
              <a:t>that </a:t>
            </a:r>
            <a:r>
              <a:rPr lang="en-US" dirty="0" smtClean="0"/>
              <a:t>Develop New Models </a:t>
            </a:r>
            <a:r>
              <a:rPr lang="en-US" dirty="0"/>
              <a:t>that </a:t>
            </a:r>
            <a:r>
              <a:rPr lang="en-US" dirty="0" smtClean="0"/>
              <a:t>Promote </a:t>
            </a:r>
            <a:r>
              <a:rPr lang="en-US" dirty="0"/>
              <a:t>a </a:t>
            </a:r>
            <a:r>
              <a:rPr lang="en-US" dirty="0" smtClean="0"/>
              <a:t>Patient Centered Continuum </a:t>
            </a:r>
            <a:r>
              <a:rPr lang="en-US" dirty="0"/>
              <a:t>of </a:t>
            </a:r>
            <a:r>
              <a:rPr lang="en-US" dirty="0" smtClean="0"/>
              <a:t>Care</a:t>
            </a:r>
            <a:endParaRPr lang="en-US" dirty="0"/>
          </a:p>
          <a:p>
            <a:pPr marL="457200" lvl="0" indent="-457200">
              <a:buFont typeface="+mj-lt"/>
              <a:buAutoNum type="arabicPeriod"/>
            </a:pPr>
            <a:r>
              <a:rPr lang="en-US" dirty="0"/>
              <a:t>Initiatives to </a:t>
            </a:r>
            <a:r>
              <a:rPr lang="en-US" dirty="0" smtClean="0"/>
              <a:t>Increase Capacity Statewide</a:t>
            </a: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414973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Proposal Guidance: Submission</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r>
              <a:rPr lang="en-US" dirty="0" smtClean="0"/>
              <a:t>Due: January 15, 2016 by 4:00 pm</a:t>
            </a:r>
          </a:p>
          <a:p>
            <a:endParaRPr lang="en-US" dirty="0" smtClean="0"/>
          </a:p>
          <a:p>
            <a:r>
              <a:rPr lang="en-US" dirty="0" smtClean="0"/>
              <a:t>Please submit proposals to:</a:t>
            </a:r>
          </a:p>
          <a:p>
            <a:pPr lvl="1"/>
            <a:r>
              <a:rPr lang="en-US" sz="2500" dirty="0"/>
              <a:t>Maryland Higher Education Commission (MHEC)</a:t>
            </a:r>
          </a:p>
          <a:p>
            <a:pPr marL="274320" lvl="1" indent="0">
              <a:buNone/>
            </a:pPr>
            <a:r>
              <a:rPr lang="en-US" sz="2500" dirty="0" smtClean="0"/>
              <a:t>    6 </a:t>
            </a:r>
            <a:r>
              <a:rPr lang="en-US" sz="2500" dirty="0"/>
              <a:t>N. Liberty Street, 10th Floor</a:t>
            </a:r>
          </a:p>
          <a:p>
            <a:pPr marL="274320" lvl="1" indent="0">
              <a:buNone/>
            </a:pPr>
            <a:r>
              <a:rPr lang="en-US" sz="2500" dirty="0" smtClean="0"/>
              <a:t>    Baltimore</a:t>
            </a:r>
            <a:r>
              <a:rPr lang="en-US" sz="2500" dirty="0"/>
              <a:t>, MD </a:t>
            </a:r>
            <a:r>
              <a:rPr lang="en-US" sz="2500" dirty="0" smtClean="0"/>
              <a:t>21201</a:t>
            </a:r>
          </a:p>
          <a:p>
            <a:pPr marL="274320" lvl="1" indent="0">
              <a:buNone/>
            </a:pPr>
            <a:endParaRPr lang="en-US" dirty="0" smtClean="0"/>
          </a:p>
          <a:p>
            <a:r>
              <a:rPr lang="en-US" dirty="0" smtClean="0"/>
              <a:t>Please include:</a:t>
            </a:r>
          </a:p>
          <a:p>
            <a:pPr lvl="1"/>
            <a:r>
              <a:rPr lang="en-US" sz="2500" dirty="0"/>
              <a:t>One (1) Signed Original</a:t>
            </a:r>
          </a:p>
          <a:p>
            <a:pPr lvl="1"/>
            <a:r>
              <a:rPr lang="en-US" sz="2500" dirty="0"/>
              <a:t>Eight (8) Paper </a:t>
            </a:r>
            <a:r>
              <a:rPr lang="en-US" sz="2500" dirty="0" smtClean="0"/>
              <a:t>Copies</a:t>
            </a:r>
          </a:p>
          <a:p>
            <a:pPr lvl="1"/>
            <a:endParaRPr lang="en-US" dirty="0" smtClean="0"/>
          </a:p>
          <a:p>
            <a:r>
              <a:rPr lang="en-US" dirty="0"/>
              <a:t>E</a:t>
            </a:r>
            <a:r>
              <a:rPr lang="en-US" dirty="0" smtClean="0"/>
              <a:t>lectronic </a:t>
            </a:r>
            <a:r>
              <a:rPr lang="en-US" dirty="0"/>
              <a:t>proposals including excel budget </a:t>
            </a:r>
            <a:r>
              <a:rPr lang="en-US" dirty="0" smtClean="0"/>
              <a:t>documents are </a:t>
            </a:r>
            <a:r>
              <a:rPr lang="en-US" dirty="0"/>
              <a:t>required by deadline. Electronic files should be </a:t>
            </a:r>
            <a:r>
              <a:rPr lang="en-US" dirty="0" smtClean="0"/>
              <a:t>submitted to: </a:t>
            </a:r>
            <a:r>
              <a:rPr lang="en-US" dirty="0">
                <a:hlinkClick r:id="rId2"/>
              </a:rPr>
              <a:t>priscilla.moore@maryland.gov</a:t>
            </a:r>
            <a:r>
              <a:rPr lang="en-US" dirty="0" smtClean="0"/>
              <a:t>.</a:t>
            </a:r>
          </a:p>
          <a:p>
            <a:endParaRPr lang="en-US" dirty="0" smtClean="0"/>
          </a:p>
          <a:p>
            <a:r>
              <a:rPr lang="en-US" dirty="0" smtClean="0"/>
              <a:t>If </a:t>
            </a:r>
            <a:r>
              <a:rPr lang="en-US" dirty="0"/>
              <a:t>inclement weather causes either MHEC or the applicant institution to close that day, the proposal will be due the next full business day of both MHEC and the applicant institution. </a:t>
            </a:r>
            <a:r>
              <a:rPr lang="en-US" dirty="0" smtClean="0"/>
              <a:t>   </a:t>
            </a:r>
            <a:endParaRPr lang="en-US" dirty="0"/>
          </a:p>
        </p:txBody>
      </p:sp>
    </p:spTree>
    <p:extLst>
      <p:ext uri="{BB962C8B-B14F-4D97-AF65-F5344CB8AC3E}">
        <p14:creationId xmlns:p14="http://schemas.microsoft.com/office/powerpoint/2010/main" val="1734775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D2533C"/>
                </a:solidFill>
                <a:latin typeface="Times New Roman"/>
              </a:rPr>
              <a:t>Proposal Guidance: Format </a:t>
            </a:r>
            <a:endParaRPr lang="en-US" b="1" dirty="0"/>
          </a:p>
        </p:txBody>
      </p:sp>
      <p:sp>
        <p:nvSpPr>
          <p:cNvPr id="3" name="Content Placeholder 2"/>
          <p:cNvSpPr>
            <a:spLocks noGrp="1"/>
          </p:cNvSpPr>
          <p:nvPr>
            <p:ph idx="1"/>
          </p:nvPr>
        </p:nvSpPr>
        <p:spPr/>
        <p:txBody>
          <a:bodyPr>
            <a:normAutofit fontScale="85000" lnSpcReduction="20000"/>
          </a:bodyPr>
          <a:lstStyle/>
          <a:p>
            <a:r>
              <a:rPr lang="en-US" b="1" dirty="0" smtClean="0"/>
              <a:t>Cover Sheet</a:t>
            </a:r>
          </a:p>
          <a:p>
            <a:pPr lvl="1"/>
            <a:r>
              <a:rPr lang="en-US" dirty="0" smtClean="0"/>
              <a:t>Appendix A</a:t>
            </a:r>
          </a:p>
          <a:p>
            <a:pPr lvl="1"/>
            <a:r>
              <a:rPr lang="en-US" dirty="0" smtClean="0"/>
              <a:t>Required Data Set (Detailed Data Requirements: Page 6-9) </a:t>
            </a:r>
          </a:p>
          <a:p>
            <a:r>
              <a:rPr lang="en-US" b="1" dirty="0" smtClean="0"/>
              <a:t>Abstract</a:t>
            </a:r>
          </a:p>
          <a:p>
            <a:pPr lvl="1"/>
            <a:r>
              <a:rPr lang="en-US" dirty="0" smtClean="0"/>
              <a:t>Limit to 150 words or less</a:t>
            </a:r>
          </a:p>
          <a:p>
            <a:r>
              <a:rPr lang="en-US" b="1" dirty="0" smtClean="0"/>
              <a:t>Table of Contents </a:t>
            </a:r>
          </a:p>
          <a:p>
            <a:r>
              <a:rPr lang="en-US" b="1" dirty="0" smtClean="0"/>
              <a:t>Proposal Narrative</a:t>
            </a:r>
          </a:p>
          <a:p>
            <a:pPr lvl="1"/>
            <a:r>
              <a:rPr lang="en-US" dirty="0" smtClean="0"/>
              <a:t>Maximum of 15 Single-Spaced Pages</a:t>
            </a:r>
          </a:p>
          <a:p>
            <a:pPr lvl="2"/>
            <a:r>
              <a:rPr lang="en-US" dirty="0" smtClean="0"/>
              <a:t>Does not include appendix materials</a:t>
            </a:r>
          </a:p>
          <a:p>
            <a:r>
              <a:rPr lang="en-US" b="1" dirty="0" smtClean="0"/>
              <a:t>Budget and Cost Effectiveness</a:t>
            </a:r>
          </a:p>
          <a:p>
            <a:pPr lvl="1"/>
            <a:r>
              <a:rPr lang="en-US" dirty="0" smtClean="0"/>
              <a:t>Sample Budget Forms – Appendix A</a:t>
            </a:r>
          </a:p>
          <a:p>
            <a:pPr lvl="1"/>
            <a:r>
              <a:rPr lang="en-US" dirty="0" smtClean="0"/>
              <a:t>Sample Budget Narrative – Appendix A</a:t>
            </a:r>
          </a:p>
          <a:p>
            <a:r>
              <a:rPr lang="en-US" b="1" dirty="0" smtClean="0"/>
              <a:t>Memorandum(s) of Understanding</a:t>
            </a:r>
          </a:p>
          <a:p>
            <a:pPr lvl="1"/>
            <a:r>
              <a:rPr lang="en-US" dirty="0" smtClean="0"/>
              <a:t>If Applicable </a:t>
            </a:r>
          </a:p>
          <a:p>
            <a:r>
              <a:rPr lang="en-US" b="1" dirty="0" smtClean="0"/>
              <a:t>Assurances</a:t>
            </a:r>
          </a:p>
          <a:p>
            <a:pPr lvl="1"/>
            <a:r>
              <a:rPr lang="en-US" dirty="0" smtClean="0"/>
              <a:t>Appendix A</a:t>
            </a:r>
          </a:p>
          <a:p>
            <a:pPr marL="0" indent="0">
              <a:buNone/>
            </a:pPr>
            <a:r>
              <a:rPr lang="en-US" b="1" dirty="0" smtClean="0"/>
              <a:t>* Detailed Proposal Requirements: Page 15-21*</a:t>
            </a:r>
          </a:p>
        </p:txBody>
      </p:sp>
    </p:spTree>
    <p:extLst>
      <p:ext uri="{BB962C8B-B14F-4D97-AF65-F5344CB8AC3E}">
        <p14:creationId xmlns:p14="http://schemas.microsoft.com/office/powerpoint/2010/main" val="1354521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Proposal Guidance: </a:t>
            </a:r>
            <a:br>
              <a:rPr lang="en-US" b="1" dirty="0" smtClean="0">
                <a:latin typeface="+mn-lt"/>
              </a:rPr>
            </a:br>
            <a:r>
              <a:rPr lang="en-US" b="1" dirty="0" smtClean="0">
                <a:latin typeface="+mn-lt"/>
              </a:rPr>
              <a:t>Evaluation &amp; Selections Criteria</a:t>
            </a:r>
            <a:endParaRPr lang="en-US"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36571"/>
              </p:ext>
            </p:extLst>
          </p:nvPr>
        </p:nvGraphicFramePr>
        <p:xfrm>
          <a:off x="1524000" y="1905000"/>
          <a:ext cx="6080760" cy="2270763"/>
        </p:xfrm>
        <a:graphic>
          <a:graphicData uri="http://schemas.openxmlformats.org/drawingml/2006/table">
            <a:tbl>
              <a:tblPr firstRow="1" firstCol="1" bandRow="1"/>
              <a:tblGrid>
                <a:gridCol w="4126230">
                  <a:extLst>
                    <a:ext uri="{9D8B030D-6E8A-4147-A177-3AD203B41FA5}">
                      <a16:colId xmlns:a16="http://schemas.microsoft.com/office/drawing/2014/main" val="20000"/>
                    </a:ext>
                  </a:extLst>
                </a:gridCol>
                <a:gridCol w="1954530">
                  <a:extLst>
                    <a:ext uri="{9D8B030D-6E8A-4147-A177-3AD203B41FA5}">
                      <a16:colId xmlns:a16="http://schemas.microsoft.com/office/drawing/2014/main" val="20001"/>
                    </a:ext>
                  </a:extLst>
                </a:gridCol>
              </a:tblGrid>
              <a:tr h="252307">
                <a:tc>
                  <a:txBody>
                    <a:bodyPr/>
                    <a:lstStyle/>
                    <a:p>
                      <a:pPr marL="0" marR="0" algn="ctr">
                        <a:spcBef>
                          <a:spcPts val="0"/>
                        </a:spcBef>
                        <a:spcAft>
                          <a:spcPts val="0"/>
                        </a:spcAft>
                        <a:tabLst>
                          <a:tab pos="1143000" algn="l"/>
                        </a:tabLst>
                      </a:pPr>
                      <a:r>
                        <a:rPr lang="en-US" sz="1200" b="1" dirty="0">
                          <a:solidFill>
                            <a:srgbClr val="000000"/>
                          </a:solidFill>
                          <a:effectLst/>
                          <a:latin typeface="Times New Roman"/>
                          <a:ea typeface="Times New Roman"/>
                        </a:rPr>
                        <a:t>Criteria</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tabLst>
                          <a:tab pos="1143000" algn="l"/>
                        </a:tabLst>
                      </a:pPr>
                      <a:r>
                        <a:rPr lang="en-US" sz="1200" b="1" dirty="0">
                          <a:solidFill>
                            <a:srgbClr val="000000"/>
                          </a:solidFill>
                          <a:effectLst/>
                          <a:latin typeface="Times New Roman"/>
                          <a:ea typeface="Times New Roman"/>
                        </a:rPr>
                        <a:t>Maximum Points</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Abstract</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2307">
                <a:tc>
                  <a:txBody>
                    <a:bodyPr/>
                    <a:lstStyle/>
                    <a:p>
                      <a:pPr marL="0" marR="0">
                        <a:spcBef>
                          <a:spcPts val="0"/>
                        </a:spcBef>
                        <a:spcAft>
                          <a:spcPts val="0"/>
                        </a:spcAft>
                        <a:tabLst>
                          <a:tab pos="1143000" algn="l"/>
                        </a:tabLst>
                      </a:pPr>
                      <a:r>
                        <a:rPr lang="en-US" sz="1200" b="1" dirty="0" smtClean="0">
                          <a:solidFill>
                            <a:srgbClr val="000000"/>
                          </a:solidFill>
                          <a:effectLst/>
                          <a:latin typeface="Times New Roman"/>
                          <a:ea typeface="Times New Roman"/>
                        </a:rPr>
                        <a:t>Overview of Proposed Initiative </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Project Goals and Objectives</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Management Plan</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52307">
                <a:tc>
                  <a:txBody>
                    <a:bodyPr/>
                    <a:lstStyle/>
                    <a:p>
                      <a:pPr marL="0" marR="0">
                        <a:spcBef>
                          <a:spcPts val="0"/>
                        </a:spcBef>
                        <a:spcAft>
                          <a:spcPts val="0"/>
                        </a:spcAft>
                        <a:tabLst>
                          <a:tab pos="1143000" algn="l"/>
                        </a:tabLst>
                      </a:pPr>
                      <a:r>
                        <a:rPr lang="en-US" sz="1200" b="1" dirty="0">
                          <a:solidFill>
                            <a:srgbClr val="000000"/>
                          </a:solidFill>
                          <a:effectLst/>
                          <a:latin typeface="Times New Roman"/>
                          <a:ea typeface="Times New Roman"/>
                        </a:rPr>
                        <a:t>Scope of Proposed Initiative (Plan of Operation)</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15</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Project Evaluation</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20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52307">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Budget and Cost Effectiveness</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a:solidFill>
                            <a:srgbClr val="000000"/>
                          </a:solidFill>
                          <a:effectLst/>
                          <a:latin typeface="Times New Roman"/>
                          <a:ea typeface="Times New Roman"/>
                        </a:rPr>
                        <a:t>20</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2307">
                <a:tc>
                  <a:txBody>
                    <a:bodyPr/>
                    <a:lstStyle/>
                    <a:p>
                      <a:pPr marL="0" marR="0" algn="r">
                        <a:spcBef>
                          <a:spcPts val="0"/>
                        </a:spcBef>
                        <a:spcAft>
                          <a:spcPts val="0"/>
                        </a:spcAft>
                        <a:tabLst>
                          <a:tab pos="1143000" algn="l"/>
                        </a:tabLst>
                      </a:pPr>
                      <a:r>
                        <a:rPr lang="en-US" sz="1200" b="1">
                          <a:solidFill>
                            <a:srgbClr val="000000"/>
                          </a:solidFill>
                          <a:effectLst/>
                          <a:latin typeface="Times New Roman"/>
                          <a:ea typeface="Times New Roman"/>
                        </a:rPr>
                        <a:t>                                                                                   Total</a:t>
                      </a:r>
                      <a:endParaRPr lang="en-US" sz="120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1143000" algn="l"/>
                        </a:tabLst>
                      </a:pPr>
                      <a:r>
                        <a:rPr lang="en-US" sz="1200" b="1" dirty="0">
                          <a:solidFill>
                            <a:srgbClr val="000000"/>
                          </a:solidFill>
                          <a:effectLst/>
                          <a:latin typeface="Times New Roman"/>
                          <a:ea typeface="Times New Roman"/>
                        </a:rPr>
                        <a:t>100</a:t>
                      </a:r>
                      <a:endParaRPr lang="en-US" sz="1200" dirty="0">
                        <a:solidFill>
                          <a:srgbClr val="00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082648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Proposal Guidance: FY 2017 RFA Changes</a:t>
            </a:r>
            <a:endParaRPr lang="en-US" b="1" dirty="0">
              <a:latin typeface="+mn-lt"/>
            </a:endParaRPr>
          </a:p>
        </p:txBody>
      </p:sp>
      <p:sp>
        <p:nvSpPr>
          <p:cNvPr id="3" name="Content Placeholder 2"/>
          <p:cNvSpPr>
            <a:spLocks noGrp="1"/>
          </p:cNvSpPr>
          <p:nvPr>
            <p:ph idx="1"/>
          </p:nvPr>
        </p:nvSpPr>
        <p:spPr/>
        <p:txBody>
          <a:bodyPr/>
          <a:lstStyle/>
          <a:p>
            <a:r>
              <a:rPr lang="en-US" b="1" dirty="0"/>
              <a:t>Timeline </a:t>
            </a:r>
            <a:endParaRPr lang="en-US" b="1" dirty="0" smtClean="0"/>
          </a:p>
          <a:p>
            <a:pPr lvl="1"/>
            <a:r>
              <a:rPr lang="en-US" dirty="0" smtClean="0"/>
              <a:t>New Proposals Due:  January 15, 2016</a:t>
            </a:r>
          </a:p>
          <a:p>
            <a:pPr lvl="1"/>
            <a:r>
              <a:rPr lang="en-US" dirty="0" smtClean="0"/>
              <a:t>Annual </a:t>
            </a:r>
            <a:r>
              <a:rPr lang="en-US" dirty="0"/>
              <a:t>Reports Due: August </a:t>
            </a:r>
            <a:r>
              <a:rPr lang="en-US" dirty="0" smtClean="0"/>
              <a:t>31</a:t>
            </a:r>
            <a:r>
              <a:rPr lang="en-US" baseline="30000" dirty="0" smtClean="0"/>
              <a:t>st</a:t>
            </a:r>
            <a:r>
              <a:rPr lang="en-US" dirty="0" smtClean="0"/>
              <a:t> </a:t>
            </a:r>
            <a:endParaRPr lang="en-US" dirty="0"/>
          </a:p>
          <a:p>
            <a:r>
              <a:rPr lang="en-US" b="1" dirty="0" smtClean="0"/>
              <a:t>Forms</a:t>
            </a:r>
          </a:p>
          <a:p>
            <a:pPr lvl="1"/>
            <a:r>
              <a:rPr lang="en-US" dirty="0"/>
              <a:t>Annual Report Template: Projected Outcomes </a:t>
            </a:r>
            <a:r>
              <a:rPr lang="en-US" dirty="0" smtClean="0"/>
              <a:t>&amp; Dissemination </a:t>
            </a:r>
            <a:r>
              <a:rPr lang="en-US" dirty="0"/>
              <a:t>Section</a:t>
            </a:r>
          </a:p>
          <a:p>
            <a:pPr lvl="1"/>
            <a:r>
              <a:rPr lang="en-US" dirty="0"/>
              <a:t>Annual Report Budget Summary: Actual Expenditures</a:t>
            </a:r>
          </a:p>
          <a:p>
            <a:r>
              <a:rPr lang="en-US" b="1" dirty="0" smtClean="0"/>
              <a:t>Site Visits</a:t>
            </a:r>
          </a:p>
          <a:p>
            <a:pPr lvl="1"/>
            <a:r>
              <a:rPr lang="en-US" dirty="0" smtClean="0"/>
              <a:t>Financial Oversight</a:t>
            </a:r>
          </a:p>
          <a:p>
            <a:r>
              <a:rPr lang="en-US" b="1" dirty="0" smtClean="0"/>
              <a:t>Continuation Grants</a:t>
            </a:r>
            <a:endParaRPr lang="en-US" b="1" dirty="0"/>
          </a:p>
          <a:p>
            <a:endParaRPr lang="en-US" dirty="0"/>
          </a:p>
        </p:txBody>
      </p:sp>
    </p:spTree>
    <p:extLst>
      <p:ext uri="{BB962C8B-B14F-4D97-AF65-F5344CB8AC3E}">
        <p14:creationId xmlns:p14="http://schemas.microsoft.com/office/powerpoint/2010/main" val="2963628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Annual Reporting</a:t>
            </a:r>
            <a:endParaRPr lang="en-US" b="1" dirty="0">
              <a:latin typeface="+mn-lt"/>
            </a:endParaRPr>
          </a:p>
        </p:txBody>
      </p:sp>
      <p:sp>
        <p:nvSpPr>
          <p:cNvPr id="5" name="Text Placeholder 4"/>
          <p:cNvSpPr>
            <a:spLocks noGrp="1"/>
          </p:cNvSpPr>
          <p:nvPr>
            <p:ph type="body" idx="1"/>
          </p:nvPr>
        </p:nvSpPr>
        <p:spPr/>
        <p:txBody>
          <a:bodyPr>
            <a:normAutofit/>
          </a:bodyPr>
          <a:lstStyle/>
          <a:p>
            <a:r>
              <a:rPr lang="en-US" sz="2400" b="1" dirty="0" smtClean="0"/>
              <a:t>Important Changes</a:t>
            </a:r>
            <a:endParaRPr lang="en-US" sz="2400" b="1" dirty="0"/>
          </a:p>
        </p:txBody>
      </p:sp>
      <p:sp>
        <p:nvSpPr>
          <p:cNvPr id="3" name="Content Placeholder 2"/>
          <p:cNvSpPr>
            <a:spLocks noGrp="1"/>
          </p:cNvSpPr>
          <p:nvPr>
            <p:ph sz="half" idx="2"/>
          </p:nvPr>
        </p:nvSpPr>
        <p:spPr/>
        <p:txBody>
          <a:bodyPr/>
          <a:lstStyle/>
          <a:p>
            <a:r>
              <a:rPr lang="en-US" sz="2200" dirty="0" smtClean="0"/>
              <a:t>Due Date: August 31</a:t>
            </a:r>
            <a:r>
              <a:rPr lang="en-US" sz="2200" baseline="30000" dirty="0" smtClean="0"/>
              <a:t>st</a:t>
            </a:r>
            <a:r>
              <a:rPr lang="en-US" sz="2200" dirty="0"/>
              <a:t> </a:t>
            </a:r>
            <a:endParaRPr lang="en-US" sz="2200" dirty="0" smtClean="0"/>
          </a:p>
          <a:p>
            <a:r>
              <a:rPr lang="en-US" sz="2200" dirty="0" smtClean="0"/>
              <a:t>Budget Summary: Actual Expenditures</a:t>
            </a:r>
          </a:p>
          <a:p>
            <a:r>
              <a:rPr lang="en-US" sz="2200" dirty="0" smtClean="0"/>
              <a:t>Annual Report: Projected Outcomes &amp; Dissemination Sections</a:t>
            </a:r>
          </a:p>
          <a:p>
            <a:r>
              <a:rPr lang="en-US" sz="2200" dirty="0" smtClean="0"/>
              <a:t>Carryover: Linked to Performance</a:t>
            </a:r>
          </a:p>
          <a:p>
            <a:endParaRPr lang="en-US" dirty="0" smtClean="0"/>
          </a:p>
          <a:p>
            <a:endParaRPr lang="en-US" dirty="0" smtClean="0"/>
          </a:p>
          <a:p>
            <a:endParaRPr lang="en-US" dirty="0"/>
          </a:p>
        </p:txBody>
      </p:sp>
      <p:sp>
        <p:nvSpPr>
          <p:cNvPr id="6" name="Text Placeholder 5"/>
          <p:cNvSpPr>
            <a:spLocks noGrp="1"/>
          </p:cNvSpPr>
          <p:nvPr>
            <p:ph type="body" sz="quarter" idx="3"/>
          </p:nvPr>
        </p:nvSpPr>
        <p:spPr/>
        <p:txBody>
          <a:bodyPr>
            <a:noAutofit/>
          </a:bodyPr>
          <a:lstStyle/>
          <a:p>
            <a:r>
              <a:rPr lang="en-US" sz="2400" b="1" dirty="0" smtClean="0"/>
              <a:t>Projected Outcomes Table</a:t>
            </a:r>
            <a:endParaRPr lang="en-US" sz="2400" b="1" dirty="0"/>
          </a:p>
        </p:txBody>
      </p:sp>
      <p:sp>
        <p:nvSpPr>
          <p:cNvPr id="4" name="Slide Number Placeholder 3"/>
          <p:cNvSpPr>
            <a:spLocks noGrp="1"/>
          </p:cNvSpPr>
          <p:nvPr>
            <p:ph type="sldNum" sz="quarter" idx="12"/>
          </p:nvPr>
        </p:nvSpPr>
        <p:spPr/>
        <p:txBody>
          <a:bodyPr/>
          <a:lstStyle/>
          <a:p>
            <a:fld id="{39D0BF19-254C-49A3-8134-18DED6B86F43}" type="slidenum">
              <a:rPr lang="en-US" smtClean="0"/>
              <a:pPr/>
              <a:t>15</a:t>
            </a:fld>
            <a:endParaRPr lang="en-US"/>
          </a:p>
        </p:txBody>
      </p:sp>
      <p:pic>
        <p:nvPicPr>
          <p:cNvPr id="9" name="Content Placeholder 8"/>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876799" y="2362200"/>
            <a:ext cx="4235153" cy="2971800"/>
          </a:xfrm>
        </p:spPr>
      </p:pic>
    </p:spTree>
    <p:extLst>
      <p:ext uri="{BB962C8B-B14F-4D97-AF65-F5344CB8AC3E}">
        <p14:creationId xmlns:p14="http://schemas.microsoft.com/office/powerpoint/2010/main" val="2074040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Financial Oversight</a:t>
            </a:r>
            <a:endParaRPr lang="en-US" b="1" dirty="0">
              <a:latin typeface="+mn-lt"/>
            </a:endParaRPr>
          </a:p>
        </p:txBody>
      </p:sp>
      <p:sp>
        <p:nvSpPr>
          <p:cNvPr id="4" name="Text Placeholder 3"/>
          <p:cNvSpPr>
            <a:spLocks noGrp="1"/>
          </p:cNvSpPr>
          <p:nvPr>
            <p:ph type="body" idx="1"/>
          </p:nvPr>
        </p:nvSpPr>
        <p:spPr/>
        <p:txBody>
          <a:bodyPr>
            <a:normAutofit/>
          </a:bodyPr>
          <a:lstStyle/>
          <a:p>
            <a:r>
              <a:rPr lang="en-US" sz="2400" b="1" dirty="0" smtClean="0"/>
              <a:t>Financial Audits</a:t>
            </a:r>
            <a:endParaRPr lang="en-US" sz="2400" b="1" dirty="0"/>
          </a:p>
        </p:txBody>
      </p:sp>
      <p:sp>
        <p:nvSpPr>
          <p:cNvPr id="3" name="Content Placeholder 2"/>
          <p:cNvSpPr>
            <a:spLocks noGrp="1"/>
          </p:cNvSpPr>
          <p:nvPr>
            <p:ph sz="half" idx="2"/>
          </p:nvPr>
        </p:nvSpPr>
        <p:spPr/>
        <p:txBody>
          <a:bodyPr>
            <a:normAutofit/>
          </a:bodyPr>
          <a:lstStyle/>
          <a:p>
            <a:r>
              <a:rPr lang="en-US" sz="2200" dirty="0" smtClean="0"/>
              <a:t>Random </a:t>
            </a:r>
            <a:r>
              <a:rPr lang="en-US" sz="2200" dirty="0"/>
              <a:t>&amp; </a:t>
            </a:r>
            <a:r>
              <a:rPr lang="en-US" sz="2200" dirty="0" smtClean="0"/>
              <a:t>Focused</a:t>
            </a:r>
          </a:p>
          <a:p>
            <a:r>
              <a:rPr lang="en-US" sz="2200" dirty="0" smtClean="0"/>
              <a:t>Included in Site Visits</a:t>
            </a:r>
          </a:p>
          <a:p>
            <a:r>
              <a:rPr lang="en-US" sz="2200" dirty="0" smtClean="0"/>
              <a:t>Review of Expenditures &amp; Supporting Documentation</a:t>
            </a:r>
          </a:p>
          <a:p>
            <a:endParaRPr lang="en-US" dirty="0"/>
          </a:p>
          <a:p>
            <a:endParaRPr lang="en-US" dirty="0"/>
          </a:p>
        </p:txBody>
      </p:sp>
      <p:sp>
        <p:nvSpPr>
          <p:cNvPr id="5" name="Text Placeholder 4"/>
          <p:cNvSpPr>
            <a:spLocks noGrp="1"/>
          </p:cNvSpPr>
          <p:nvPr>
            <p:ph type="body" sz="quarter" idx="3"/>
          </p:nvPr>
        </p:nvSpPr>
        <p:spPr>
          <a:xfrm>
            <a:off x="4754880" y="1524000"/>
            <a:ext cx="3931920" cy="792162"/>
          </a:xfrm>
        </p:spPr>
        <p:txBody>
          <a:bodyPr>
            <a:noAutofit/>
          </a:bodyPr>
          <a:lstStyle/>
          <a:p>
            <a:r>
              <a:rPr lang="en-US" sz="2400" b="1" dirty="0" smtClean="0"/>
              <a:t>Supporting Documentation Examples</a:t>
            </a:r>
            <a:endParaRPr lang="en-US" sz="2400" b="1" dirty="0"/>
          </a:p>
        </p:txBody>
      </p:sp>
      <p:sp>
        <p:nvSpPr>
          <p:cNvPr id="6" name="Content Placeholder 5"/>
          <p:cNvSpPr>
            <a:spLocks noGrp="1"/>
          </p:cNvSpPr>
          <p:nvPr>
            <p:ph sz="quarter" idx="4"/>
          </p:nvPr>
        </p:nvSpPr>
        <p:spPr/>
        <p:txBody>
          <a:bodyPr>
            <a:normAutofit/>
          </a:bodyPr>
          <a:lstStyle/>
          <a:p>
            <a:r>
              <a:rPr lang="en-US" sz="2200" dirty="0" smtClean="0"/>
              <a:t>Invoices </a:t>
            </a:r>
            <a:r>
              <a:rPr lang="en-US" sz="2200" dirty="0"/>
              <a:t>&amp; Receipts</a:t>
            </a:r>
          </a:p>
          <a:p>
            <a:r>
              <a:rPr lang="en-US" sz="2200" dirty="0"/>
              <a:t>Payment Vouchers</a:t>
            </a:r>
          </a:p>
          <a:p>
            <a:r>
              <a:rPr lang="en-US" sz="2200" dirty="0"/>
              <a:t>Statements &amp; Cancelled Checks</a:t>
            </a:r>
          </a:p>
          <a:p>
            <a:r>
              <a:rPr lang="en-US" sz="2200" dirty="0"/>
              <a:t>Payroll Records &amp; Employment Contracts</a:t>
            </a:r>
          </a:p>
          <a:p>
            <a:r>
              <a:rPr lang="en-US" sz="2200" dirty="0"/>
              <a:t>Contract &amp; Sub-award Documents</a:t>
            </a:r>
          </a:p>
          <a:p>
            <a:endParaRPr lang="en-US" dirty="0"/>
          </a:p>
        </p:txBody>
      </p:sp>
    </p:spTree>
    <p:extLst>
      <p:ext uri="{BB962C8B-B14F-4D97-AF65-F5344CB8AC3E}">
        <p14:creationId xmlns:p14="http://schemas.microsoft.com/office/powerpoint/2010/main" val="596021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latin typeface="+mn-lt"/>
              </a:rPr>
              <a:t>NSP II Planning &amp; Focused Grants</a:t>
            </a:r>
            <a:endParaRPr lang="en-US" b="1" dirty="0">
              <a:latin typeface="+mn-lt"/>
            </a:endParaRPr>
          </a:p>
        </p:txBody>
      </p:sp>
      <p:sp>
        <p:nvSpPr>
          <p:cNvPr id="6" name="Content Placeholder 5"/>
          <p:cNvSpPr>
            <a:spLocks noGrp="1"/>
          </p:cNvSpPr>
          <p:nvPr>
            <p:ph idx="1"/>
          </p:nvPr>
        </p:nvSpPr>
        <p:spPr/>
        <p:txBody>
          <a:bodyPr>
            <a:normAutofit fontScale="92500"/>
          </a:bodyPr>
          <a:lstStyle/>
          <a:p>
            <a:pPr marL="0" indent="0">
              <a:buNone/>
            </a:pPr>
            <a:r>
              <a:rPr lang="en-US" dirty="0" smtClean="0"/>
              <a:t>These are limited in scope of funding to less than $100K and considered short-term support to meet specific goals that may not be easy to describe in RFA initiatives or outcomes charts</a:t>
            </a:r>
          </a:p>
          <a:p>
            <a:endParaRPr lang="en-US" dirty="0"/>
          </a:p>
          <a:p>
            <a:pPr marL="0" indent="0">
              <a:buNone/>
            </a:pPr>
            <a:r>
              <a:rPr lang="en-US" b="1" dirty="0" smtClean="0"/>
              <a:t>Planning Grants:  </a:t>
            </a:r>
            <a:r>
              <a:rPr lang="en-US" dirty="0" smtClean="0"/>
              <a:t>Used when the proposal is too early to present- approvals are not completed, MOUs are not signed, the partners are not engaged and important areas of planning need to be done before a full proposal could be submitted</a:t>
            </a:r>
          </a:p>
          <a:p>
            <a:pPr marL="0" indent="0">
              <a:buNone/>
            </a:pPr>
            <a:r>
              <a:rPr lang="en-US" dirty="0"/>
              <a:t/>
            </a:r>
            <a:br>
              <a:rPr lang="en-US" dirty="0"/>
            </a:br>
            <a:r>
              <a:rPr lang="en-US" b="1" dirty="0" smtClean="0"/>
              <a:t>Focused Grants:  </a:t>
            </a:r>
            <a:r>
              <a:rPr lang="en-US" dirty="0" smtClean="0"/>
              <a:t>Used when a program is facing major issues with seeking or regaining accreditation, meeting MBON targets for NCLEX-RN first time test pass rates, or in state of change with too rapid growth or reduction in size due to any of the above concerns</a:t>
            </a:r>
            <a:endParaRPr lang="en-US" dirty="0"/>
          </a:p>
        </p:txBody>
      </p:sp>
    </p:spTree>
    <p:extLst>
      <p:ext uri="{BB962C8B-B14F-4D97-AF65-F5344CB8AC3E}">
        <p14:creationId xmlns:p14="http://schemas.microsoft.com/office/powerpoint/2010/main" val="38721207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Continuation Grant Opportunities</a:t>
            </a:r>
            <a:endParaRPr lang="en-US" b="1" dirty="0">
              <a:latin typeface="+mn-lt"/>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Continuation Grants:</a:t>
            </a:r>
            <a:r>
              <a:rPr lang="en-US" dirty="0"/>
              <a:t> </a:t>
            </a:r>
            <a:r>
              <a:rPr lang="en-US" i="1" dirty="0"/>
              <a:t>NSP II Continuation Grants are available for successful grant projects that are recommended for funding beyond the initial grant period to expand on models or programs that have potential for greater impact with additional funding. Continuation grants are only available for projects invited to apply. Consideration for continuation grants will include a review of project impact, progress towards stated goals and objectives, financial management of funds, and compliance with reporting requirements. Priority for continuation funding will be given to those projects that are innovative, focus on the future of nursing, and have a regional or statewide impact. Projects invited to apply for continuation funding will be required to submit a modified continuation grant proposal. Invitations for NSP II Continuation Grants will be sent to project directors during the final year of funding. An invitation to submit a continuation grant proposal does not guarantee continuation funding. Continuation grant proposals are reviewed by the review panel and approved on the Competitive Institutional Grants schedule. </a:t>
            </a:r>
            <a:r>
              <a:rPr lang="en-US" dirty="0"/>
              <a:t/>
            </a:r>
            <a:br>
              <a:rPr lang="en-US" dirty="0"/>
            </a:br>
            <a:r>
              <a:rPr lang="en-US" dirty="0"/>
              <a:t/>
            </a:r>
            <a:br>
              <a:rPr lang="en-US" dirty="0"/>
            </a:br>
            <a:r>
              <a:rPr lang="en-US" dirty="0" smtClean="0">
                <a:hlinkClick r:id="rId2"/>
              </a:rPr>
              <a:t>http</a:t>
            </a:r>
            <a:r>
              <a:rPr lang="en-US" dirty="0">
                <a:hlinkClick r:id="rId2"/>
              </a:rPr>
              <a:t>://www.nursesupport.org/assets/files/1/files/nspii/fy-2017-rfa-competititve-institutional-grants.pdf</a:t>
            </a:r>
            <a:r>
              <a:rPr lang="en-US" dirty="0"/>
              <a:t>  Pg. 11</a:t>
            </a:r>
          </a:p>
          <a:p>
            <a:pPr marL="0" indent="0">
              <a:buNone/>
            </a:pPr>
            <a:endParaRPr lang="en-US" b="1" dirty="0"/>
          </a:p>
          <a:p>
            <a:pPr marL="0" indent="0">
              <a:buNone/>
            </a:pPr>
            <a:r>
              <a:rPr lang="en-US" b="1" dirty="0" smtClean="0"/>
              <a:t>Example from FY 2016   </a:t>
            </a:r>
          </a:p>
          <a:p>
            <a:pPr marL="0" indent="0">
              <a:buNone/>
            </a:pPr>
            <a:endParaRPr lang="en-US" b="1" dirty="0" smtClean="0"/>
          </a:p>
          <a:p>
            <a:pPr marL="0" indent="0">
              <a:buNone/>
            </a:pPr>
            <a:r>
              <a:rPr lang="en-US" dirty="0" smtClean="0"/>
              <a:t>NSP II 13-110  Eastern Shore Faculty and Mentoring Academy Initiative (ES-FAMI) </a:t>
            </a:r>
          </a:p>
          <a:p>
            <a:pPr marL="0" indent="0">
              <a:buNone/>
            </a:pPr>
            <a:endParaRPr lang="en-US" dirty="0" smtClean="0"/>
          </a:p>
          <a:p>
            <a:pPr marL="0" indent="0">
              <a:buNone/>
            </a:pPr>
            <a:r>
              <a:rPr lang="en-US" dirty="0" smtClean="0"/>
              <a:t>Indicators: Meeting or Exceeding </a:t>
            </a:r>
            <a:r>
              <a:rPr lang="en-US" dirty="0"/>
              <a:t>O</a:t>
            </a:r>
            <a:r>
              <a:rPr lang="en-US" dirty="0" smtClean="0"/>
              <a:t>riginal </a:t>
            </a:r>
            <a:r>
              <a:rPr lang="en-US" dirty="0"/>
              <a:t>P</a:t>
            </a:r>
            <a:r>
              <a:rPr lang="en-US" dirty="0" smtClean="0"/>
              <a:t>roposal </a:t>
            </a:r>
            <a:r>
              <a:rPr lang="en-US" dirty="0"/>
              <a:t>G</a:t>
            </a:r>
            <a:r>
              <a:rPr lang="en-US" dirty="0" smtClean="0"/>
              <a:t>oals and Outcomes</a:t>
            </a:r>
          </a:p>
          <a:p>
            <a:pPr marL="0" indent="0">
              <a:buNone/>
            </a:pPr>
            <a:r>
              <a:rPr lang="en-US" dirty="0"/>
              <a:t> </a:t>
            </a:r>
            <a:r>
              <a:rPr lang="en-US" dirty="0" smtClean="0"/>
              <a:t>                 Presentation and Publication of Project </a:t>
            </a:r>
            <a:r>
              <a:rPr lang="en-US" dirty="0"/>
              <a:t>C</a:t>
            </a:r>
            <a:r>
              <a:rPr lang="en-US" dirty="0" smtClean="0"/>
              <a:t>iting HSCRC Funding</a:t>
            </a:r>
          </a:p>
          <a:p>
            <a:pPr marL="0" indent="0">
              <a:buNone/>
            </a:pPr>
            <a:r>
              <a:rPr lang="en-US" dirty="0"/>
              <a:t> </a:t>
            </a:r>
            <a:r>
              <a:rPr lang="en-US" dirty="0" smtClean="0"/>
              <a:t>                 Importance to NSP II Overall Goals/Missions </a:t>
            </a:r>
            <a:endParaRPr lang="en-US" dirty="0"/>
          </a:p>
        </p:txBody>
      </p:sp>
    </p:spTree>
    <p:extLst>
      <p:ext uri="{BB962C8B-B14F-4D97-AF65-F5344CB8AC3E}">
        <p14:creationId xmlns:p14="http://schemas.microsoft.com/office/powerpoint/2010/main" val="24316050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Budget Guidance</a:t>
            </a:r>
            <a:endParaRPr lang="en-US" b="1" dirty="0">
              <a:latin typeface="+mn-lt"/>
            </a:endParaRPr>
          </a:p>
        </p:txBody>
      </p:sp>
      <p:sp>
        <p:nvSpPr>
          <p:cNvPr id="7" name="Text Placeholder 6"/>
          <p:cNvSpPr>
            <a:spLocks noGrp="1"/>
          </p:cNvSpPr>
          <p:nvPr>
            <p:ph type="body" idx="1"/>
          </p:nvPr>
        </p:nvSpPr>
        <p:spPr/>
        <p:txBody>
          <a:bodyPr>
            <a:noAutofit/>
          </a:bodyPr>
          <a:lstStyle/>
          <a:p>
            <a:r>
              <a:rPr lang="en-US" sz="2400" b="1" dirty="0" smtClean="0"/>
              <a:t>Application Budget Summary</a:t>
            </a:r>
            <a:endParaRPr lang="en-US" sz="2400" b="1" dirty="0"/>
          </a:p>
        </p:txBody>
      </p:sp>
      <p:sp>
        <p:nvSpPr>
          <p:cNvPr id="9" name="Text Placeholder 8"/>
          <p:cNvSpPr>
            <a:spLocks noGrp="1"/>
          </p:cNvSpPr>
          <p:nvPr>
            <p:ph type="body" sz="quarter" idx="3"/>
          </p:nvPr>
        </p:nvSpPr>
        <p:spPr/>
        <p:txBody>
          <a:bodyPr>
            <a:normAutofit/>
          </a:bodyPr>
          <a:lstStyle/>
          <a:p>
            <a:r>
              <a:rPr lang="en-US" sz="2400" b="1" dirty="0" smtClean="0"/>
              <a:t>Budget Tips</a:t>
            </a:r>
            <a:endParaRPr lang="en-US" sz="2400" b="1" dirty="0"/>
          </a:p>
        </p:txBody>
      </p:sp>
      <p:sp>
        <p:nvSpPr>
          <p:cNvPr id="14" name="Content Placeholder 13"/>
          <p:cNvSpPr>
            <a:spLocks noGrp="1"/>
          </p:cNvSpPr>
          <p:nvPr>
            <p:ph sz="quarter" idx="4"/>
          </p:nvPr>
        </p:nvSpPr>
        <p:spPr/>
        <p:txBody>
          <a:bodyPr/>
          <a:lstStyle/>
          <a:p>
            <a:r>
              <a:rPr lang="en-US" sz="2200" dirty="0" smtClean="0"/>
              <a:t>Accuracy</a:t>
            </a:r>
            <a:r>
              <a:rPr lang="en-US" sz="2200" dirty="0"/>
              <a:t>: Check and Double Check Figures</a:t>
            </a:r>
          </a:p>
          <a:p>
            <a:r>
              <a:rPr lang="en-US" sz="2200" dirty="0"/>
              <a:t>Fringe Benefits: Ensure the Cost </a:t>
            </a:r>
            <a:r>
              <a:rPr lang="en-US" sz="2200" dirty="0" smtClean="0"/>
              <a:t>Allocated for </a:t>
            </a:r>
            <a:r>
              <a:rPr lang="en-US" sz="2200" dirty="0"/>
              <a:t>Fringe </a:t>
            </a:r>
            <a:r>
              <a:rPr lang="en-US" sz="2200" dirty="0" smtClean="0"/>
              <a:t>Benefits is Reasonable</a:t>
            </a:r>
            <a:endParaRPr lang="en-US" sz="2200" dirty="0"/>
          </a:p>
          <a:p>
            <a:r>
              <a:rPr lang="en-US" sz="2200" dirty="0"/>
              <a:t>Budget Narrative: Ensure Budget and Budget Narrative Match</a:t>
            </a:r>
          </a:p>
          <a:p>
            <a:endParaRPr lang="en-US" dirty="0"/>
          </a:p>
        </p:txBody>
      </p:sp>
      <p:pic>
        <p:nvPicPr>
          <p:cNvPr id="6" name="Content Placeholder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6096" y="2438400"/>
            <a:ext cx="3914446" cy="3951288"/>
          </a:xfrm>
        </p:spPr>
      </p:pic>
    </p:spTree>
    <p:extLst>
      <p:ext uri="{BB962C8B-B14F-4D97-AF65-F5344CB8AC3E}">
        <p14:creationId xmlns:p14="http://schemas.microsoft.com/office/powerpoint/2010/main" val="183674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mn-lt"/>
              </a:rPr>
              <a:t>Nurse Support Program</a:t>
            </a:r>
            <a:endParaRPr lang="en-US" b="1" dirty="0">
              <a:latin typeface="+mn-lt"/>
            </a:endParaRPr>
          </a:p>
        </p:txBody>
      </p:sp>
      <p:sp>
        <p:nvSpPr>
          <p:cNvPr id="3" name="Content Placeholder 2"/>
          <p:cNvSpPr>
            <a:spLocks noGrp="1"/>
          </p:cNvSpPr>
          <p:nvPr>
            <p:ph idx="1"/>
          </p:nvPr>
        </p:nvSpPr>
        <p:spPr/>
        <p:txBody>
          <a:bodyPr>
            <a:normAutofit fontScale="92500" lnSpcReduction="10000"/>
          </a:bodyPr>
          <a:lstStyle/>
          <a:p>
            <a:r>
              <a:rPr lang="en-US" b="1" dirty="0" smtClean="0"/>
              <a:t>Nurse Support Program </a:t>
            </a:r>
            <a:r>
              <a:rPr lang="en-US" dirty="0" smtClean="0"/>
              <a:t>started by the Health Services Cost Review Commission in 1986.</a:t>
            </a:r>
          </a:p>
          <a:p>
            <a:endParaRPr lang="en-US" dirty="0"/>
          </a:p>
          <a:p>
            <a:r>
              <a:rPr lang="en-US" b="1" dirty="0" smtClean="0"/>
              <a:t>Nurse Support Program I </a:t>
            </a:r>
            <a:r>
              <a:rPr lang="en-US" dirty="0" smtClean="0"/>
              <a:t>(2001) Evaluation completed 2007 (continued) Evaluation 2012 (continued) </a:t>
            </a:r>
          </a:p>
          <a:p>
            <a:pPr lvl="1"/>
            <a:r>
              <a:rPr lang="en-US" sz="2400" dirty="0" smtClean="0"/>
              <a:t>Next Evaluation </a:t>
            </a:r>
            <a:r>
              <a:rPr lang="en-US" sz="2400" dirty="0" smtClean="0">
                <a:solidFill>
                  <a:srgbClr val="FF0000"/>
                </a:solidFill>
              </a:rPr>
              <a:t>Due 2017</a:t>
            </a:r>
          </a:p>
          <a:p>
            <a:endParaRPr lang="en-US" dirty="0"/>
          </a:p>
          <a:p>
            <a:r>
              <a:rPr lang="en-US" b="1" dirty="0" smtClean="0"/>
              <a:t>Nurse Support Program II </a:t>
            </a:r>
            <a:r>
              <a:rPr lang="en-US" dirty="0" smtClean="0"/>
              <a:t>(2005) Evaluation completed 2015 (continued) </a:t>
            </a:r>
          </a:p>
          <a:p>
            <a:pPr lvl="1"/>
            <a:r>
              <a:rPr lang="en-US" sz="2400" dirty="0" smtClean="0"/>
              <a:t>Next Evaluation </a:t>
            </a:r>
            <a:r>
              <a:rPr lang="en-US" sz="2400" dirty="0" smtClean="0">
                <a:solidFill>
                  <a:srgbClr val="FF0000"/>
                </a:solidFill>
              </a:rPr>
              <a:t>Due 2020</a:t>
            </a:r>
          </a:p>
          <a:p>
            <a:endParaRPr lang="en-US" dirty="0"/>
          </a:p>
          <a:p>
            <a:r>
              <a:rPr lang="en-US" dirty="0" smtClean="0"/>
              <a:t>Each Nurse Support Programs (NSP I- hospital based) &amp; (NSP II- education based) is </a:t>
            </a:r>
            <a:r>
              <a:rPr lang="en-US" b="1" dirty="0" smtClean="0"/>
              <a:t>funded by 0.1% hospital revenue</a:t>
            </a:r>
            <a:endParaRPr lang="en-US" b="1" dirty="0"/>
          </a:p>
        </p:txBody>
      </p:sp>
    </p:spTree>
    <p:extLst>
      <p:ext uri="{BB962C8B-B14F-4D97-AF65-F5344CB8AC3E}">
        <p14:creationId xmlns:p14="http://schemas.microsoft.com/office/powerpoint/2010/main" val="1586561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Please Note: </a:t>
            </a:r>
            <a:endParaRPr lang="en-US" b="1" dirty="0">
              <a:latin typeface="+mn-lt"/>
            </a:endParaRPr>
          </a:p>
        </p:txBody>
      </p:sp>
      <p:sp>
        <p:nvSpPr>
          <p:cNvPr id="3" name="Content Placeholder 2"/>
          <p:cNvSpPr>
            <a:spLocks noGrp="1"/>
          </p:cNvSpPr>
          <p:nvPr>
            <p:ph idx="1"/>
          </p:nvPr>
        </p:nvSpPr>
        <p:spPr/>
        <p:txBody>
          <a:bodyPr/>
          <a:lstStyle/>
          <a:p>
            <a:r>
              <a:rPr lang="en-US" dirty="0"/>
              <a:t>Project titles should be brief. </a:t>
            </a:r>
            <a:endParaRPr lang="en-US" dirty="0" smtClean="0"/>
          </a:p>
          <a:p>
            <a:r>
              <a:rPr lang="en-US" dirty="0"/>
              <a:t>All pages of proposal should be numbered. </a:t>
            </a:r>
            <a:endParaRPr lang="en-US" dirty="0" smtClean="0"/>
          </a:p>
          <a:p>
            <a:r>
              <a:rPr lang="en-US" dirty="0"/>
              <a:t>Applications must be received by the deadline</a:t>
            </a:r>
            <a:r>
              <a:rPr lang="en-US" dirty="0" smtClean="0"/>
              <a:t>.</a:t>
            </a:r>
          </a:p>
          <a:p>
            <a:r>
              <a:rPr lang="en-US" dirty="0"/>
              <a:t>Electronic copies of application must be received by deadline. </a:t>
            </a:r>
          </a:p>
          <a:p>
            <a:r>
              <a:rPr lang="en-US" dirty="0"/>
              <a:t>Electronic submissions must include signed budget documents and excel versions. </a:t>
            </a:r>
          </a:p>
        </p:txBody>
      </p:sp>
    </p:spTree>
    <p:extLst>
      <p:ext uri="{BB962C8B-B14F-4D97-AF65-F5344CB8AC3E}">
        <p14:creationId xmlns:p14="http://schemas.microsoft.com/office/powerpoint/2010/main" val="970460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A Few </a:t>
            </a:r>
            <a:r>
              <a:rPr lang="en-US" b="1" dirty="0">
                <a:latin typeface="+mn-lt"/>
              </a:rPr>
              <a:t>F</a:t>
            </a:r>
            <a:r>
              <a:rPr lang="en-US" b="1" dirty="0" smtClean="0">
                <a:latin typeface="+mn-lt"/>
              </a:rPr>
              <a:t>inal </a:t>
            </a:r>
            <a:r>
              <a:rPr lang="en-US" b="1" dirty="0">
                <a:latin typeface="+mn-lt"/>
              </a:rPr>
              <a:t>W</a:t>
            </a:r>
            <a:r>
              <a:rPr lang="en-US" b="1" dirty="0" smtClean="0">
                <a:latin typeface="+mn-lt"/>
              </a:rPr>
              <a:t>ords of Wisdom</a:t>
            </a:r>
            <a:endParaRPr lang="en-US" b="1" dirty="0">
              <a:latin typeface="+mn-lt"/>
            </a:endParaRPr>
          </a:p>
        </p:txBody>
      </p:sp>
      <p:sp>
        <p:nvSpPr>
          <p:cNvPr id="3" name="Content Placeholder 2"/>
          <p:cNvSpPr>
            <a:spLocks noGrp="1"/>
          </p:cNvSpPr>
          <p:nvPr>
            <p:ph sz="half" idx="1"/>
          </p:nvPr>
        </p:nvSpPr>
        <p:spPr>
          <a:xfrm>
            <a:off x="457200" y="1673352"/>
            <a:ext cx="3657600" cy="4718304"/>
          </a:xfrm>
        </p:spPr>
        <p:txBody>
          <a:bodyPr>
            <a:normAutofit fontScale="92500"/>
          </a:bodyPr>
          <a:lstStyle/>
          <a:p>
            <a:pPr marL="0" indent="0">
              <a:buNone/>
            </a:pPr>
            <a:r>
              <a:rPr lang="en-US" b="1" dirty="0" smtClean="0"/>
              <a:t>Strong Proposals:</a:t>
            </a:r>
          </a:p>
          <a:p>
            <a:pPr marL="0" indent="0">
              <a:buNone/>
            </a:pPr>
            <a:r>
              <a:rPr lang="en-US" dirty="0" smtClean="0"/>
              <a:t>Clear &amp; Succinct</a:t>
            </a:r>
          </a:p>
          <a:p>
            <a:pPr marL="0" indent="0">
              <a:buNone/>
            </a:pPr>
            <a:r>
              <a:rPr lang="en-US" dirty="0" smtClean="0"/>
              <a:t>Structured</a:t>
            </a:r>
          </a:p>
          <a:p>
            <a:pPr marL="0" indent="0">
              <a:buNone/>
            </a:pPr>
            <a:r>
              <a:rPr lang="en-US" dirty="0"/>
              <a:t>Realistic Outcomes</a:t>
            </a:r>
          </a:p>
          <a:p>
            <a:pPr marL="0" indent="0">
              <a:buNone/>
            </a:pPr>
            <a:r>
              <a:rPr lang="en-US" dirty="0" smtClean="0"/>
              <a:t>Reasonable Budgets</a:t>
            </a:r>
          </a:p>
          <a:p>
            <a:pPr marL="0" indent="0">
              <a:buNone/>
            </a:pPr>
            <a:r>
              <a:rPr lang="en-US" dirty="0"/>
              <a:t>Include Match/In kind</a:t>
            </a:r>
          </a:p>
          <a:p>
            <a:pPr marL="0" indent="0">
              <a:buNone/>
            </a:pPr>
            <a:r>
              <a:rPr lang="en-US" dirty="0" smtClean="0"/>
              <a:t>Justify Program Need</a:t>
            </a:r>
          </a:p>
          <a:p>
            <a:pPr marL="0" indent="0">
              <a:buNone/>
            </a:pPr>
            <a:r>
              <a:rPr lang="en-US" dirty="0" smtClean="0"/>
              <a:t>Include Partners- MOUs, Letters of Support, Agreements, Etc. </a:t>
            </a:r>
          </a:p>
          <a:p>
            <a:pPr marL="0" indent="0">
              <a:buNone/>
            </a:pPr>
            <a:endParaRPr lang="en-US" dirty="0" smtClean="0"/>
          </a:p>
          <a:p>
            <a:pPr marL="0" indent="0">
              <a:buNone/>
            </a:pPr>
            <a:endParaRPr lang="en-US" dirty="0" smtClean="0"/>
          </a:p>
        </p:txBody>
      </p:sp>
      <p:sp>
        <p:nvSpPr>
          <p:cNvPr id="4" name="Content Placeholder 3"/>
          <p:cNvSpPr>
            <a:spLocks noGrp="1"/>
          </p:cNvSpPr>
          <p:nvPr>
            <p:ph sz="half" idx="2"/>
          </p:nvPr>
        </p:nvSpPr>
        <p:spPr>
          <a:xfrm>
            <a:off x="4343400" y="1673352"/>
            <a:ext cx="4343400" cy="4718304"/>
          </a:xfrm>
        </p:spPr>
        <p:txBody>
          <a:bodyPr>
            <a:normAutofit fontScale="92500"/>
          </a:bodyPr>
          <a:lstStyle/>
          <a:p>
            <a:r>
              <a:rPr lang="en-US" b="1" dirty="0" smtClean="0"/>
              <a:t>Weak Proposals:</a:t>
            </a:r>
          </a:p>
          <a:p>
            <a:r>
              <a:rPr lang="en-US" dirty="0" smtClean="0"/>
              <a:t>Redundant &amp; Confusing</a:t>
            </a:r>
          </a:p>
          <a:p>
            <a:r>
              <a:rPr lang="en-US" dirty="0" smtClean="0"/>
              <a:t>Unstructured</a:t>
            </a:r>
          </a:p>
          <a:p>
            <a:r>
              <a:rPr lang="en-US" dirty="0"/>
              <a:t>Unrealistic </a:t>
            </a:r>
            <a:r>
              <a:rPr lang="en-US" dirty="0" smtClean="0"/>
              <a:t>Outcomes</a:t>
            </a:r>
          </a:p>
          <a:p>
            <a:r>
              <a:rPr lang="en-US" dirty="0"/>
              <a:t>Inflated Budgets</a:t>
            </a:r>
          </a:p>
          <a:p>
            <a:r>
              <a:rPr lang="en-US" dirty="0" smtClean="0"/>
              <a:t>Missing Match/In kind</a:t>
            </a:r>
          </a:p>
          <a:p>
            <a:r>
              <a:rPr lang="en-US" dirty="0" smtClean="0"/>
              <a:t>No Partners/ Not </a:t>
            </a:r>
            <a:r>
              <a:rPr lang="en-US" dirty="0"/>
              <a:t>I</a:t>
            </a:r>
            <a:r>
              <a:rPr lang="en-US" dirty="0" smtClean="0"/>
              <a:t>nclusive</a:t>
            </a:r>
          </a:p>
          <a:p>
            <a:endParaRPr lang="en-US" dirty="0"/>
          </a:p>
        </p:txBody>
      </p:sp>
    </p:spTree>
    <p:extLst>
      <p:ext uri="{BB962C8B-B14F-4D97-AF65-F5344CB8AC3E}">
        <p14:creationId xmlns:p14="http://schemas.microsoft.com/office/powerpoint/2010/main" val="14522495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latin typeface="+mn-lt"/>
              </a:rPr>
              <a:t>Nursesupport.org </a:t>
            </a:r>
            <a:endParaRPr lang="en-US" b="1" dirty="0">
              <a:latin typeface="+mn-lt"/>
            </a:endParaRPr>
          </a:p>
        </p:txBody>
      </p:sp>
      <p:sp>
        <p:nvSpPr>
          <p:cNvPr id="6" name="Content Placeholder 5"/>
          <p:cNvSpPr>
            <a:spLocks noGrp="1"/>
          </p:cNvSpPr>
          <p:nvPr>
            <p:ph sz="half" idx="2"/>
          </p:nvPr>
        </p:nvSpPr>
        <p:spPr/>
        <p:txBody>
          <a:bodyPr>
            <a:normAutofit fontScale="85000" lnSpcReduction="10000"/>
          </a:bodyPr>
          <a:lstStyle/>
          <a:p>
            <a:r>
              <a:rPr lang="en-US" b="1" dirty="0" smtClean="0"/>
              <a:t>New Features:</a:t>
            </a:r>
          </a:p>
          <a:p>
            <a:pPr lvl="1"/>
            <a:r>
              <a:rPr lang="en-US" dirty="0" smtClean="0"/>
              <a:t>Forms Section: Current Competitive Grant &amp; Statewide Initiative Forms &amp; Documents</a:t>
            </a:r>
          </a:p>
          <a:p>
            <a:pPr lvl="1"/>
            <a:r>
              <a:rPr lang="en-US" dirty="0" smtClean="0"/>
              <a:t>Meetings Section: Announces Technical Assistance &amp; Project Director Meeting Details</a:t>
            </a:r>
          </a:p>
          <a:p>
            <a:pPr lvl="1"/>
            <a:r>
              <a:rPr lang="en-US" dirty="0" smtClean="0"/>
              <a:t>Dissemination Section: Provides Examples of Mandatory Dissemination </a:t>
            </a:r>
          </a:p>
          <a:p>
            <a:r>
              <a:rPr lang="en-US" b="1" dirty="0" smtClean="0"/>
              <a:t>On the Horizon:</a:t>
            </a:r>
          </a:p>
          <a:p>
            <a:pPr lvl="1"/>
            <a:r>
              <a:rPr lang="en-US" dirty="0" smtClean="0"/>
              <a:t>Possible Submission of Proposals, Applications, and/or Reports through Nurse Support Website</a:t>
            </a:r>
            <a:endParaRPr lang="en-US" dirty="0"/>
          </a:p>
          <a:p>
            <a:endParaRPr lang="en-US" dirty="0"/>
          </a:p>
        </p:txBody>
      </p:sp>
      <p:pic>
        <p:nvPicPr>
          <p:cNvPr id="7"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2616419"/>
            <a:ext cx="4038600" cy="2831662"/>
          </a:xfrm>
        </p:spPr>
      </p:pic>
    </p:spTree>
    <p:extLst>
      <p:ext uri="{BB962C8B-B14F-4D97-AF65-F5344CB8AC3E}">
        <p14:creationId xmlns:p14="http://schemas.microsoft.com/office/powerpoint/2010/main" val="7385970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b="1" dirty="0" smtClean="0">
                <a:latin typeface="+mn-lt"/>
              </a:rPr>
              <a:t>Network, Collaborate and Disseminate</a:t>
            </a:r>
            <a:endParaRPr lang="en-US" b="1" dirty="0">
              <a:latin typeface="+mn-lt"/>
            </a:endParaRPr>
          </a:p>
        </p:txBody>
      </p:sp>
      <p:sp>
        <p:nvSpPr>
          <p:cNvPr id="6" name="Content Placeholder 5"/>
          <p:cNvSpPr>
            <a:spLocks noGrp="1"/>
          </p:cNvSpPr>
          <p:nvPr>
            <p:ph idx="1"/>
          </p:nvPr>
        </p:nvSpPr>
        <p:spPr/>
        <p:txBody>
          <a:bodyPr>
            <a:normAutofit/>
          </a:bodyPr>
          <a:lstStyle/>
          <a:p>
            <a:r>
              <a:rPr lang="en-US" dirty="0"/>
              <a:t>To network and plan for teams with similar projects to make presentations in Maryland at:</a:t>
            </a:r>
          </a:p>
          <a:p>
            <a:r>
              <a:rPr lang="en-US" dirty="0"/>
              <a:t>MNA </a:t>
            </a:r>
            <a:r>
              <a:rPr lang="en-US" dirty="0" smtClean="0"/>
              <a:t>Conference: Kathy </a:t>
            </a:r>
            <a:r>
              <a:rPr lang="en-US" dirty="0"/>
              <a:t>Ogle, </a:t>
            </a:r>
            <a:r>
              <a:rPr lang="en-US" dirty="0">
                <a:hlinkClick r:id="rId2"/>
              </a:rPr>
              <a:t>kogle@towson.edu</a:t>
            </a:r>
            <a:r>
              <a:rPr lang="en-US" dirty="0"/>
              <a:t> </a:t>
            </a:r>
          </a:p>
          <a:p>
            <a:r>
              <a:rPr lang="en-US" dirty="0"/>
              <a:t>Deans/Director’s Meetings: </a:t>
            </a:r>
          </a:p>
          <a:p>
            <a:pPr marL="0" indent="0">
              <a:buNone/>
            </a:pPr>
            <a:r>
              <a:rPr lang="en-US" dirty="0"/>
              <a:t>   </a:t>
            </a:r>
            <a:r>
              <a:rPr lang="en-US" dirty="0" smtClean="0"/>
              <a:t>Betty </a:t>
            </a:r>
            <a:r>
              <a:rPr lang="en-US" dirty="0"/>
              <a:t>Webster, </a:t>
            </a:r>
            <a:r>
              <a:rPr lang="en-US" dirty="0">
                <a:hlinkClick r:id="rId3"/>
              </a:rPr>
              <a:t>ewebster@ccbcmd.edu</a:t>
            </a:r>
            <a:r>
              <a:rPr lang="en-US" dirty="0"/>
              <a:t> </a:t>
            </a:r>
          </a:p>
          <a:p>
            <a:r>
              <a:rPr lang="en-US" dirty="0"/>
              <a:t>MADDN: Mary Kay DeMarco, </a:t>
            </a:r>
            <a:r>
              <a:rPr lang="en-US" dirty="0">
                <a:hlinkClick r:id="rId4"/>
              </a:rPr>
              <a:t>mdemarco@ccbcmd.edu</a:t>
            </a:r>
            <a:r>
              <a:rPr lang="en-US" dirty="0"/>
              <a:t>  </a:t>
            </a:r>
          </a:p>
          <a:p>
            <a:r>
              <a:rPr lang="en-US" dirty="0"/>
              <a:t>MDAC: Jane </a:t>
            </a:r>
            <a:r>
              <a:rPr lang="en-US" dirty="0" err="1"/>
              <a:t>Kirschling</a:t>
            </a:r>
            <a:r>
              <a:rPr lang="en-US" dirty="0"/>
              <a:t>, </a:t>
            </a:r>
            <a:r>
              <a:rPr lang="en-US" dirty="0" smtClean="0">
                <a:hlinkClick r:id="rId5"/>
              </a:rPr>
              <a:t>kirschling@son.umaryland.edu</a:t>
            </a:r>
            <a:endParaRPr lang="en-US" dirty="0"/>
          </a:p>
          <a:p>
            <a:r>
              <a:rPr lang="en-US" dirty="0" smtClean="0"/>
              <a:t>MONE</a:t>
            </a:r>
            <a:r>
              <a:rPr lang="en-US" dirty="0"/>
              <a:t>: Barbara S Jacobs,</a:t>
            </a:r>
            <a:r>
              <a:rPr lang="en-US" sz="4000" dirty="0"/>
              <a:t> </a:t>
            </a:r>
            <a:r>
              <a:rPr lang="en-US" dirty="0">
                <a:hlinkClick r:id="rId6"/>
              </a:rPr>
              <a:t>bjacobsrn@gmail.com</a:t>
            </a:r>
            <a:endParaRPr lang="en-US" dirty="0"/>
          </a:p>
          <a:p>
            <a:r>
              <a:rPr lang="en-US" dirty="0"/>
              <a:t>MCCSUN: June 7-8, 2016 </a:t>
            </a:r>
          </a:p>
          <a:p>
            <a:pPr marL="0" indent="0">
              <a:buNone/>
            </a:pPr>
            <a:r>
              <a:rPr lang="en-US" dirty="0"/>
              <a:t>  </a:t>
            </a:r>
            <a:r>
              <a:rPr lang="en-US" dirty="0" smtClean="0"/>
              <a:t> Myra </a:t>
            </a:r>
            <a:r>
              <a:rPr lang="en-US" dirty="0"/>
              <a:t>Dennis, </a:t>
            </a:r>
            <a:r>
              <a:rPr lang="en-US" dirty="0">
                <a:hlinkClick r:id="rId7"/>
              </a:rPr>
              <a:t>mgdennis@aacc.edu</a:t>
            </a:r>
            <a:endParaRPr lang="en-US" dirty="0"/>
          </a:p>
          <a:p>
            <a:endParaRPr lang="en-US" dirty="0"/>
          </a:p>
        </p:txBody>
      </p:sp>
    </p:spTree>
    <p:extLst>
      <p:ext uri="{BB962C8B-B14F-4D97-AF65-F5344CB8AC3E}">
        <p14:creationId xmlns:p14="http://schemas.microsoft.com/office/powerpoint/2010/main" val="2643256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Maryland Action Coalition (MDAC)</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Pillar 1:  Advancing Education </a:t>
            </a:r>
            <a:r>
              <a:rPr lang="en-US" b="1" dirty="0" smtClean="0"/>
              <a:t>Transformation</a:t>
            </a:r>
          </a:p>
          <a:p>
            <a:r>
              <a:rPr lang="en-US" dirty="0" smtClean="0"/>
              <a:t>Nurse </a:t>
            </a:r>
            <a:r>
              <a:rPr lang="en-US" dirty="0"/>
              <a:t>Residency – Sherry Perkins (</a:t>
            </a:r>
            <a:r>
              <a:rPr lang="en-US" u="sng" dirty="0">
                <a:hlinkClick r:id="rId2"/>
              </a:rPr>
              <a:t>sperkins@aahs.org</a:t>
            </a:r>
            <a:r>
              <a:rPr lang="en-US" dirty="0"/>
              <a:t> ) &amp; Joan Warren </a:t>
            </a:r>
            <a:r>
              <a:rPr lang="en-US" dirty="0" smtClean="0"/>
              <a:t>  (</a:t>
            </a:r>
            <a:r>
              <a:rPr lang="en-US" u="sng" dirty="0">
                <a:hlinkClick r:id="rId3"/>
              </a:rPr>
              <a:t>joan.warren@medstar.net</a:t>
            </a:r>
            <a:r>
              <a:rPr lang="en-US" dirty="0" smtClean="0"/>
              <a:t>)</a:t>
            </a:r>
          </a:p>
          <a:p>
            <a:r>
              <a:rPr lang="en-US" dirty="0" smtClean="0"/>
              <a:t>Academic </a:t>
            </a:r>
            <a:r>
              <a:rPr lang="en-US" dirty="0"/>
              <a:t>Progression – Linda Cook (</a:t>
            </a:r>
            <a:r>
              <a:rPr lang="en-US" u="sng" dirty="0">
                <a:hlinkClick r:id="rId4"/>
              </a:rPr>
              <a:t>cook@son.umaryland.edu</a:t>
            </a:r>
            <a:r>
              <a:rPr lang="en-US" dirty="0"/>
              <a:t>) &amp; Laura Polk (</a:t>
            </a:r>
            <a:r>
              <a:rPr lang="en-US" u="sng" dirty="0">
                <a:hlinkClick r:id="rId5"/>
              </a:rPr>
              <a:t>laurap@csmd.edu</a:t>
            </a:r>
            <a:r>
              <a:rPr lang="en-US" dirty="0" smtClean="0"/>
              <a:t>)</a:t>
            </a:r>
          </a:p>
          <a:p>
            <a:r>
              <a:rPr lang="en-US" dirty="0" smtClean="0"/>
              <a:t>Continuing </a:t>
            </a:r>
            <a:r>
              <a:rPr lang="en-US" dirty="0"/>
              <a:t>Education – Beth </a:t>
            </a:r>
            <a:r>
              <a:rPr lang="en-US" dirty="0" err="1"/>
              <a:t>Kilmoyer</a:t>
            </a:r>
            <a:r>
              <a:rPr lang="en-US" dirty="0"/>
              <a:t> (</a:t>
            </a:r>
            <a:r>
              <a:rPr lang="en-US" u="sng" dirty="0">
                <a:hlinkClick r:id="rId6"/>
              </a:rPr>
              <a:t>bkilmoye@mdmercy.com</a:t>
            </a:r>
            <a:r>
              <a:rPr lang="en-US" dirty="0"/>
              <a:t>) &amp; Laura Petri (</a:t>
            </a:r>
            <a:r>
              <a:rPr lang="en-US" u="sng" dirty="0" smtClean="0">
                <a:hlinkClick r:id="rId7"/>
              </a:rPr>
              <a:t>Laura.Petri@stagnes.org</a:t>
            </a:r>
            <a:r>
              <a:rPr lang="en-US" dirty="0" smtClean="0"/>
              <a:t>)</a:t>
            </a:r>
          </a:p>
          <a:p>
            <a:pPr marL="0" indent="0">
              <a:buNone/>
            </a:pPr>
            <a:endParaRPr lang="en-US" dirty="0"/>
          </a:p>
          <a:p>
            <a:pPr marL="0" indent="0">
              <a:buNone/>
            </a:pPr>
            <a:r>
              <a:rPr lang="en-US" b="1" dirty="0" smtClean="0"/>
              <a:t>Pillar </a:t>
            </a:r>
            <a:r>
              <a:rPr lang="en-US" b="1" dirty="0"/>
              <a:t>2: Removing Barriers to Practice and </a:t>
            </a:r>
            <a:r>
              <a:rPr lang="en-US" b="1" dirty="0" smtClean="0"/>
              <a:t>Care</a:t>
            </a:r>
          </a:p>
          <a:p>
            <a:r>
              <a:rPr lang="en-US" dirty="0" smtClean="0"/>
              <a:t>Shannon </a:t>
            </a:r>
            <a:r>
              <a:rPr lang="en-US" dirty="0"/>
              <a:t>Idzik (</a:t>
            </a:r>
            <a:r>
              <a:rPr lang="en-US" u="sng" dirty="0">
                <a:hlinkClick r:id="rId8"/>
              </a:rPr>
              <a:t>idzik@son.umaryland.edu</a:t>
            </a:r>
            <a:r>
              <a:rPr lang="en-US" dirty="0" smtClean="0"/>
              <a:t>)</a:t>
            </a:r>
          </a:p>
          <a:p>
            <a:pPr marL="0" indent="0">
              <a:buNone/>
            </a:pPr>
            <a:endParaRPr lang="en-US" dirty="0" smtClean="0"/>
          </a:p>
          <a:p>
            <a:pPr marL="0" indent="0">
              <a:buNone/>
            </a:pPr>
            <a:r>
              <a:rPr lang="en-US" b="1" dirty="0" smtClean="0"/>
              <a:t>Pillar </a:t>
            </a:r>
            <a:r>
              <a:rPr lang="en-US" b="1" dirty="0"/>
              <a:t>3: Nursing </a:t>
            </a:r>
            <a:r>
              <a:rPr lang="en-US" b="1" dirty="0" smtClean="0"/>
              <a:t>Leadership</a:t>
            </a:r>
          </a:p>
          <a:p>
            <a:r>
              <a:rPr lang="en-US" dirty="0" smtClean="0"/>
              <a:t>Jane </a:t>
            </a:r>
            <a:r>
              <a:rPr lang="en-US" dirty="0" err="1"/>
              <a:t>Kirschling</a:t>
            </a:r>
            <a:r>
              <a:rPr lang="en-US" dirty="0"/>
              <a:t> (</a:t>
            </a:r>
            <a:r>
              <a:rPr lang="en-US" dirty="0">
                <a:hlinkClick r:id="rId9"/>
              </a:rPr>
              <a:t>kirschling@son.umaryland.edu</a:t>
            </a:r>
            <a:r>
              <a:rPr lang="en-US" dirty="0"/>
              <a:t>  &amp; Patricia Travis (</a:t>
            </a:r>
            <a:r>
              <a:rPr lang="en-US" dirty="0">
                <a:hlinkClick r:id="rId10"/>
              </a:rPr>
              <a:t>ptravis2@jhmi.edu</a:t>
            </a:r>
            <a:r>
              <a:rPr lang="en-US" dirty="0"/>
              <a:t>) </a:t>
            </a:r>
            <a:endParaRPr lang="en-US" dirty="0" smtClean="0"/>
          </a:p>
          <a:p>
            <a:pPr marL="0" indent="0">
              <a:buNone/>
            </a:pPr>
            <a:endParaRPr lang="en-US" dirty="0" smtClean="0"/>
          </a:p>
          <a:p>
            <a:pPr marL="0" indent="0">
              <a:buNone/>
            </a:pPr>
            <a:r>
              <a:rPr lang="en-US" b="1" dirty="0" smtClean="0"/>
              <a:t>Pillar </a:t>
            </a:r>
            <a:r>
              <a:rPr lang="en-US" b="1" dirty="0"/>
              <a:t>4: </a:t>
            </a:r>
            <a:r>
              <a:rPr lang="en-US" b="1" dirty="0" smtClean="0"/>
              <a:t>Data</a:t>
            </a:r>
          </a:p>
          <a:p>
            <a:r>
              <a:rPr lang="en-US" dirty="0" smtClean="0"/>
              <a:t>Rebecca </a:t>
            </a:r>
            <a:r>
              <a:rPr lang="en-US" dirty="0"/>
              <a:t>Wiseman  (</a:t>
            </a:r>
            <a:r>
              <a:rPr lang="en-US" u="sng" dirty="0">
                <a:hlinkClick r:id="rId11"/>
              </a:rPr>
              <a:t>wiseman@son.umaryland.edu</a:t>
            </a:r>
            <a:r>
              <a:rPr lang="en-US" dirty="0" smtClean="0"/>
              <a:t>)</a:t>
            </a:r>
            <a:endParaRPr lang="en-US" dirty="0"/>
          </a:p>
        </p:txBody>
      </p:sp>
    </p:spTree>
    <p:extLst>
      <p:ext uri="{BB962C8B-B14F-4D97-AF65-F5344CB8AC3E}">
        <p14:creationId xmlns:p14="http://schemas.microsoft.com/office/powerpoint/2010/main" val="713925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2015 Update on The Future of Nursing</a:t>
            </a:r>
            <a:endParaRPr lang="en-US" b="1" dirty="0">
              <a:latin typeface="+mn-lt"/>
            </a:endParaRPr>
          </a:p>
        </p:txBody>
      </p:sp>
      <p:pic>
        <p:nvPicPr>
          <p:cNvPr id="4" name="Content Placeholder 3"/>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903147" y="1673225"/>
            <a:ext cx="3146706" cy="4718050"/>
          </a:xfrm>
        </p:spPr>
      </p:pic>
      <p:sp>
        <p:nvSpPr>
          <p:cNvPr id="5" name="Content Placeholder 4"/>
          <p:cNvSpPr>
            <a:spLocks noGrp="1"/>
          </p:cNvSpPr>
          <p:nvPr>
            <p:ph sz="half" idx="2"/>
          </p:nvPr>
        </p:nvSpPr>
        <p:spPr>
          <a:xfrm>
            <a:off x="4267200" y="1673352"/>
            <a:ext cx="4419600" cy="4718304"/>
          </a:xfrm>
        </p:spPr>
        <p:txBody>
          <a:bodyPr>
            <a:normAutofit lnSpcReduction="10000"/>
          </a:bodyPr>
          <a:lstStyle/>
          <a:p>
            <a:endParaRPr lang="en-US" altLang="en-US" sz="1200" dirty="0" smtClean="0">
              <a:latin typeface="Arial" charset="0"/>
            </a:endParaRPr>
          </a:p>
          <a:p>
            <a:pPr marL="0" indent="0">
              <a:buNone/>
            </a:pPr>
            <a:r>
              <a:rPr lang="en-US" altLang="en-US" sz="1200" dirty="0" smtClean="0"/>
              <a:t>IOM’s </a:t>
            </a:r>
            <a:r>
              <a:rPr lang="en-US" altLang="en-US" sz="1200" i="1" dirty="0" smtClean="0"/>
              <a:t>Future of Nursing- Leading Change</a:t>
            </a:r>
          </a:p>
          <a:p>
            <a:pPr marL="0" indent="0">
              <a:buNone/>
            </a:pPr>
            <a:r>
              <a:rPr lang="en-US" altLang="en-US" sz="1200" i="1" dirty="0" smtClean="0"/>
              <a:t>Advancing Health  (FON) </a:t>
            </a:r>
            <a:r>
              <a:rPr lang="en-US" altLang="en-US" sz="1200" dirty="0" smtClean="0"/>
              <a:t>report was released</a:t>
            </a:r>
          </a:p>
          <a:p>
            <a:pPr marL="0" indent="0">
              <a:buNone/>
            </a:pPr>
            <a:r>
              <a:rPr lang="en-US" altLang="en-US" sz="1200" dirty="0" smtClean="0"/>
              <a:t>in 2010.</a:t>
            </a:r>
          </a:p>
          <a:p>
            <a:pPr marL="0" indent="0">
              <a:buNone/>
            </a:pPr>
            <a:endParaRPr lang="en-US" altLang="en-US" sz="1200" dirty="0"/>
          </a:p>
          <a:p>
            <a:pPr marL="0" indent="0">
              <a:buNone/>
            </a:pPr>
            <a:endParaRPr lang="en-US" altLang="en-US" sz="1700" b="1" dirty="0" smtClean="0"/>
          </a:p>
          <a:p>
            <a:pPr marL="0" indent="0">
              <a:buNone/>
            </a:pPr>
            <a:r>
              <a:rPr lang="en-US" altLang="en-US" sz="1700" b="1" dirty="0" smtClean="0"/>
              <a:t>Major Higher Ed Goals:</a:t>
            </a:r>
          </a:p>
          <a:p>
            <a:pPr marL="0" indent="0">
              <a:buNone/>
            </a:pPr>
            <a:endParaRPr lang="en-US" altLang="en-US" sz="1200" dirty="0" smtClean="0"/>
          </a:p>
          <a:p>
            <a:pPr marL="0" indent="0">
              <a:buNone/>
            </a:pPr>
            <a:r>
              <a:rPr lang="en-US" altLang="en-US" sz="1200" dirty="0" smtClean="0"/>
              <a:t>1. Increase the # of RNs with BSN degrees from 50% to 80% by 2020.</a:t>
            </a:r>
            <a:endParaRPr lang="en-US" altLang="en-US" sz="1200" dirty="0"/>
          </a:p>
          <a:p>
            <a:endParaRPr lang="en-US" altLang="en-US" sz="1200" dirty="0" smtClean="0"/>
          </a:p>
          <a:p>
            <a:pPr marL="0" indent="0">
              <a:buNone/>
            </a:pPr>
            <a:r>
              <a:rPr lang="en-US" altLang="en-US" sz="1200" dirty="0" smtClean="0"/>
              <a:t>2. Double the # of RNs with a doctoral degree by 2020.</a:t>
            </a:r>
            <a:endParaRPr lang="en-US" altLang="en-US" sz="1200" dirty="0"/>
          </a:p>
          <a:p>
            <a:endParaRPr lang="en-US" altLang="en-US" sz="1200" dirty="0" smtClean="0"/>
          </a:p>
          <a:p>
            <a:pPr marL="0" indent="0">
              <a:buNone/>
            </a:pPr>
            <a:r>
              <a:rPr lang="en-US" altLang="en-US" sz="1200" b="1" dirty="0"/>
              <a:t>Transforming Education </a:t>
            </a:r>
            <a:r>
              <a:rPr lang="en-US" altLang="en-US" sz="1200" dirty="0"/>
              <a:t>to meet healthcare’s growing demands through seamless transitions to higher degree programs. </a:t>
            </a:r>
          </a:p>
          <a:p>
            <a:pPr marL="0" indent="0">
              <a:buNone/>
            </a:pPr>
            <a:endParaRPr lang="en-US" altLang="en-US" sz="1200" b="1" dirty="0"/>
          </a:p>
          <a:p>
            <a:pPr marL="0" indent="0">
              <a:buNone/>
            </a:pPr>
            <a:endParaRPr lang="en-US" altLang="en-US" sz="1200" dirty="0" smtClean="0"/>
          </a:p>
          <a:p>
            <a:endParaRPr lang="en-US" altLang="en-US" sz="1200" dirty="0"/>
          </a:p>
          <a:p>
            <a:pPr marL="0" indent="0">
              <a:buNone/>
            </a:pPr>
            <a:r>
              <a:rPr lang="en-US" altLang="en-US" sz="1200" dirty="0" smtClean="0"/>
              <a:t>The next slides are excerpted from the following preliminary report:</a:t>
            </a:r>
          </a:p>
          <a:p>
            <a:pPr marL="0" indent="0">
              <a:buNone/>
            </a:pPr>
            <a:r>
              <a:rPr lang="en-US" altLang="en-US" sz="1200" dirty="0" smtClean="0"/>
              <a:t>National </a:t>
            </a:r>
            <a:r>
              <a:rPr lang="en-US" altLang="en-US" sz="1200" dirty="0"/>
              <a:t>Academies of Sciences, Engineering, and Medicine. 2015. </a:t>
            </a:r>
            <a:r>
              <a:rPr lang="en-US" altLang="en-US" sz="1200" i="1" dirty="0"/>
              <a:t>Assessing progress on the Institute of Medicine Report </a:t>
            </a:r>
            <a:r>
              <a:rPr lang="en-US" altLang="en-US" sz="1200" dirty="0"/>
              <a:t>The Future of Nursing</a:t>
            </a:r>
            <a:r>
              <a:rPr lang="en-US" altLang="en-US" sz="1200" i="1" dirty="0"/>
              <a:t>. </a:t>
            </a:r>
            <a:r>
              <a:rPr lang="en-US" altLang="en-US" sz="1200" dirty="0"/>
              <a:t>Washington, DC: The National Academies Press. </a:t>
            </a:r>
            <a:r>
              <a:rPr lang="en-US" sz="1100" dirty="0" smtClean="0">
                <a:hlinkClick r:id="rId3"/>
              </a:rPr>
              <a:t>https</a:t>
            </a:r>
            <a:r>
              <a:rPr lang="en-US" sz="1100" dirty="0">
                <a:hlinkClick r:id="rId3"/>
              </a:rPr>
              <a:t>://</a:t>
            </a:r>
            <a:r>
              <a:rPr lang="en-US" sz="1100" dirty="0" smtClean="0">
                <a:hlinkClick r:id="rId3"/>
              </a:rPr>
              <a:t>youtu.be/sMOjACA2ats</a:t>
            </a:r>
            <a:r>
              <a:rPr lang="en-US" sz="1100" dirty="0" smtClean="0"/>
              <a:t> </a:t>
            </a:r>
            <a:endParaRPr lang="en-US" altLang="en-US" sz="1200" dirty="0"/>
          </a:p>
          <a:p>
            <a:endParaRPr lang="en-US" dirty="0"/>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1905000"/>
            <a:ext cx="952500" cy="142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2771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mn-lt"/>
              </a:rPr>
              <a:t>2015  Assessment and Findings</a:t>
            </a:r>
            <a:endParaRPr lang="en-US" b="1" dirty="0">
              <a:latin typeface="+mn-lt"/>
            </a:endParaRPr>
          </a:p>
        </p:txBody>
      </p:sp>
      <p:sp>
        <p:nvSpPr>
          <p:cNvPr id="3" name="Content Placeholder 2"/>
          <p:cNvSpPr>
            <a:spLocks noGrp="1"/>
          </p:cNvSpPr>
          <p:nvPr>
            <p:ph idx="1"/>
          </p:nvPr>
        </p:nvSpPr>
        <p:spPr/>
        <p:txBody>
          <a:bodyPr>
            <a:normAutofit fontScale="92500"/>
          </a:bodyPr>
          <a:lstStyle/>
          <a:p>
            <a:pPr marL="0" indent="0">
              <a:buNone/>
            </a:pPr>
            <a:r>
              <a:rPr lang="en-US" dirty="0"/>
              <a:t>Assess the changes in the field of nursing and peripheral areas over the last 5 years as a result of the IOM report on </a:t>
            </a:r>
            <a:r>
              <a:rPr lang="en-US" b="1" dirty="0"/>
              <a:t>The Future of Nursing: Leading Change, Advancing Health. </a:t>
            </a:r>
            <a:endParaRPr lang="en-US" b="1" dirty="0" smtClean="0"/>
          </a:p>
          <a:p>
            <a:endParaRPr lang="en-US" dirty="0"/>
          </a:p>
          <a:p>
            <a:pPr marL="0" indent="0">
              <a:buNone/>
            </a:pPr>
            <a:r>
              <a:rPr lang="en-US" b="1" dirty="0"/>
              <a:t>Broad </a:t>
            </a:r>
            <a:r>
              <a:rPr lang="en-US" b="1" dirty="0" smtClean="0"/>
              <a:t>Findings</a:t>
            </a:r>
          </a:p>
          <a:p>
            <a:pPr marL="0" indent="0">
              <a:buNone/>
            </a:pPr>
            <a:r>
              <a:rPr lang="en-US" dirty="0"/>
              <a:t>S</a:t>
            </a:r>
            <a:r>
              <a:rPr lang="en-US" dirty="0" smtClean="0"/>
              <a:t>ignificant </a:t>
            </a:r>
            <a:r>
              <a:rPr lang="en-US" dirty="0"/>
              <a:t>progress toward implementing the recommendations of the Future of Nursing report </a:t>
            </a:r>
            <a:endParaRPr lang="en-US" dirty="0" smtClean="0"/>
          </a:p>
          <a:p>
            <a:endParaRPr lang="en-US" dirty="0" smtClean="0"/>
          </a:p>
          <a:p>
            <a:pPr marL="0" indent="0">
              <a:buNone/>
            </a:pPr>
            <a:r>
              <a:rPr lang="en-US" dirty="0" smtClean="0"/>
              <a:t>• </a:t>
            </a:r>
            <a:r>
              <a:rPr lang="en-US" dirty="0"/>
              <a:t>Galvanized the nursing community </a:t>
            </a:r>
            <a:endParaRPr lang="en-US" dirty="0" smtClean="0"/>
          </a:p>
          <a:p>
            <a:pPr marL="0" indent="0">
              <a:buNone/>
            </a:pPr>
            <a:r>
              <a:rPr lang="en-US" dirty="0" smtClean="0"/>
              <a:t>• </a:t>
            </a:r>
            <a:r>
              <a:rPr lang="en-US" dirty="0"/>
              <a:t>Met or exceeded expectations in many </a:t>
            </a:r>
            <a:r>
              <a:rPr lang="en-US" dirty="0" smtClean="0"/>
              <a:t>areas</a:t>
            </a:r>
          </a:p>
          <a:p>
            <a:pPr marL="0" indent="0">
              <a:buNone/>
            </a:pPr>
            <a:r>
              <a:rPr lang="en-US" dirty="0" smtClean="0"/>
              <a:t> </a:t>
            </a:r>
          </a:p>
          <a:p>
            <a:pPr marL="0" indent="0">
              <a:buNone/>
            </a:pPr>
            <a:r>
              <a:rPr lang="en-US" dirty="0" smtClean="0"/>
              <a:t>Moving </a:t>
            </a:r>
            <a:r>
              <a:rPr lang="en-US" dirty="0"/>
              <a:t>forward, </a:t>
            </a:r>
            <a:r>
              <a:rPr lang="en-US" dirty="0" smtClean="0"/>
              <a:t> engage </a:t>
            </a:r>
            <a:r>
              <a:rPr lang="en-US" dirty="0"/>
              <a:t>a broader network of stakeholders in its </a:t>
            </a:r>
            <a:r>
              <a:rPr lang="en-US" dirty="0" smtClean="0"/>
              <a:t>work</a:t>
            </a:r>
            <a:endParaRPr lang="en-US" dirty="0"/>
          </a:p>
        </p:txBody>
      </p:sp>
    </p:spTree>
    <p:extLst>
      <p:ext uri="{BB962C8B-B14F-4D97-AF65-F5344CB8AC3E}">
        <p14:creationId xmlns:p14="http://schemas.microsoft.com/office/powerpoint/2010/main" val="13544378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2015 Progress Report on Key Areas </a:t>
            </a:r>
            <a:endParaRPr lang="en-US" b="1" dirty="0">
              <a:latin typeface="+mn-lt"/>
            </a:endParaRPr>
          </a:p>
        </p:txBody>
      </p:sp>
      <p:sp>
        <p:nvSpPr>
          <p:cNvPr id="3" name="Content Placeholder 2"/>
          <p:cNvSpPr>
            <a:spLocks noGrp="1"/>
          </p:cNvSpPr>
          <p:nvPr>
            <p:ph idx="1"/>
          </p:nvPr>
        </p:nvSpPr>
        <p:spPr/>
        <p:txBody>
          <a:bodyPr/>
          <a:lstStyle/>
          <a:p>
            <a:pPr marL="457200" indent="-457200">
              <a:buFont typeface="+mj-lt"/>
              <a:buAutoNum type="arabicPeriod"/>
            </a:pPr>
            <a:r>
              <a:rPr lang="en-US" b="1" dirty="0" smtClean="0"/>
              <a:t>Removing Barriers to Practice and Care</a:t>
            </a:r>
          </a:p>
          <a:p>
            <a:pPr marL="457200" indent="-457200">
              <a:buFont typeface="+mj-lt"/>
              <a:buAutoNum type="arabicPeriod"/>
            </a:pPr>
            <a:endParaRPr lang="en-US" b="1" dirty="0" smtClean="0"/>
          </a:p>
          <a:p>
            <a:pPr marL="457200" indent="-457200">
              <a:buFont typeface="+mj-lt"/>
              <a:buAutoNum type="arabicPeriod"/>
            </a:pPr>
            <a:r>
              <a:rPr lang="en-US" b="1" dirty="0" smtClean="0"/>
              <a:t>Achieving Higher Levels of Education</a:t>
            </a:r>
          </a:p>
          <a:p>
            <a:pPr marL="457200" indent="-457200">
              <a:buFont typeface="+mj-lt"/>
              <a:buAutoNum type="arabicPeriod"/>
            </a:pPr>
            <a:endParaRPr lang="en-US" b="1" dirty="0" smtClean="0"/>
          </a:p>
          <a:p>
            <a:pPr marL="457200" indent="-457200">
              <a:buFont typeface="+mj-lt"/>
              <a:buAutoNum type="arabicPeriod"/>
            </a:pPr>
            <a:r>
              <a:rPr lang="en-US" b="1" dirty="0" smtClean="0"/>
              <a:t>Promoting Diversity</a:t>
            </a:r>
          </a:p>
          <a:p>
            <a:pPr marL="457200" indent="-457200">
              <a:buFont typeface="+mj-lt"/>
              <a:buAutoNum type="arabicPeriod"/>
            </a:pPr>
            <a:endParaRPr lang="en-US" b="1" dirty="0" smtClean="0"/>
          </a:p>
          <a:p>
            <a:pPr marL="457200" indent="-457200">
              <a:buFont typeface="+mj-lt"/>
              <a:buAutoNum type="arabicPeriod"/>
            </a:pPr>
            <a:r>
              <a:rPr lang="en-US" b="1" dirty="0" smtClean="0"/>
              <a:t>Collaborating and Leading in Care Delivery and Redesign </a:t>
            </a:r>
          </a:p>
          <a:p>
            <a:pPr marL="457200" indent="-457200">
              <a:buFont typeface="+mj-lt"/>
              <a:buAutoNum type="arabicPeriod"/>
            </a:pPr>
            <a:endParaRPr lang="en-US" b="1" dirty="0" smtClean="0"/>
          </a:p>
          <a:p>
            <a:pPr marL="457200" indent="-457200">
              <a:buFont typeface="+mj-lt"/>
              <a:buAutoNum type="arabicPeriod"/>
            </a:pPr>
            <a:r>
              <a:rPr lang="en-US" b="1" dirty="0" smtClean="0"/>
              <a:t>Improving Workforce Data Infrastructure</a:t>
            </a:r>
            <a:endParaRPr lang="en-US" b="1" dirty="0"/>
          </a:p>
        </p:txBody>
      </p:sp>
    </p:spTree>
    <p:extLst>
      <p:ext uri="{BB962C8B-B14F-4D97-AF65-F5344CB8AC3E}">
        <p14:creationId xmlns:p14="http://schemas.microsoft.com/office/powerpoint/2010/main" val="3342336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1. Removing Barriers to Practice &amp; Care</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 </a:t>
            </a:r>
            <a:endParaRPr lang="en-US" b="1" dirty="0" smtClean="0"/>
          </a:p>
          <a:p>
            <a:pPr marL="0" indent="0">
              <a:buNone/>
            </a:pPr>
            <a:endParaRPr lang="en-US" b="1" dirty="0" smtClean="0"/>
          </a:p>
          <a:p>
            <a:pPr marL="0" indent="0">
              <a:buNone/>
            </a:pPr>
            <a:r>
              <a:rPr lang="en-US" b="1" dirty="0" smtClean="0"/>
              <a:t>Continued </a:t>
            </a:r>
            <a:r>
              <a:rPr lang="en-US" b="1" dirty="0"/>
              <a:t>work is needed to remove scope-of-practice barriers. </a:t>
            </a:r>
            <a:r>
              <a:rPr lang="en-US" dirty="0"/>
              <a:t>The policy and practice context has shifted since The Future of Nursing report was released. This shift has created an opportunity for nurses, physicians, and other providers to work together to find common ground in the new context of health care, and to devise solutions that work for all professions and patients. </a:t>
            </a:r>
            <a:endParaRPr lang="en-US" dirty="0" smtClean="0"/>
          </a:p>
          <a:p>
            <a:pPr marL="0" indent="0">
              <a:buNone/>
            </a:pPr>
            <a:endParaRPr lang="en-US" b="1" dirty="0" smtClean="0"/>
          </a:p>
          <a:p>
            <a:pPr marL="0" indent="0">
              <a:buNone/>
            </a:pPr>
            <a:r>
              <a:rPr lang="en-US" b="1" dirty="0" smtClean="0"/>
              <a:t>Recommendation </a:t>
            </a:r>
            <a:r>
              <a:rPr lang="en-US" b="1" dirty="0"/>
              <a:t>1</a:t>
            </a:r>
            <a:r>
              <a:rPr lang="en-US" dirty="0"/>
              <a:t>: </a:t>
            </a:r>
            <a:r>
              <a:rPr lang="en-US" b="1" dirty="0"/>
              <a:t>Build Common Ground Around Scope of Practice and Other Issues in Policy and Practice. </a:t>
            </a:r>
            <a:endParaRPr lang="en-US" dirty="0" smtClean="0"/>
          </a:p>
          <a:p>
            <a:pPr marL="0" indent="0">
              <a:buNone/>
            </a:pPr>
            <a:r>
              <a:rPr lang="en-US" dirty="0" smtClean="0"/>
              <a:t>Broaden </a:t>
            </a:r>
            <a:r>
              <a:rPr lang="en-US" dirty="0"/>
              <a:t>coalition to include more diverse stakeholders. </a:t>
            </a:r>
            <a:endParaRPr lang="en-US" dirty="0" smtClean="0"/>
          </a:p>
          <a:p>
            <a:pPr marL="0" indent="0">
              <a:buNone/>
            </a:pPr>
            <a:endParaRPr lang="en-US" dirty="0"/>
          </a:p>
          <a:p>
            <a:pPr marL="0" indent="0">
              <a:buNone/>
            </a:pPr>
            <a:r>
              <a:rPr lang="en-US" dirty="0" smtClean="0"/>
              <a:t>Build on </a:t>
            </a:r>
            <a:r>
              <a:rPr lang="en-US" dirty="0"/>
              <a:t>successes and work with other health professions groups, policy makers, and the community to build common ground around removing scope-of-practice restrictions, increasing </a:t>
            </a:r>
            <a:r>
              <a:rPr lang="en-US" dirty="0" smtClean="0"/>
              <a:t>inter-professional </a:t>
            </a:r>
            <a:r>
              <a:rPr lang="en-US" dirty="0"/>
              <a:t>collaboration, and addressing other issues to improve health care practice in the interest of patients.</a:t>
            </a:r>
          </a:p>
        </p:txBody>
      </p:sp>
    </p:spTree>
    <p:extLst>
      <p:ext uri="{BB962C8B-B14F-4D97-AF65-F5344CB8AC3E}">
        <p14:creationId xmlns:p14="http://schemas.microsoft.com/office/powerpoint/2010/main" val="16323007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2. Achieving Higher Levels of Education</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Conclusions</a:t>
            </a:r>
            <a:r>
              <a:rPr lang="en-US" dirty="0"/>
              <a:t> </a:t>
            </a:r>
            <a:endParaRPr lang="en-US" dirty="0" smtClean="0"/>
          </a:p>
          <a:p>
            <a:pPr marL="0" indent="0">
              <a:buNone/>
            </a:pPr>
            <a:endParaRPr lang="en-US" dirty="0" smtClean="0"/>
          </a:p>
          <a:p>
            <a:pPr marL="457200" indent="-457200">
              <a:buFont typeface="+mj-lt"/>
              <a:buAutoNum type="arabicPeriod"/>
            </a:pPr>
            <a:r>
              <a:rPr lang="en-US" dirty="0" smtClean="0"/>
              <a:t>As </a:t>
            </a:r>
            <a:r>
              <a:rPr lang="en-US" dirty="0"/>
              <a:t>the RN population shifts to becoming increasingly baccalaureate-prepared, unintended consequences (employment, earning power, skills, and roles and responsibilities) for those nurses who do not achieve higher education may occur. </a:t>
            </a:r>
            <a:endParaRPr lang="en-US" dirty="0" smtClean="0"/>
          </a:p>
          <a:p>
            <a:pPr marL="457200" indent="-457200">
              <a:buAutoNum type="arabicPeriod"/>
            </a:pPr>
            <a:endParaRPr lang="en-US" dirty="0" smtClean="0"/>
          </a:p>
          <a:p>
            <a:pPr marL="457200" indent="-457200">
              <a:buFont typeface="+mj-lt"/>
              <a:buAutoNum type="arabicPeriod"/>
            </a:pPr>
            <a:r>
              <a:rPr lang="en-US" dirty="0" smtClean="0"/>
              <a:t>Further </a:t>
            </a:r>
            <a:r>
              <a:rPr lang="en-US" dirty="0"/>
              <a:t>evaluation of transition-to-practice residencies is needed to prove their value with measurable outcomes; in particular, more attention is needed to determine the effect of these programs on patient outcomes. </a:t>
            </a:r>
            <a:endParaRPr lang="en-US" dirty="0" smtClean="0"/>
          </a:p>
          <a:p>
            <a:pPr marL="457200" indent="-457200">
              <a:buFont typeface="+mj-lt"/>
              <a:buAutoNum type="arabicPeriod"/>
            </a:pPr>
            <a:endParaRPr lang="en-US" dirty="0" smtClean="0"/>
          </a:p>
          <a:p>
            <a:pPr marL="457200" indent="-457200">
              <a:buFont typeface="+mj-lt"/>
              <a:buAutoNum type="arabicPeriod"/>
            </a:pPr>
            <a:r>
              <a:rPr lang="en-US" dirty="0" smtClean="0"/>
              <a:t>Additional </a:t>
            </a:r>
            <a:r>
              <a:rPr lang="en-US" dirty="0"/>
              <a:t>efforts are needed to clarify the roles of PhD and DNP nurses, especially with regard to teaching and research. </a:t>
            </a:r>
            <a:endParaRPr lang="en-US" dirty="0" smtClean="0"/>
          </a:p>
          <a:p>
            <a:pPr marL="457200" indent="-457200">
              <a:buFont typeface="+mj-lt"/>
              <a:buAutoNum type="arabicPeriod"/>
            </a:pPr>
            <a:endParaRPr lang="en-US" dirty="0"/>
          </a:p>
          <a:p>
            <a:pPr marL="457200" indent="-457200">
              <a:buFont typeface="+mj-lt"/>
              <a:buAutoNum type="arabicPeriod"/>
            </a:pPr>
            <a:r>
              <a:rPr lang="en-US" dirty="0" smtClean="0"/>
              <a:t>The </a:t>
            </a:r>
            <a:r>
              <a:rPr lang="en-US" dirty="0"/>
              <a:t>current health care context makes </a:t>
            </a:r>
            <a:r>
              <a:rPr lang="en-US" dirty="0" smtClean="0"/>
              <a:t>inter-professional </a:t>
            </a:r>
            <a:r>
              <a:rPr lang="en-US" dirty="0"/>
              <a:t>continuing education more important than ever. Current efforts by health care delivery organizations, accreditors, and state regulatory boards to promote these programs need to be </a:t>
            </a:r>
            <a:r>
              <a:rPr lang="en-US" dirty="0" smtClean="0"/>
              <a:t>expanded. (IOM, 2015)</a:t>
            </a:r>
          </a:p>
        </p:txBody>
      </p:sp>
    </p:spTree>
    <p:extLst>
      <p:ext uri="{BB962C8B-B14F-4D97-AF65-F5344CB8AC3E}">
        <p14:creationId xmlns:p14="http://schemas.microsoft.com/office/powerpoint/2010/main" val="1153740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lgn="ctr"/>
            <a:r>
              <a:rPr lang="en-US" altLang="en-US" sz="3600" b="1" dirty="0" smtClean="0">
                <a:latin typeface="+mn-lt"/>
              </a:rPr>
              <a:t>NSP II Measurement and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50031653-D762-4F01-B687-CDC5974AA9DE}" type="slidenum">
              <a:rPr lang="en-US"/>
              <a:pPr>
                <a:defRPr/>
              </a:pPr>
              <a:t>3</a:t>
            </a:fld>
            <a:endParaRPr lang="en-US"/>
          </a:p>
        </p:txBody>
      </p:sp>
      <p:graphicFrame>
        <p:nvGraphicFramePr>
          <p:cNvPr id="33796" name="Content Placeholder 3"/>
          <p:cNvGraphicFramePr>
            <a:graphicFrameLocks noGrp="1"/>
          </p:cNvGraphicFramePr>
          <p:nvPr>
            <p:ph sz="quarter" idx="1"/>
          </p:nvPr>
        </p:nvGraphicFramePr>
        <p:xfrm>
          <a:off x="25400" y="3759200"/>
          <a:ext cx="6197600" cy="2692400"/>
        </p:xfrm>
        <a:graphic>
          <a:graphicData uri="http://schemas.openxmlformats.org/presentationml/2006/ole">
            <mc:AlternateContent xmlns:mc="http://schemas.openxmlformats.org/markup-compatibility/2006">
              <mc:Choice xmlns:v="urn:schemas-microsoft-com:vml" Requires="v">
                <p:oleObj spid="_x0000_s1084" r:id="rId3" imgW="6200169" imgH="2688569" progId="Excel.Chart.8">
                  <p:embed/>
                </p:oleObj>
              </mc:Choice>
              <mc:Fallback>
                <p:oleObj r:id="rId3" imgW="6200169" imgH="2688569" progId="Excel.Char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 y="3759200"/>
                        <a:ext cx="6197600" cy="2692400"/>
                      </a:xfrm>
                      <a:prstGeom prst="rect">
                        <a:avLst/>
                      </a:prstGeom>
                    </p:spPr>
                  </p:pic>
                </p:oleObj>
              </mc:Fallback>
            </mc:AlternateContent>
          </a:graphicData>
        </a:graphic>
      </p:graphicFrame>
      <p:pic>
        <p:nvPicPr>
          <p:cNvPr id="33797" name="Char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75" y="1447800"/>
            <a:ext cx="7235825"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304800" y="4038600"/>
            <a:ext cx="5562600" cy="923925"/>
          </a:xfrm>
          <a:prstGeom prst="rect">
            <a:avLst/>
          </a:prstGeom>
          <a:noFill/>
        </p:spPr>
        <p:txBody>
          <a:bodyPr>
            <a:spAutoFit/>
          </a:bodyPr>
          <a:lstStyle/>
          <a:p>
            <a:pPr>
              <a:defRPr/>
            </a:pPr>
            <a:r>
              <a:rPr lang="en-US" b="1" dirty="0">
                <a:latin typeface="+mn-lt"/>
              </a:rPr>
              <a:t>5800 or 27% total 20,967 pre-licensure graduates attributed to NSP II</a:t>
            </a:r>
          </a:p>
          <a:p>
            <a:pPr>
              <a:defRPr/>
            </a:pPr>
            <a:endParaRPr lang="en-US" dirty="0">
              <a:latin typeface="+mn-lt"/>
            </a:endParaRPr>
          </a:p>
        </p:txBody>
      </p:sp>
      <p:sp>
        <p:nvSpPr>
          <p:cNvPr id="5" name="Rectangle 4"/>
          <p:cNvSpPr/>
          <p:nvPr/>
        </p:nvSpPr>
        <p:spPr>
          <a:xfrm>
            <a:off x="6400800" y="4419600"/>
            <a:ext cx="2590800" cy="2032000"/>
          </a:xfrm>
          <a:prstGeom prst="rect">
            <a:avLst/>
          </a:prstGeom>
        </p:spPr>
        <p:txBody>
          <a:bodyPr>
            <a:spAutoFit/>
          </a:bodyPr>
          <a:lstStyle/>
          <a:p>
            <a:pPr>
              <a:defRPr/>
            </a:pPr>
            <a:r>
              <a:rPr lang="en-US" dirty="0">
                <a:latin typeface="+mn-lt"/>
              </a:rPr>
              <a:t>In 2013, 1,726 ADNs </a:t>
            </a:r>
            <a:r>
              <a:rPr lang="en-US" b="1" dirty="0">
                <a:latin typeface="+mn-lt"/>
              </a:rPr>
              <a:t>(58% increase)</a:t>
            </a:r>
          </a:p>
          <a:p>
            <a:pPr>
              <a:defRPr/>
            </a:pPr>
            <a:r>
              <a:rPr lang="en-US" dirty="0">
                <a:latin typeface="+mn-lt"/>
              </a:rPr>
              <a:t>In 2006, 1,090 ADNs </a:t>
            </a:r>
          </a:p>
          <a:p>
            <a:pPr>
              <a:defRPr/>
            </a:pPr>
            <a:endParaRPr lang="en-US" dirty="0">
              <a:latin typeface="+mn-lt"/>
            </a:endParaRPr>
          </a:p>
          <a:p>
            <a:pPr>
              <a:defRPr/>
            </a:pPr>
            <a:r>
              <a:rPr lang="en-US" dirty="0">
                <a:latin typeface="+mn-lt"/>
              </a:rPr>
              <a:t>In 2013, 1,615 BSNs </a:t>
            </a:r>
            <a:r>
              <a:rPr lang="en-US" b="1" dirty="0">
                <a:latin typeface="+mn-lt"/>
              </a:rPr>
              <a:t>(43% increase)</a:t>
            </a:r>
          </a:p>
          <a:p>
            <a:pPr>
              <a:defRPr/>
            </a:pPr>
            <a:r>
              <a:rPr lang="en-US" dirty="0">
                <a:latin typeface="+mn-lt"/>
              </a:rPr>
              <a:t>In 2006, 1,127 BSNs </a:t>
            </a:r>
          </a:p>
        </p:txBody>
      </p:sp>
    </p:spTree>
    <p:extLst>
      <p:ext uri="{BB962C8B-B14F-4D97-AF65-F5344CB8AC3E}">
        <p14:creationId xmlns:p14="http://schemas.microsoft.com/office/powerpoint/2010/main" val="36034708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Recommendation 2</a:t>
            </a:r>
            <a:r>
              <a:rPr lang="en-US" sz="2000" dirty="0"/>
              <a:t>: </a:t>
            </a:r>
            <a:endParaRPr lang="en-US" sz="2000" dirty="0" smtClean="0"/>
          </a:p>
          <a:p>
            <a:pPr marL="0" indent="0">
              <a:buNone/>
            </a:pPr>
            <a:r>
              <a:rPr lang="en-US" sz="2000" b="1" dirty="0" smtClean="0"/>
              <a:t>Continue </a:t>
            </a:r>
            <a:r>
              <a:rPr lang="en-US" sz="2000" b="1" dirty="0"/>
              <a:t>Pathways Toward Increasing the Percentage of Nurses with a Baccalaureate Degree. </a:t>
            </a:r>
            <a:endParaRPr lang="en-US" sz="2000" b="1" dirty="0" smtClean="0"/>
          </a:p>
          <a:p>
            <a:pPr marL="0" indent="0">
              <a:buNone/>
            </a:pPr>
            <a:r>
              <a:rPr lang="en-US" sz="2000" dirty="0" smtClean="0"/>
              <a:t>The </a:t>
            </a:r>
            <a:r>
              <a:rPr lang="en-US" sz="2000" dirty="0"/>
              <a:t>Future of Nursing: Campaign for Action, the nursing education community, and state systems of higher education should continue efforts aimed at </a:t>
            </a:r>
            <a:r>
              <a:rPr lang="en-US" sz="2000" b="1" dirty="0"/>
              <a:t>strengthening academic pathways for nurses toward the baccalaureate degree—both entry-level baccalaureate and baccalaureate completion programs</a:t>
            </a:r>
            <a:r>
              <a:rPr lang="en-US" sz="2000" dirty="0"/>
              <a:t>. </a:t>
            </a:r>
          </a:p>
        </p:txBody>
      </p:sp>
    </p:spTree>
    <p:extLst>
      <p:ext uri="{BB962C8B-B14F-4D97-AF65-F5344CB8AC3E}">
        <p14:creationId xmlns:p14="http://schemas.microsoft.com/office/powerpoint/2010/main" val="2468890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a:xfrm>
            <a:off x="457200" y="1524000"/>
            <a:ext cx="8229600" cy="4953000"/>
          </a:xfrm>
        </p:spPr>
        <p:txBody>
          <a:bodyPr>
            <a:noAutofit/>
          </a:bodyPr>
          <a:lstStyle/>
          <a:p>
            <a:pPr marL="0" indent="0">
              <a:buNone/>
            </a:pPr>
            <a:r>
              <a:rPr lang="en-US" sz="2000" b="1" dirty="0"/>
              <a:t>Recommendation 3: </a:t>
            </a:r>
            <a:endParaRPr lang="en-US" sz="2000" b="1" dirty="0" smtClean="0"/>
          </a:p>
          <a:p>
            <a:pPr marL="0" indent="0">
              <a:buNone/>
            </a:pPr>
            <a:r>
              <a:rPr lang="en-US" sz="2000" b="1" dirty="0" smtClean="0"/>
              <a:t>Create </a:t>
            </a:r>
            <a:r>
              <a:rPr lang="en-US" sz="2000" b="1" dirty="0"/>
              <a:t>and Fund Transition-to-Practice Residency Programs</a:t>
            </a:r>
            <a:r>
              <a:rPr lang="en-US" sz="2000" dirty="0"/>
              <a:t>. The Future of Nursing: Campaign for Action, in coordination with health care providers, health care delivery organizations, and payers, should lead efforts to explore ways of creating and funding transition-to-practice residency programs at both the registered nurse and advanced practice registered nurse levels. </a:t>
            </a:r>
            <a:endParaRPr lang="en-US" sz="2000" dirty="0" smtClean="0"/>
          </a:p>
          <a:p>
            <a:pPr marL="0" indent="0">
              <a:buNone/>
            </a:pPr>
            <a:endParaRPr lang="en-US" sz="2000" dirty="0" smtClean="0"/>
          </a:p>
          <a:p>
            <a:pPr marL="0" indent="0">
              <a:buNone/>
            </a:pPr>
            <a:r>
              <a:rPr lang="en-US" sz="2000" dirty="0" smtClean="0"/>
              <a:t>Such </a:t>
            </a:r>
            <a:r>
              <a:rPr lang="en-US" sz="2000" dirty="0"/>
              <a:t>programs are needed in all practice settings, including community-based practices and long-term care. </a:t>
            </a:r>
            <a:endParaRPr lang="en-US" sz="2000" dirty="0" smtClean="0"/>
          </a:p>
          <a:p>
            <a:pPr marL="0" indent="0">
              <a:buNone/>
            </a:pPr>
            <a:endParaRPr lang="en-US" sz="2000" dirty="0" smtClean="0"/>
          </a:p>
          <a:p>
            <a:pPr marL="0" indent="0">
              <a:buNone/>
            </a:pPr>
            <a:r>
              <a:rPr lang="en-US" sz="2000" dirty="0" smtClean="0"/>
              <a:t>These </a:t>
            </a:r>
            <a:r>
              <a:rPr lang="en-US" sz="2000" dirty="0"/>
              <a:t>efforts should include determining the most appropriate program models; setting standards for programs; exploring funding and business case models; and creating an overarching structure from which to track and evaluate the quality, effectiveness, and impact of transition-to-practice programs. </a:t>
            </a:r>
          </a:p>
        </p:txBody>
      </p:sp>
    </p:spTree>
    <p:extLst>
      <p:ext uri="{BB962C8B-B14F-4D97-AF65-F5344CB8AC3E}">
        <p14:creationId xmlns:p14="http://schemas.microsoft.com/office/powerpoint/2010/main" val="13834593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2015 Recommendations for Higher Ed</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Recommendation 4: </a:t>
            </a:r>
            <a:endParaRPr lang="en-US" b="1" dirty="0" smtClean="0"/>
          </a:p>
          <a:p>
            <a:pPr marL="0" indent="0">
              <a:buNone/>
            </a:pPr>
            <a:r>
              <a:rPr lang="en-US" b="1" dirty="0" smtClean="0"/>
              <a:t>Promote </a:t>
            </a:r>
            <a:r>
              <a:rPr lang="en-US" b="1" dirty="0"/>
              <a:t>Nurses’ Pursuit of Doctoral Degrees. </a:t>
            </a:r>
            <a:endParaRPr lang="en-US" b="1" dirty="0" smtClean="0"/>
          </a:p>
          <a:p>
            <a:pPr marL="0" indent="0">
              <a:buNone/>
            </a:pPr>
            <a:r>
              <a:rPr lang="en-US" dirty="0" smtClean="0"/>
              <a:t>The </a:t>
            </a:r>
            <a:r>
              <a:rPr lang="en-US" dirty="0"/>
              <a:t>Future of Nursing: Campaign for Action should make efforts, through incentives and expansion of programs, to promote nurses’ pursuit of both the doctor of nursing practice (DNP) and PhD degree so as to have an adequate supply of nurses for clinical care, research, faculty, and leadership positions. </a:t>
            </a:r>
            <a:endParaRPr lang="en-US" dirty="0" smtClean="0"/>
          </a:p>
          <a:p>
            <a:pPr marL="0" indent="0">
              <a:buNone/>
            </a:pPr>
            <a:endParaRPr lang="en-US" dirty="0" smtClean="0"/>
          </a:p>
          <a:p>
            <a:pPr marL="0" indent="0">
              <a:buNone/>
            </a:pPr>
            <a:r>
              <a:rPr lang="en-US" dirty="0" smtClean="0"/>
              <a:t>More </a:t>
            </a:r>
            <a:r>
              <a:rPr lang="en-US" dirty="0"/>
              <a:t>emphasis should be placed on increasing the number of PhD nurses in particular. </a:t>
            </a:r>
            <a:endParaRPr lang="en-US" dirty="0" smtClean="0"/>
          </a:p>
          <a:p>
            <a:pPr marL="0" indent="0">
              <a:buNone/>
            </a:pPr>
            <a:endParaRPr lang="en-US" dirty="0" smtClean="0"/>
          </a:p>
          <a:p>
            <a:pPr marL="0" indent="0">
              <a:buNone/>
            </a:pPr>
            <a:r>
              <a:rPr lang="en-US" dirty="0" smtClean="0"/>
              <a:t>To </a:t>
            </a:r>
            <a:r>
              <a:rPr lang="en-US" dirty="0"/>
              <a:t>maximize the potential value of their additional education, nurses should be encouraged to pursue these degrees early in their careers. </a:t>
            </a:r>
            <a:endParaRPr lang="en-US" dirty="0" smtClean="0"/>
          </a:p>
          <a:p>
            <a:pPr marL="0" indent="0">
              <a:buNone/>
            </a:pPr>
            <a:endParaRPr lang="en-US" dirty="0"/>
          </a:p>
          <a:p>
            <a:pPr marL="0" indent="0">
              <a:buNone/>
            </a:pPr>
            <a:r>
              <a:rPr lang="en-US" b="1" dirty="0" smtClean="0"/>
              <a:t>PhD </a:t>
            </a:r>
            <a:r>
              <a:rPr lang="en-US" b="1" dirty="0"/>
              <a:t>and DNP programs should offer coursework that prepares students to serve as faculty, including preparing them to teach in an evolving health care system that is less focused on acute care than has previously been the case.</a:t>
            </a:r>
          </a:p>
        </p:txBody>
      </p:sp>
    </p:spTree>
    <p:extLst>
      <p:ext uri="{BB962C8B-B14F-4D97-AF65-F5344CB8AC3E}">
        <p14:creationId xmlns:p14="http://schemas.microsoft.com/office/powerpoint/2010/main" val="3088714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2015 Recommendation for Higher Ed</a:t>
            </a:r>
            <a:endParaRPr lang="en-US" b="1" dirty="0">
              <a:latin typeface="+mn-lt"/>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Recommendation 5:</a:t>
            </a:r>
          </a:p>
          <a:p>
            <a:pPr marL="0" indent="0">
              <a:buNone/>
            </a:pPr>
            <a:r>
              <a:rPr lang="en-US" b="1" dirty="0" smtClean="0"/>
              <a:t>Promote </a:t>
            </a:r>
            <a:r>
              <a:rPr lang="en-US" b="1" dirty="0"/>
              <a:t>Nurses’ </a:t>
            </a:r>
            <a:r>
              <a:rPr lang="en-US" b="1" dirty="0" err="1"/>
              <a:t>Interprofessional</a:t>
            </a:r>
            <a:r>
              <a:rPr lang="en-US" b="1" dirty="0"/>
              <a:t> and Lifelong Learning. </a:t>
            </a:r>
            <a:endParaRPr lang="en-US" b="1" dirty="0" smtClean="0"/>
          </a:p>
          <a:p>
            <a:pPr marL="0" indent="0">
              <a:buNone/>
            </a:pPr>
            <a:r>
              <a:rPr lang="en-US" dirty="0" smtClean="0"/>
              <a:t>Encourage </a:t>
            </a:r>
            <a:r>
              <a:rPr lang="en-US" dirty="0"/>
              <a:t>nursing organizations, education programs, and professional societies, as well as individual nurses, to make lifelong learning a priority so that nurses are prepared to work in evolving health care environments. </a:t>
            </a:r>
            <a:endParaRPr lang="en-US" dirty="0" smtClean="0"/>
          </a:p>
          <a:p>
            <a:pPr marL="0" indent="0">
              <a:buNone/>
            </a:pPr>
            <a:endParaRPr lang="en-US" dirty="0" smtClean="0"/>
          </a:p>
          <a:p>
            <a:pPr marL="0" indent="0">
              <a:buNone/>
            </a:pPr>
            <a:r>
              <a:rPr lang="en-US" dirty="0" smtClean="0"/>
              <a:t>Lifelong </a:t>
            </a:r>
            <a:r>
              <a:rPr lang="en-US" dirty="0"/>
              <a:t>learning should include continuing education that will enable nurses to gain, preserve, and measure the skills needed in the variety of environments and settings in which health care will be provided going forward, particularly community-based, outpatient, </a:t>
            </a:r>
            <a:r>
              <a:rPr lang="en-US" dirty="0" smtClean="0"/>
              <a:t>long term </a:t>
            </a:r>
            <a:r>
              <a:rPr lang="en-US" dirty="0"/>
              <a:t>care, primary care, and ambulatory settings. </a:t>
            </a:r>
            <a:endParaRPr lang="en-US" dirty="0" smtClean="0"/>
          </a:p>
          <a:p>
            <a:pPr marL="0" indent="0">
              <a:buNone/>
            </a:pPr>
            <a:endParaRPr lang="en-US" dirty="0" smtClean="0"/>
          </a:p>
          <a:p>
            <a:pPr marL="0" indent="0">
              <a:buNone/>
            </a:pPr>
            <a:r>
              <a:rPr lang="en-US" dirty="0" smtClean="0"/>
              <a:t>Nurses </a:t>
            </a:r>
            <a:r>
              <a:rPr lang="en-US" dirty="0"/>
              <a:t>should work with other health care professionals to create opportunities for </a:t>
            </a:r>
            <a:r>
              <a:rPr lang="en-US" dirty="0" err="1"/>
              <a:t>interprofessional</a:t>
            </a:r>
            <a:r>
              <a:rPr lang="en-US" dirty="0"/>
              <a:t> collaboration and education. B</a:t>
            </a:r>
            <a:r>
              <a:rPr lang="en-US" dirty="0" smtClean="0"/>
              <a:t>ring </a:t>
            </a:r>
            <a:r>
              <a:rPr lang="en-US" dirty="0"/>
              <a:t>together stakeholders from multiple areas of health care to discuss opportunities and strategies for interdisciplinary </a:t>
            </a:r>
            <a:r>
              <a:rPr lang="en-US" dirty="0" smtClean="0"/>
              <a:t>collaboration.</a:t>
            </a:r>
            <a:endParaRPr lang="en-US" dirty="0"/>
          </a:p>
        </p:txBody>
      </p:sp>
    </p:spTree>
    <p:extLst>
      <p:ext uri="{BB962C8B-B14F-4D97-AF65-F5344CB8AC3E}">
        <p14:creationId xmlns:p14="http://schemas.microsoft.com/office/powerpoint/2010/main" val="2573743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3. Promoting Diversity</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a:t>Conclusions </a:t>
            </a:r>
            <a:endParaRPr lang="en-US" sz="2000" b="1" dirty="0" smtClean="0"/>
          </a:p>
          <a:p>
            <a:pPr marL="0" indent="0">
              <a:buNone/>
            </a:pPr>
            <a:endParaRPr lang="en-US" sz="2000" b="1" dirty="0" smtClean="0"/>
          </a:p>
          <a:p>
            <a:pPr marL="0" indent="0">
              <a:buNone/>
            </a:pPr>
            <a:r>
              <a:rPr lang="en-US" sz="2000" dirty="0" smtClean="0"/>
              <a:t>By </a:t>
            </a:r>
            <a:r>
              <a:rPr lang="en-US" sz="2000" dirty="0"/>
              <a:t>making diversity one of its pillars, the Campaign has shone a spotlight on the issue of diversity in the nursing workforce. </a:t>
            </a:r>
            <a:endParaRPr lang="en-US" sz="2000" dirty="0" smtClean="0"/>
          </a:p>
          <a:p>
            <a:pPr marL="0" indent="0">
              <a:buNone/>
            </a:pPr>
            <a:endParaRPr lang="en-US" sz="2000" dirty="0" smtClean="0"/>
          </a:p>
          <a:p>
            <a:pPr marL="0" indent="0">
              <a:buNone/>
            </a:pPr>
            <a:r>
              <a:rPr lang="en-US" sz="2000" b="1" dirty="0" smtClean="0"/>
              <a:t>Community </a:t>
            </a:r>
            <a:r>
              <a:rPr lang="en-US" sz="2000" b="1" dirty="0"/>
              <a:t>colleges, associate’s degree programs, and baccalaureate completion programs provide important pathways for diverse and disadvantaged students</a:t>
            </a:r>
            <a:r>
              <a:rPr lang="en-US" sz="2000" dirty="0"/>
              <a:t> to enter the nursing profession; these educational pathways need to be maintained and strengthened. </a:t>
            </a:r>
            <a:endParaRPr lang="en-US" sz="2000" dirty="0" smtClean="0"/>
          </a:p>
          <a:p>
            <a:pPr marL="0" indent="0">
              <a:buNone/>
            </a:pPr>
            <a:endParaRPr lang="en-US" sz="2000" dirty="0" smtClean="0"/>
          </a:p>
          <a:p>
            <a:pPr marL="0" indent="0">
              <a:buNone/>
            </a:pPr>
            <a:r>
              <a:rPr lang="en-US" sz="2000" dirty="0" smtClean="0"/>
              <a:t>The </a:t>
            </a:r>
            <a:r>
              <a:rPr lang="en-US" sz="2000" dirty="0"/>
              <a:t>high proportions of underrepresented minorities among LPNs/LVNs and other health occupations requiring less education than RNs </a:t>
            </a:r>
            <a:r>
              <a:rPr lang="en-US" sz="2000" b="1" dirty="0"/>
              <a:t>provides a potential pool of candidates for a more diverse nursing workforce.</a:t>
            </a:r>
          </a:p>
        </p:txBody>
      </p:sp>
    </p:spTree>
    <p:extLst>
      <p:ext uri="{BB962C8B-B14F-4D97-AF65-F5344CB8AC3E}">
        <p14:creationId xmlns:p14="http://schemas.microsoft.com/office/powerpoint/2010/main" val="24751249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2015 Recommendation for Diversity</a:t>
            </a:r>
            <a:endParaRPr lang="en-US" b="1" dirty="0">
              <a:latin typeface="+mn-lt"/>
            </a:endParaRPr>
          </a:p>
        </p:txBody>
      </p:sp>
      <p:sp>
        <p:nvSpPr>
          <p:cNvPr id="3" name="Content Placeholder 2"/>
          <p:cNvSpPr>
            <a:spLocks noGrp="1"/>
          </p:cNvSpPr>
          <p:nvPr>
            <p:ph idx="1"/>
          </p:nvPr>
        </p:nvSpPr>
        <p:spPr/>
        <p:txBody>
          <a:bodyPr>
            <a:normAutofit/>
          </a:bodyPr>
          <a:lstStyle/>
          <a:p>
            <a:pPr marL="0" indent="0">
              <a:buNone/>
            </a:pPr>
            <a:r>
              <a:rPr lang="en-US" sz="2000" b="1" dirty="0" smtClean="0"/>
              <a:t>Recommendation 6: </a:t>
            </a:r>
          </a:p>
          <a:p>
            <a:pPr marL="0" indent="0">
              <a:buNone/>
            </a:pPr>
            <a:r>
              <a:rPr lang="en-US" sz="2000" b="1" dirty="0" smtClean="0"/>
              <a:t>Make Diversity in the Nursing Workforce a Priority.</a:t>
            </a:r>
            <a:r>
              <a:rPr lang="en-US" sz="2000" dirty="0" smtClean="0"/>
              <a:t> </a:t>
            </a:r>
          </a:p>
          <a:p>
            <a:pPr marL="0" indent="0">
              <a:buNone/>
            </a:pPr>
            <a:r>
              <a:rPr lang="en-US" sz="2000" dirty="0" smtClean="0"/>
              <a:t>The </a:t>
            </a:r>
            <a:r>
              <a:rPr lang="en-US" sz="2000" dirty="0"/>
              <a:t>Future of Nursing: Campaign for Action (the Campaign) should continue to emphasize recruitment and retention of a diverse nursing workforce as a major priority for both the national Campaign and the state Action Coalitions. </a:t>
            </a:r>
            <a:endParaRPr lang="en-US" sz="2000" dirty="0" smtClean="0"/>
          </a:p>
          <a:p>
            <a:pPr marL="0" indent="0">
              <a:buNone/>
            </a:pPr>
            <a:endParaRPr lang="en-US" sz="2000" dirty="0" smtClean="0"/>
          </a:p>
          <a:p>
            <a:pPr marL="0" indent="0">
              <a:buNone/>
            </a:pPr>
            <a:r>
              <a:rPr lang="en-US" sz="2000" dirty="0" smtClean="0"/>
              <a:t>In </a:t>
            </a:r>
            <a:r>
              <a:rPr lang="en-US" sz="2000" dirty="0"/>
              <a:t>broadening its coalition to include more diverse </a:t>
            </a:r>
            <a:r>
              <a:rPr lang="en-US" sz="2000" dirty="0" smtClean="0"/>
              <a:t>stakeholders, </a:t>
            </a:r>
            <a:r>
              <a:rPr lang="en-US" sz="2000" dirty="0"/>
              <a:t>the Campaign should work with others to assess progress and exchange information about strategies that are effective in increasing the diversity of the health workforce. </a:t>
            </a:r>
          </a:p>
        </p:txBody>
      </p:sp>
    </p:spTree>
    <p:extLst>
      <p:ext uri="{BB962C8B-B14F-4D97-AF65-F5344CB8AC3E}">
        <p14:creationId xmlns:p14="http://schemas.microsoft.com/office/powerpoint/2010/main" val="910590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b="1" dirty="0" smtClean="0">
                <a:latin typeface="+mn-lt"/>
              </a:rPr>
              <a:t>4. Collaborating/Leading </a:t>
            </a:r>
            <a:r>
              <a:rPr lang="en-US" sz="3000" b="1" dirty="0">
                <a:latin typeface="+mn-lt"/>
              </a:rPr>
              <a:t>in Care Delivery and Redesign</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Conclusions </a:t>
            </a:r>
            <a:endParaRPr lang="en-US" b="1" dirty="0" smtClean="0"/>
          </a:p>
          <a:p>
            <a:pPr marL="0" indent="0">
              <a:buNone/>
            </a:pPr>
            <a:endParaRPr lang="en-US" b="1" dirty="0"/>
          </a:p>
          <a:p>
            <a:pPr marL="0" indent="0">
              <a:buNone/>
            </a:pPr>
            <a:r>
              <a:rPr lang="en-US" dirty="0" smtClean="0"/>
              <a:t>True inter-professional </a:t>
            </a:r>
            <a:r>
              <a:rPr lang="en-US" dirty="0"/>
              <a:t>collaboration can be accomplished only in concert with other health professionals, not within the nursing profession alone. </a:t>
            </a:r>
            <a:endParaRPr lang="en-US" dirty="0" smtClean="0"/>
          </a:p>
          <a:p>
            <a:pPr marL="0" indent="0">
              <a:buNone/>
            </a:pPr>
            <a:endParaRPr lang="en-US" dirty="0" smtClean="0"/>
          </a:p>
          <a:p>
            <a:pPr marL="0" indent="0">
              <a:buNone/>
            </a:pPr>
            <a:r>
              <a:rPr lang="en-US" b="1" dirty="0" smtClean="0"/>
              <a:t>To </a:t>
            </a:r>
            <a:r>
              <a:rPr lang="en-US" b="1" dirty="0"/>
              <a:t>assess progress on leadership development, it is necessary to track programs and courses in leadership, entrepreneurship, and management in which nurses are participating. </a:t>
            </a:r>
            <a:r>
              <a:rPr lang="en-US" b="1" dirty="0" smtClean="0"/>
              <a:t> </a:t>
            </a:r>
          </a:p>
          <a:p>
            <a:pPr marL="0" indent="0">
              <a:buNone/>
            </a:pPr>
            <a:endParaRPr lang="en-US" b="1" dirty="0" smtClean="0"/>
          </a:p>
          <a:p>
            <a:pPr marL="0" indent="0">
              <a:buNone/>
            </a:pPr>
            <a:r>
              <a:rPr lang="en-US" b="1" dirty="0" smtClean="0"/>
              <a:t>Recommendation </a:t>
            </a:r>
            <a:r>
              <a:rPr lang="en-US" b="1" dirty="0"/>
              <a:t>7. </a:t>
            </a:r>
            <a:r>
              <a:rPr lang="en-US" dirty="0"/>
              <a:t>Expand Efforts and Opportunities for </a:t>
            </a:r>
            <a:r>
              <a:rPr lang="en-US" dirty="0" err="1"/>
              <a:t>Interprofessional</a:t>
            </a:r>
            <a:r>
              <a:rPr lang="en-US" dirty="0"/>
              <a:t> Collaboration &amp;</a:t>
            </a:r>
            <a:r>
              <a:rPr lang="en-US" dirty="0" smtClean="0"/>
              <a:t> </a:t>
            </a:r>
            <a:r>
              <a:rPr lang="en-US" dirty="0"/>
              <a:t>Leadership Development for Nurses. </a:t>
            </a:r>
            <a:endParaRPr lang="en-US" dirty="0" smtClean="0"/>
          </a:p>
          <a:p>
            <a:pPr marL="0" indent="0">
              <a:buNone/>
            </a:pPr>
            <a:endParaRPr lang="en-US" dirty="0" smtClean="0"/>
          </a:p>
          <a:p>
            <a:pPr marL="0" indent="0">
              <a:buNone/>
            </a:pPr>
            <a:r>
              <a:rPr lang="en-US" b="1" dirty="0" smtClean="0"/>
              <a:t>Recommendation </a:t>
            </a:r>
            <a:r>
              <a:rPr lang="en-US" b="1" dirty="0"/>
              <a:t>8. </a:t>
            </a:r>
            <a:r>
              <a:rPr lang="en-US" dirty="0"/>
              <a:t>Promote the Involvement of Nurses in the Redesign of Care Delivery and Payment Systems</a:t>
            </a:r>
            <a:r>
              <a:rPr lang="en-US" dirty="0" smtClean="0"/>
              <a:t>.</a:t>
            </a:r>
          </a:p>
          <a:p>
            <a:pPr marL="0" indent="0">
              <a:buNone/>
            </a:pPr>
            <a:endParaRPr lang="en-US" dirty="0" smtClean="0"/>
          </a:p>
          <a:p>
            <a:pPr marL="0" indent="0">
              <a:buNone/>
            </a:pPr>
            <a:r>
              <a:rPr lang="en-US" b="1" dirty="0"/>
              <a:t>Recommendation 9.</a:t>
            </a:r>
            <a:r>
              <a:rPr lang="en-US" dirty="0"/>
              <a:t> Communicate with a Wider and More Diverse Audience to Gain Broad Support for Campaign Objectives.</a:t>
            </a:r>
            <a:endParaRPr lang="en-US" b="1" dirty="0" smtClean="0">
              <a:solidFill>
                <a:schemeClr val="tx2"/>
              </a:solidFill>
            </a:endParaRPr>
          </a:p>
        </p:txBody>
      </p:sp>
    </p:spTree>
    <p:extLst>
      <p:ext uri="{BB962C8B-B14F-4D97-AF65-F5344CB8AC3E}">
        <p14:creationId xmlns:p14="http://schemas.microsoft.com/office/powerpoint/2010/main" val="1343175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mn-lt"/>
              </a:rPr>
              <a:t>5</a:t>
            </a:r>
            <a:r>
              <a:rPr lang="en-US" sz="3200" b="1" dirty="0">
                <a:latin typeface="+mn-lt"/>
              </a:rPr>
              <a:t>. Improving Workforce Data Infrastructure</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Conclusions </a:t>
            </a:r>
            <a:endParaRPr lang="en-US" b="1" dirty="0" smtClean="0"/>
          </a:p>
          <a:p>
            <a:pPr marL="0" indent="0">
              <a:buNone/>
            </a:pPr>
            <a:endParaRPr lang="en-US" b="1" dirty="0" smtClean="0"/>
          </a:p>
          <a:p>
            <a:pPr marL="0" indent="0">
              <a:buNone/>
            </a:pPr>
            <a:r>
              <a:rPr lang="en-US" dirty="0" smtClean="0"/>
              <a:t>The </a:t>
            </a:r>
            <a:r>
              <a:rPr lang="en-US" dirty="0"/>
              <a:t>greatest progress has been made on expanding data collected within, but not across, the health professions. </a:t>
            </a:r>
            <a:endParaRPr lang="en-US" dirty="0" smtClean="0"/>
          </a:p>
          <a:p>
            <a:pPr marL="0" indent="0">
              <a:buNone/>
            </a:pPr>
            <a:endParaRPr lang="en-US" dirty="0" smtClean="0"/>
          </a:p>
          <a:p>
            <a:pPr marL="0" indent="0">
              <a:buNone/>
            </a:pPr>
            <a:r>
              <a:rPr lang="en-US" dirty="0" smtClean="0"/>
              <a:t>Opportunities </a:t>
            </a:r>
            <a:r>
              <a:rPr lang="en-US" dirty="0"/>
              <a:t>will increase for the use of data from the Centers for Medicare &amp; Medicaid Services to assess the services provided by APRNs, but only if APRNs bill for the services they provide under their own NPI. </a:t>
            </a:r>
            <a:endParaRPr lang="en-US" dirty="0" smtClean="0"/>
          </a:p>
          <a:p>
            <a:pPr marL="0" indent="0">
              <a:buNone/>
            </a:pPr>
            <a:endParaRPr lang="en-US" dirty="0" smtClean="0"/>
          </a:p>
          <a:p>
            <a:pPr marL="0" indent="0">
              <a:buNone/>
            </a:pPr>
            <a:r>
              <a:rPr lang="en-US" dirty="0" smtClean="0"/>
              <a:t>Significant </a:t>
            </a:r>
            <a:r>
              <a:rPr lang="en-US" dirty="0"/>
              <a:t>progress has been made on accelerating uptake of the MDS for the collection of data on the supply, demand, and </a:t>
            </a:r>
            <a:r>
              <a:rPr lang="en-US" dirty="0" smtClean="0"/>
              <a:t>education </a:t>
            </a:r>
            <a:r>
              <a:rPr lang="en-US" dirty="0"/>
              <a:t>of nurses among </a:t>
            </a:r>
            <a:r>
              <a:rPr lang="en-US" b="1" dirty="0"/>
              <a:t>State Nursing Workforce </a:t>
            </a:r>
            <a:r>
              <a:rPr lang="en-US" b="1" dirty="0" smtClean="0"/>
              <a:t>Centers</a:t>
            </a:r>
            <a:r>
              <a:rPr lang="en-US" dirty="0" smtClean="0"/>
              <a:t>.</a:t>
            </a:r>
          </a:p>
          <a:p>
            <a:pPr marL="0" indent="0">
              <a:buNone/>
            </a:pPr>
            <a:endParaRPr lang="en-US" dirty="0" smtClean="0"/>
          </a:p>
          <a:p>
            <a:pPr marL="0" indent="0">
              <a:buNone/>
            </a:pPr>
            <a:r>
              <a:rPr lang="en-US" b="1" dirty="0"/>
              <a:t>Recommendation 10. Improve </a:t>
            </a:r>
            <a:r>
              <a:rPr lang="en-US" b="1" dirty="0" smtClean="0"/>
              <a:t>Workforce </a:t>
            </a:r>
            <a:r>
              <a:rPr lang="en-US" b="1" dirty="0"/>
              <a:t>Data Collection. </a:t>
            </a:r>
            <a:endParaRPr lang="en-US" b="1" dirty="0" smtClean="0"/>
          </a:p>
          <a:p>
            <a:pPr marL="0" indent="0">
              <a:buNone/>
            </a:pPr>
            <a:r>
              <a:rPr lang="en-US" dirty="0" smtClean="0"/>
              <a:t>Create </a:t>
            </a:r>
            <a:r>
              <a:rPr lang="en-US" dirty="0"/>
              <a:t>more robust datasets and </a:t>
            </a:r>
            <a:r>
              <a:rPr lang="en-US" dirty="0" smtClean="0"/>
              <a:t>consider how </a:t>
            </a:r>
            <a:r>
              <a:rPr lang="en-US" dirty="0"/>
              <a:t>various data sets can be organized and made available to researchers, policy makers, and planners. </a:t>
            </a:r>
          </a:p>
        </p:txBody>
      </p:sp>
    </p:spTree>
    <p:extLst>
      <p:ext uri="{BB962C8B-B14F-4D97-AF65-F5344CB8AC3E}">
        <p14:creationId xmlns:p14="http://schemas.microsoft.com/office/powerpoint/2010/main" val="3146486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Is there a shortage of nurse educators?</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t>Yes</a:t>
            </a:r>
          </a:p>
          <a:p>
            <a:pPr marL="0" indent="0">
              <a:buNone/>
            </a:pPr>
            <a:endParaRPr lang="en-US" b="1" dirty="0" smtClean="0"/>
          </a:p>
          <a:p>
            <a:pPr marL="0" indent="0">
              <a:buNone/>
            </a:pPr>
            <a:r>
              <a:rPr lang="en-US" dirty="0" smtClean="0"/>
              <a:t>According to Stuart Altman, there is a shortage not only in the number of faculty but also in the institutions and colleges that acknowledge and address the shortage.</a:t>
            </a:r>
          </a:p>
          <a:p>
            <a:pPr marL="0" indent="0">
              <a:buNone/>
            </a:pPr>
            <a:endParaRPr lang="en-US" dirty="0"/>
          </a:p>
          <a:p>
            <a:pPr marL="0" indent="0">
              <a:buNone/>
            </a:pPr>
            <a:r>
              <a:rPr lang="en-US" dirty="0" smtClean="0"/>
              <a:t>He recommended a two pronged attack.</a:t>
            </a:r>
          </a:p>
          <a:p>
            <a:pPr marL="0" indent="0">
              <a:buNone/>
            </a:pPr>
            <a:endParaRPr lang="en-US" dirty="0" smtClean="0"/>
          </a:p>
          <a:p>
            <a:pPr marL="457200" indent="-457200">
              <a:buAutoNum type="arabicPeriod"/>
            </a:pPr>
            <a:r>
              <a:rPr lang="en-US" dirty="0" smtClean="0"/>
              <a:t>More institutions need to recognize the importance of expanding nursing education programs</a:t>
            </a:r>
          </a:p>
          <a:p>
            <a:pPr marL="457200" indent="-457200">
              <a:buAutoNum type="arabicPeriod"/>
            </a:pPr>
            <a:r>
              <a:rPr lang="en-US" dirty="0" smtClean="0"/>
              <a:t>And, provide funding for them</a:t>
            </a:r>
          </a:p>
          <a:p>
            <a:pPr marL="457200" indent="-457200">
              <a:buAutoNum type="arabicPeriod"/>
            </a:pPr>
            <a:endParaRPr lang="en-US" dirty="0" smtClean="0"/>
          </a:p>
          <a:p>
            <a:pPr marL="0" indent="0">
              <a:buNone/>
            </a:pPr>
            <a:r>
              <a:rPr lang="en-US" dirty="0" smtClean="0"/>
              <a:t>According to Paula </a:t>
            </a:r>
            <a:r>
              <a:rPr lang="en-US" dirty="0" err="1" smtClean="0"/>
              <a:t>Gubard</a:t>
            </a:r>
            <a:r>
              <a:rPr lang="en-US" dirty="0" smtClean="0"/>
              <a:t>, the shortage is especially affected by aging, since most of the faculty are currently in their late 50s and mid-60s. There are not enough younger faculty to back them up.</a:t>
            </a:r>
          </a:p>
          <a:p>
            <a:pPr marL="0" indent="0">
              <a:buNone/>
            </a:pPr>
            <a:endParaRPr lang="en-US" dirty="0"/>
          </a:p>
          <a:p>
            <a:pPr marL="0" indent="0">
              <a:buNone/>
            </a:pPr>
            <a:r>
              <a:rPr lang="en-US" dirty="0" smtClean="0"/>
              <a:t>Funding is needed for the advanced education required to be Nurse Faculty.</a:t>
            </a:r>
            <a:endParaRPr lang="en-US" dirty="0"/>
          </a:p>
        </p:txBody>
      </p:sp>
    </p:spTree>
    <p:extLst>
      <p:ext uri="{BB962C8B-B14F-4D97-AF65-F5344CB8AC3E}">
        <p14:creationId xmlns:p14="http://schemas.microsoft.com/office/powerpoint/2010/main" val="130937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mn-lt"/>
              </a:rPr>
              <a:t>Why was NSP II Funded?</a:t>
            </a:r>
            <a:endParaRPr lang="en-US" b="1" dirty="0">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Two Primary Aims:</a:t>
            </a:r>
          </a:p>
          <a:p>
            <a:pPr marL="0" indent="0">
              <a:buNone/>
            </a:pPr>
            <a:endParaRPr lang="en-US" b="1" dirty="0"/>
          </a:p>
          <a:p>
            <a:pPr marL="0" indent="0">
              <a:buNone/>
            </a:pPr>
            <a:r>
              <a:rPr lang="en-US" dirty="0" smtClean="0"/>
              <a:t>1. Increase the number of Registered Nurses </a:t>
            </a:r>
          </a:p>
          <a:p>
            <a:pPr marL="0" indent="0">
              <a:buNone/>
            </a:pPr>
            <a:r>
              <a:rPr lang="en-US" dirty="0" smtClean="0"/>
              <a:t>(Increase Educational Capacity- Competitive Institutional Grants)</a:t>
            </a:r>
          </a:p>
          <a:p>
            <a:pPr marL="0" indent="0">
              <a:buNone/>
            </a:pPr>
            <a:r>
              <a:rPr lang="en-US" dirty="0" smtClean="0"/>
              <a:t>2. Increase the number of Nurse Faculty </a:t>
            </a:r>
          </a:p>
          <a:p>
            <a:pPr marL="0" indent="0">
              <a:buNone/>
            </a:pPr>
            <a:r>
              <a:rPr lang="en-US" dirty="0" smtClean="0"/>
              <a:t>(Institutional Grants for Programs + GNF, NNFF, NEDG for Faculty)</a:t>
            </a:r>
          </a:p>
          <a:p>
            <a:endParaRPr lang="en-US" dirty="0" smtClean="0"/>
          </a:p>
          <a:p>
            <a:pPr marL="0" indent="0">
              <a:buNone/>
            </a:pPr>
            <a:r>
              <a:rPr lang="en-US" dirty="0" smtClean="0"/>
              <a:t>Incorporate the “blueprint” in the IOM Goals:</a:t>
            </a:r>
            <a:endParaRPr lang="en-US" dirty="0"/>
          </a:p>
          <a:p>
            <a:r>
              <a:rPr lang="en-US" dirty="0" smtClean="0"/>
              <a:t>Increase % BSN from 50% to 80% by 2020</a:t>
            </a:r>
          </a:p>
          <a:p>
            <a:r>
              <a:rPr lang="en-US" dirty="0" smtClean="0"/>
              <a:t>Double the number of Doctoral prepared RNs</a:t>
            </a:r>
          </a:p>
          <a:p>
            <a:pPr marL="0" indent="0">
              <a:buNone/>
            </a:pPr>
            <a:endParaRPr lang="en-US" dirty="0" smtClean="0"/>
          </a:p>
          <a:p>
            <a:pPr marL="0" indent="0">
              <a:buNone/>
            </a:pPr>
            <a:r>
              <a:rPr lang="en-US" dirty="0"/>
              <a:t>See </a:t>
            </a:r>
            <a:r>
              <a:rPr lang="en-US" dirty="0" smtClean="0"/>
              <a:t>Initiatives 1-5 </a:t>
            </a:r>
            <a:r>
              <a:rPr lang="en-US" dirty="0"/>
              <a:t>on </a:t>
            </a:r>
            <a:r>
              <a:rPr lang="en-US" dirty="0" smtClean="0"/>
              <a:t>Proposal </a:t>
            </a:r>
            <a:r>
              <a:rPr lang="en-US" dirty="0"/>
              <a:t>C</a:t>
            </a:r>
            <a:r>
              <a:rPr lang="en-US" dirty="0" smtClean="0"/>
              <a:t>over </a:t>
            </a:r>
            <a:r>
              <a:rPr lang="en-US" dirty="0"/>
              <a:t>S</a:t>
            </a:r>
            <a:r>
              <a:rPr lang="en-US" dirty="0" smtClean="0"/>
              <a:t>heet &amp; Slide 10</a:t>
            </a:r>
            <a:endParaRPr lang="en-US" dirty="0"/>
          </a:p>
          <a:p>
            <a:pPr marL="0" indent="0">
              <a:buNone/>
            </a:pPr>
            <a:endParaRPr lang="en-US" dirty="0" smtClean="0"/>
          </a:p>
          <a:p>
            <a:pPr marL="0" indent="0">
              <a:buNone/>
            </a:pPr>
            <a:r>
              <a:rPr lang="en-US" dirty="0" smtClean="0"/>
              <a:t>Increase clinical simulation, </a:t>
            </a:r>
            <a:r>
              <a:rPr lang="en-US" dirty="0" err="1" smtClean="0"/>
              <a:t>interprofessional</a:t>
            </a:r>
            <a:r>
              <a:rPr lang="en-US" dirty="0" smtClean="0"/>
              <a:t> education, diversity, seamless academic pathways and nursing leadership for changes in health care and nursing education</a:t>
            </a:r>
          </a:p>
          <a:p>
            <a:pPr marL="0" indent="0">
              <a:buNone/>
            </a:pPr>
            <a:endParaRPr lang="en-US" dirty="0" smtClean="0"/>
          </a:p>
        </p:txBody>
      </p:sp>
    </p:spTree>
    <p:extLst>
      <p:ext uri="{BB962C8B-B14F-4D97-AF65-F5344CB8AC3E}">
        <p14:creationId xmlns:p14="http://schemas.microsoft.com/office/powerpoint/2010/main" val="17195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600" b="1" dirty="0" smtClean="0">
                <a:latin typeface="+mn-lt"/>
              </a:rPr>
              <a:t>NSP II Measurement and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AA4D318A-F4C9-4A9E-BC25-46E2C6B8377B}" type="slidenum">
              <a:rPr lang="en-US"/>
              <a:pPr>
                <a:defRPr/>
              </a:pPr>
              <a:t>4</a:t>
            </a:fld>
            <a:endParaRPr lang="en-US"/>
          </a:p>
        </p:txBody>
      </p:sp>
      <p:pic>
        <p:nvPicPr>
          <p:cNvPr id="34820" name="Chart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76400"/>
            <a:ext cx="5486400"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533400" y="4572000"/>
            <a:ext cx="7772400" cy="923925"/>
          </a:xfrm>
          <a:prstGeom prst="rect">
            <a:avLst/>
          </a:prstGeom>
          <a:noFill/>
        </p:spPr>
        <p:txBody>
          <a:bodyPr>
            <a:spAutoFit/>
          </a:bodyPr>
          <a:lstStyle/>
          <a:p>
            <a:pPr>
              <a:defRPr/>
            </a:pPr>
            <a:r>
              <a:rPr lang="en-US" dirty="0">
                <a:latin typeface="+mn-lt"/>
              </a:rPr>
              <a:t>621 new MS and 203 new DNP degrees directly attributed to NSP II</a:t>
            </a:r>
          </a:p>
          <a:p>
            <a:pPr>
              <a:defRPr/>
            </a:pPr>
            <a:endParaRPr lang="en-US" dirty="0">
              <a:latin typeface="+mn-lt"/>
            </a:endParaRPr>
          </a:p>
          <a:p>
            <a:pPr>
              <a:defRPr/>
            </a:pPr>
            <a:r>
              <a:rPr lang="en-US" dirty="0">
                <a:latin typeface="+mn-lt"/>
              </a:rPr>
              <a:t>New graduate degree programs (MSN and DNP) and Scholarships</a:t>
            </a:r>
          </a:p>
        </p:txBody>
      </p:sp>
      <p:sp>
        <p:nvSpPr>
          <p:cNvPr id="8" name="TextBox 7"/>
          <p:cNvSpPr txBox="1"/>
          <p:nvPr/>
        </p:nvSpPr>
        <p:spPr>
          <a:xfrm>
            <a:off x="6553200" y="1828800"/>
            <a:ext cx="1985963" cy="1200150"/>
          </a:xfrm>
          <a:prstGeom prst="rect">
            <a:avLst/>
          </a:prstGeom>
          <a:noFill/>
        </p:spPr>
        <p:txBody>
          <a:bodyPr>
            <a:spAutoFit/>
          </a:bodyPr>
          <a:lstStyle/>
          <a:p>
            <a:pPr>
              <a:defRPr/>
            </a:pPr>
            <a:r>
              <a:rPr lang="en-US" dirty="0">
                <a:solidFill>
                  <a:srgbClr val="FF0000"/>
                </a:solidFill>
                <a:latin typeface="+mn-lt"/>
              </a:rPr>
              <a:t>No impact on</a:t>
            </a:r>
          </a:p>
          <a:p>
            <a:pPr>
              <a:defRPr/>
            </a:pPr>
            <a:r>
              <a:rPr lang="en-US" dirty="0">
                <a:solidFill>
                  <a:srgbClr val="FF0000"/>
                </a:solidFill>
                <a:latin typeface="+mn-lt"/>
              </a:rPr>
              <a:t>PhD graduates</a:t>
            </a:r>
          </a:p>
          <a:p>
            <a:pPr>
              <a:defRPr/>
            </a:pPr>
            <a:r>
              <a:rPr lang="en-US" dirty="0">
                <a:solidFill>
                  <a:srgbClr val="FF0000"/>
                </a:solidFill>
                <a:latin typeface="+mn-lt"/>
              </a:rPr>
              <a:t>2005- 87 PhDs</a:t>
            </a:r>
          </a:p>
          <a:p>
            <a:pPr>
              <a:defRPr/>
            </a:pPr>
            <a:r>
              <a:rPr lang="en-US" dirty="0" smtClean="0">
                <a:solidFill>
                  <a:srgbClr val="FF0000"/>
                </a:solidFill>
                <a:latin typeface="+mn-lt"/>
              </a:rPr>
              <a:t>2013- 88   </a:t>
            </a:r>
            <a:r>
              <a:rPr lang="en-US" dirty="0">
                <a:solidFill>
                  <a:srgbClr val="FF0000"/>
                </a:solidFill>
                <a:latin typeface="+mn-lt"/>
              </a:rPr>
              <a:t>PhDs</a:t>
            </a:r>
          </a:p>
        </p:txBody>
      </p:sp>
    </p:spTree>
    <p:extLst>
      <p:ext uri="{BB962C8B-B14F-4D97-AF65-F5344CB8AC3E}">
        <p14:creationId xmlns:p14="http://schemas.microsoft.com/office/powerpoint/2010/main" val="32686438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mn-lt"/>
              </a:rPr>
              <a:t>Questions?</a:t>
            </a:r>
            <a:endParaRPr lang="en-US" b="1" dirty="0">
              <a:latin typeface="+mn-lt"/>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5900" y="1981200"/>
            <a:ext cx="5905500" cy="3937000"/>
          </a:xfrm>
        </p:spPr>
      </p:pic>
    </p:spTree>
    <p:extLst>
      <p:ext uri="{BB962C8B-B14F-4D97-AF65-F5344CB8AC3E}">
        <p14:creationId xmlns:p14="http://schemas.microsoft.com/office/powerpoint/2010/main" val="8474874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                    References</a:t>
            </a:r>
            <a:endParaRPr lang="en-US" b="1" dirty="0">
              <a:latin typeface="+mn-lt"/>
            </a:endParaRPr>
          </a:p>
        </p:txBody>
      </p:sp>
      <p:sp>
        <p:nvSpPr>
          <p:cNvPr id="3" name="Content Placeholder 2"/>
          <p:cNvSpPr>
            <a:spLocks noGrp="1"/>
          </p:cNvSpPr>
          <p:nvPr>
            <p:ph idx="1"/>
          </p:nvPr>
        </p:nvSpPr>
        <p:spPr/>
        <p:txBody>
          <a:bodyPr>
            <a:normAutofit fontScale="85000" lnSpcReduction="10000"/>
          </a:bodyPr>
          <a:lstStyle/>
          <a:p>
            <a:r>
              <a:rPr lang="en-US" dirty="0"/>
              <a:t>Institute of Medicine. (2010). </a:t>
            </a:r>
            <a:r>
              <a:rPr lang="en-US" i="1" dirty="0"/>
              <a:t>The future of nursing: Leading change, advancing </a:t>
            </a:r>
            <a:r>
              <a:rPr lang="en-US" i="1" dirty="0" smtClean="0"/>
              <a:t>health</a:t>
            </a:r>
            <a:r>
              <a:rPr lang="en-US" dirty="0" smtClean="0"/>
              <a:t>.  Retrieved</a:t>
            </a:r>
            <a:r>
              <a:rPr lang="en-US" dirty="0"/>
              <a:t> from </a:t>
            </a:r>
            <a:r>
              <a:rPr lang="en-US" dirty="0">
                <a:hlinkClick r:id="rId2"/>
              </a:rPr>
              <a:t>http://</a:t>
            </a:r>
            <a:r>
              <a:rPr lang="en-US" dirty="0" smtClean="0">
                <a:hlinkClick r:id="rId2"/>
              </a:rPr>
              <a:t>books.nap.edu/openbook.php?record_id=12956&amp;page=R1</a:t>
            </a:r>
            <a:endParaRPr lang="en-US" dirty="0" smtClean="0"/>
          </a:p>
          <a:p>
            <a:r>
              <a:rPr lang="en-US" dirty="0" smtClean="0"/>
              <a:t>Institute of Medicine. (2015). </a:t>
            </a:r>
            <a:r>
              <a:rPr lang="en-US" i="1" dirty="0" smtClean="0"/>
              <a:t>Assessing progress on the IOM Report The Future of Nursing. </a:t>
            </a:r>
            <a:r>
              <a:rPr lang="en-US" dirty="0" smtClean="0"/>
              <a:t>Retrieved from </a:t>
            </a:r>
            <a:r>
              <a:rPr lang="en-US" dirty="0" smtClean="0">
                <a:hlinkClick r:id="rId3"/>
              </a:rPr>
              <a:t>http://iom.nationalacademies.org/Reports/2015/Assessing-Progress-on-the-IOM-Report-The-Future-of-Nursing.aspx</a:t>
            </a:r>
            <a:r>
              <a:rPr lang="en-US" dirty="0" smtClean="0"/>
              <a:t> </a:t>
            </a:r>
          </a:p>
          <a:p>
            <a:r>
              <a:rPr lang="en-US" dirty="0" smtClean="0"/>
              <a:t>Included in NSP II TA: Slides 20-33 from webinar 12/4/15 on Update- Full Presentation accessed at</a:t>
            </a:r>
            <a:r>
              <a:rPr lang="en-US" dirty="0"/>
              <a:t> </a:t>
            </a:r>
            <a:r>
              <a:rPr lang="en-US" dirty="0" smtClean="0"/>
              <a:t> </a:t>
            </a:r>
            <a:r>
              <a:rPr lang="en-US" dirty="0" smtClean="0">
                <a:hlinkClick r:id="rId4"/>
              </a:rPr>
              <a:t>https</a:t>
            </a:r>
            <a:r>
              <a:rPr lang="en-US" dirty="0">
                <a:hlinkClick r:id="rId4"/>
              </a:rPr>
              <a:t>://youtu.be/sMOjACA2ats?t=563</a:t>
            </a:r>
            <a:r>
              <a:rPr lang="en-US" dirty="0"/>
              <a:t> </a:t>
            </a:r>
            <a:endParaRPr lang="en-US" dirty="0" smtClean="0"/>
          </a:p>
          <a:p>
            <a:r>
              <a:rPr lang="en-US" dirty="0" smtClean="0"/>
              <a:t>Nurse Support Program, </a:t>
            </a:r>
            <a:r>
              <a:rPr lang="en-US" dirty="0" smtClean="0">
                <a:hlinkClick r:id="rId5"/>
              </a:rPr>
              <a:t>www.nursesupport.org</a:t>
            </a:r>
            <a:r>
              <a:rPr lang="en-US" dirty="0" smtClean="0"/>
              <a:t> </a:t>
            </a:r>
          </a:p>
          <a:p>
            <a:r>
              <a:rPr lang="en-US" dirty="0" smtClean="0"/>
              <a:t>Maryland Higher </a:t>
            </a:r>
            <a:r>
              <a:rPr lang="en-US" dirty="0"/>
              <a:t>Education Commission, </a:t>
            </a:r>
            <a:r>
              <a:rPr lang="en-US" dirty="0">
                <a:hlinkClick r:id="rId6"/>
              </a:rPr>
              <a:t>https://</a:t>
            </a:r>
            <a:r>
              <a:rPr lang="en-US" dirty="0" smtClean="0">
                <a:hlinkClick r:id="rId6"/>
              </a:rPr>
              <a:t>www.mhec.state.md.us/Grants/NSPII/NSPII.asp</a:t>
            </a:r>
            <a:r>
              <a:rPr lang="en-US" dirty="0" smtClean="0"/>
              <a:t> </a:t>
            </a:r>
          </a:p>
          <a:p>
            <a:r>
              <a:rPr lang="en-US" dirty="0" smtClean="0"/>
              <a:t>Health Services Cost </a:t>
            </a:r>
            <a:r>
              <a:rPr lang="en-US" dirty="0"/>
              <a:t>Review Commission, </a:t>
            </a:r>
            <a:r>
              <a:rPr lang="en-US" dirty="0">
                <a:hlinkClick r:id="rId7"/>
              </a:rPr>
              <a:t>http://</a:t>
            </a:r>
            <a:r>
              <a:rPr lang="en-US" dirty="0" smtClean="0">
                <a:hlinkClick r:id="rId7"/>
              </a:rPr>
              <a:t>www.hscrc.state.md.us/aboutHSCRC.cfm</a:t>
            </a:r>
            <a:r>
              <a:rPr lang="en-US" dirty="0" smtClean="0"/>
              <a:t> </a:t>
            </a:r>
          </a:p>
          <a:p>
            <a:r>
              <a:rPr lang="en-US" dirty="0" smtClean="0"/>
              <a:t>Bureau of Labor Statistics. (2013). Report accessed at </a:t>
            </a:r>
            <a:r>
              <a:rPr lang="en-US" dirty="0" smtClean="0">
                <a:hlinkClick r:id="rId8"/>
              </a:rPr>
              <a:t> </a:t>
            </a:r>
            <a:r>
              <a:rPr lang="en-US" dirty="0">
                <a:hlinkClick r:id="rId8"/>
              </a:rPr>
              <a:t>Occupational Employment Projections  from 2012-2022</a:t>
            </a:r>
            <a:r>
              <a:rPr lang="en-US" dirty="0"/>
              <a: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00391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mn-lt"/>
              </a:rPr>
              <a:t>Registered Nurse Projections 2012-2022</a:t>
            </a:r>
            <a:endParaRPr lang="en-US" b="1" dirty="0">
              <a:latin typeface="+mn-l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4860" y="2236470"/>
            <a:ext cx="7574280" cy="3604260"/>
          </a:xfrm>
        </p:spPr>
      </p:pic>
    </p:spTree>
    <p:extLst>
      <p:ext uri="{BB962C8B-B14F-4D97-AF65-F5344CB8AC3E}">
        <p14:creationId xmlns:p14="http://schemas.microsoft.com/office/powerpoint/2010/main" val="396051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z="3600" b="1" dirty="0" smtClean="0">
                <a:solidFill>
                  <a:srgbClr val="0070C0"/>
                </a:solidFill>
              </a:rPr>
              <a:t>              </a:t>
            </a:r>
            <a:r>
              <a:rPr lang="en-US" altLang="en-US" sz="3600" b="1" dirty="0" smtClean="0">
                <a:latin typeface="+mn-lt"/>
              </a:rPr>
              <a:t>HRSA Workforce Evaluation</a:t>
            </a:r>
            <a:endParaRPr lang="en-US" altLang="en-US" dirty="0" smtClean="0">
              <a:latin typeface="+mn-lt"/>
            </a:endParaRPr>
          </a:p>
        </p:txBody>
      </p:sp>
      <p:sp>
        <p:nvSpPr>
          <p:cNvPr id="3" name="Slide Number Placeholder 2"/>
          <p:cNvSpPr>
            <a:spLocks noGrp="1"/>
          </p:cNvSpPr>
          <p:nvPr>
            <p:ph type="sldNum" sz="quarter" idx="12"/>
          </p:nvPr>
        </p:nvSpPr>
        <p:spPr/>
        <p:txBody>
          <a:bodyPr/>
          <a:lstStyle/>
          <a:p>
            <a:pPr>
              <a:defRPr/>
            </a:pPr>
            <a:fld id="{359D371D-36E1-40BF-9707-3DCD5D2BCACF}" type="slidenum">
              <a:rPr lang="en-US"/>
              <a:pPr>
                <a:defRPr/>
              </a:pPr>
              <a:t>6</a:t>
            </a:fld>
            <a:endParaRPr lang="en-US"/>
          </a:p>
        </p:txBody>
      </p:sp>
      <p:graphicFrame>
        <p:nvGraphicFramePr>
          <p:cNvPr id="5" name="Content Placeholder 4"/>
          <p:cNvGraphicFramePr>
            <a:graphicFrameLocks noGrp="1"/>
          </p:cNvGraphicFramePr>
          <p:nvPr>
            <p:ph sz="quarter" idx="1"/>
          </p:nvPr>
        </p:nvGraphicFramePr>
        <p:xfrm>
          <a:off x="533400" y="1524000"/>
          <a:ext cx="6477000" cy="4267198"/>
        </p:xfrm>
        <a:graphic>
          <a:graphicData uri="http://schemas.openxmlformats.org/drawingml/2006/table">
            <a:tbl>
              <a:tblPr firstRow="1" firstCol="1" bandRow="1">
                <a:tableStyleId>{5C22544A-7EE6-4342-B048-85BDC9FD1C3A}</a:tableStyleId>
              </a:tblPr>
              <a:tblGrid>
                <a:gridCol w="1294588">
                  <a:extLst>
                    <a:ext uri="{9D8B030D-6E8A-4147-A177-3AD203B41FA5}">
                      <a16:colId xmlns:a16="http://schemas.microsoft.com/office/drawing/2014/main" val="20000"/>
                    </a:ext>
                  </a:extLst>
                </a:gridCol>
                <a:gridCol w="1396045">
                  <a:extLst>
                    <a:ext uri="{9D8B030D-6E8A-4147-A177-3AD203B41FA5}">
                      <a16:colId xmlns:a16="http://schemas.microsoft.com/office/drawing/2014/main" val="20001"/>
                    </a:ext>
                  </a:extLst>
                </a:gridCol>
                <a:gridCol w="1194485">
                  <a:extLst>
                    <a:ext uri="{9D8B030D-6E8A-4147-A177-3AD203B41FA5}">
                      <a16:colId xmlns:a16="http://schemas.microsoft.com/office/drawing/2014/main" val="20002"/>
                    </a:ext>
                  </a:extLst>
                </a:gridCol>
                <a:gridCol w="1295941">
                  <a:extLst>
                    <a:ext uri="{9D8B030D-6E8A-4147-A177-3AD203B41FA5}">
                      <a16:colId xmlns:a16="http://schemas.microsoft.com/office/drawing/2014/main" val="20003"/>
                    </a:ext>
                  </a:extLst>
                </a:gridCol>
                <a:gridCol w="1295941">
                  <a:extLst>
                    <a:ext uri="{9D8B030D-6E8A-4147-A177-3AD203B41FA5}">
                      <a16:colId xmlns:a16="http://schemas.microsoft.com/office/drawing/2014/main" val="20004"/>
                    </a:ext>
                  </a:extLst>
                </a:gridCol>
              </a:tblGrid>
              <a:tr h="371614">
                <a:tc>
                  <a:txBody>
                    <a:bodyPr/>
                    <a:lstStyle/>
                    <a:p>
                      <a:pPr marL="0" marR="0">
                        <a:lnSpc>
                          <a:spcPct val="115000"/>
                        </a:lnSpc>
                        <a:spcBef>
                          <a:spcPts val="0"/>
                        </a:spcBef>
                        <a:spcAft>
                          <a:spcPts val="0"/>
                        </a:spcAft>
                      </a:pPr>
                      <a:r>
                        <a:rPr lang="en-US" sz="1200" dirty="0">
                          <a:effectLst/>
                        </a:rPr>
                        <a:t> </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gridSpan="3">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1614">
                <a:tc>
                  <a:txBody>
                    <a:bodyPr/>
                    <a:lstStyle/>
                    <a:p>
                      <a:pPr marL="0" marR="0">
                        <a:lnSpc>
                          <a:spcPct val="115000"/>
                        </a:lnSpc>
                        <a:spcBef>
                          <a:spcPts val="0"/>
                        </a:spcBef>
                        <a:spcAft>
                          <a:spcPts val="0"/>
                        </a:spcAft>
                      </a:pPr>
                      <a:r>
                        <a:rPr lang="en-US" sz="1200">
                          <a:effectLst/>
                        </a:rPr>
                        <a:t> </a:t>
                      </a:r>
                      <a:endParaRPr lang="en-US" sz="12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2012</a:t>
                      </a:r>
                      <a:endParaRPr lang="en-US" sz="1400" dirty="0">
                        <a:effectLst/>
                        <a:latin typeface="Times New Roman"/>
                        <a:ea typeface="Times New Roman"/>
                      </a:endParaRPr>
                    </a:p>
                  </a:txBody>
                  <a:tcPr marL="68580" marR="68580" marT="0" marB="0"/>
                </a:tc>
                <a:tc gridSpan="3">
                  <a:txBody>
                    <a:bodyPr/>
                    <a:lstStyle/>
                    <a:p>
                      <a:pPr marL="0" marR="0">
                        <a:lnSpc>
                          <a:spcPct val="115000"/>
                        </a:lnSpc>
                        <a:spcBef>
                          <a:spcPts val="0"/>
                        </a:spcBef>
                        <a:spcAft>
                          <a:spcPts val="0"/>
                        </a:spcAft>
                      </a:pPr>
                      <a:r>
                        <a:rPr lang="en-US" sz="1200" dirty="0">
                          <a:effectLst/>
                        </a:rPr>
                        <a:t>                                        </a:t>
                      </a:r>
                      <a:r>
                        <a:rPr lang="en-US" sz="1400" dirty="0">
                          <a:effectLst/>
                        </a:rPr>
                        <a:t>2025 Projected</a:t>
                      </a:r>
                      <a:endParaRPr lang="en-US" sz="1400" dirty="0">
                        <a:effectLst/>
                        <a:latin typeface="Times New Roman"/>
                        <a:ea typeface="Times New Roman"/>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775812">
                <a:tc>
                  <a:txBody>
                    <a:bodyPr/>
                    <a:lstStyle/>
                    <a:p>
                      <a:pPr marL="0" marR="0">
                        <a:lnSpc>
                          <a:spcPct val="115000"/>
                        </a:lnSpc>
                        <a:spcBef>
                          <a:spcPts val="0"/>
                        </a:spcBef>
                        <a:spcAft>
                          <a:spcPts val="0"/>
                        </a:spcAft>
                      </a:pPr>
                      <a:r>
                        <a:rPr lang="en-US" sz="1200" dirty="0">
                          <a:effectLst/>
                        </a:rPr>
                        <a:t>State</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Supply &amp; Demand</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Demand</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Supply</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Difference</a:t>
                      </a:r>
                      <a:endParaRPr lang="en-US" sz="1600" dirty="0">
                        <a:effectLst/>
                        <a:latin typeface="Times New Roman"/>
                        <a:ea typeface="Times New Roman"/>
                      </a:endParaRPr>
                    </a:p>
                  </a:txBody>
                  <a:tcPr marL="68580" marR="68580" marT="0" marB="0"/>
                </a:tc>
                <a:extLst>
                  <a:ext uri="{0D108BD9-81ED-4DB2-BD59-A6C34878D82A}">
                    <a16:rowId xmlns:a16="http://schemas.microsoft.com/office/drawing/2014/main" val="10002"/>
                  </a:ext>
                </a:extLst>
              </a:tr>
              <a:tr h="371614">
                <a:tc>
                  <a:txBody>
                    <a:bodyPr/>
                    <a:lstStyle/>
                    <a:p>
                      <a:pPr marL="0" marR="0">
                        <a:lnSpc>
                          <a:spcPct val="115000"/>
                        </a:lnSpc>
                        <a:spcBef>
                          <a:spcPts val="0"/>
                        </a:spcBef>
                        <a:spcAft>
                          <a:spcPts val="0"/>
                        </a:spcAft>
                      </a:pPr>
                      <a:r>
                        <a:rPr lang="en-US" sz="1200" dirty="0">
                          <a:effectLst/>
                        </a:rPr>
                        <a:t>Maryland</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60,600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72,000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59,900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a:t>
                      </a:r>
                      <a:r>
                        <a:rPr lang="en-US" sz="1400" dirty="0">
                          <a:solidFill>
                            <a:srgbClr val="FF0000"/>
                          </a:solidFill>
                          <a:effectLst/>
                        </a:rPr>
                        <a:t> -12,100</a:t>
                      </a:r>
                      <a:endParaRPr lang="en-US" sz="1400" dirty="0">
                        <a:solidFill>
                          <a:srgbClr val="FF0000"/>
                        </a:solidFill>
                        <a:effectLst/>
                        <a:latin typeface="Times New Roman"/>
                        <a:ea typeface="Times New Roman"/>
                      </a:endParaRPr>
                    </a:p>
                  </a:txBody>
                  <a:tcPr marL="68580" marR="68580" marT="0" marB="0"/>
                </a:tc>
                <a:extLst>
                  <a:ext uri="{0D108BD9-81ED-4DB2-BD59-A6C34878D82A}">
                    <a16:rowId xmlns:a16="http://schemas.microsoft.com/office/drawing/2014/main" val="10003"/>
                  </a:ext>
                </a:extLst>
              </a:tr>
              <a:tr h="371614">
                <a:tc>
                  <a:txBody>
                    <a:bodyPr/>
                    <a:lstStyle/>
                    <a:p>
                      <a:pPr marL="0" marR="0">
                        <a:lnSpc>
                          <a:spcPct val="115000"/>
                        </a:lnSpc>
                        <a:spcBef>
                          <a:spcPts val="0"/>
                        </a:spcBef>
                        <a:spcAft>
                          <a:spcPts val="0"/>
                        </a:spcAft>
                      </a:pPr>
                      <a:r>
                        <a:rPr lang="en-US" sz="1200" dirty="0">
                          <a:effectLst/>
                        </a:rPr>
                        <a:t>Virginia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69,900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87,300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106,700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+19,400</a:t>
                      </a:r>
                      <a:endParaRPr lang="en-US" sz="1400" dirty="0">
                        <a:effectLst/>
                        <a:latin typeface="Times New Roman"/>
                        <a:ea typeface="Times New Roman"/>
                      </a:endParaRPr>
                    </a:p>
                  </a:txBody>
                  <a:tcPr marL="68580" marR="68580" marT="0" marB="0"/>
                </a:tc>
                <a:extLst>
                  <a:ext uri="{0D108BD9-81ED-4DB2-BD59-A6C34878D82A}">
                    <a16:rowId xmlns:a16="http://schemas.microsoft.com/office/drawing/2014/main" val="10004"/>
                  </a:ext>
                </a:extLst>
              </a:tr>
              <a:tr h="371614">
                <a:tc>
                  <a:txBody>
                    <a:bodyPr/>
                    <a:lstStyle/>
                    <a:p>
                      <a:pPr marL="0" marR="0">
                        <a:lnSpc>
                          <a:spcPct val="115000"/>
                        </a:lnSpc>
                        <a:spcBef>
                          <a:spcPts val="0"/>
                        </a:spcBef>
                        <a:spcAft>
                          <a:spcPts val="0"/>
                        </a:spcAft>
                      </a:pPr>
                      <a:r>
                        <a:rPr lang="en-US" sz="1200" dirty="0">
                          <a:effectLst/>
                        </a:rPr>
                        <a:t>Pennsylvania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145,000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152,600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178,400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+25,800</a:t>
                      </a:r>
                      <a:endParaRPr lang="en-US" sz="1400" dirty="0">
                        <a:effectLst/>
                        <a:latin typeface="Times New Roman"/>
                        <a:ea typeface="Times New Roman"/>
                      </a:endParaRPr>
                    </a:p>
                  </a:txBody>
                  <a:tcPr marL="68580" marR="68580" marT="0" marB="0"/>
                </a:tc>
                <a:extLst>
                  <a:ext uri="{0D108BD9-81ED-4DB2-BD59-A6C34878D82A}">
                    <a16:rowId xmlns:a16="http://schemas.microsoft.com/office/drawing/2014/main" val="10005"/>
                  </a:ext>
                </a:extLst>
              </a:tr>
              <a:tr h="371614">
                <a:tc>
                  <a:txBody>
                    <a:bodyPr/>
                    <a:lstStyle/>
                    <a:p>
                      <a:pPr marL="0" marR="0">
                        <a:lnSpc>
                          <a:spcPct val="115000"/>
                        </a:lnSpc>
                        <a:spcBef>
                          <a:spcPts val="0"/>
                        </a:spcBef>
                        <a:spcAft>
                          <a:spcPts val="0"/>
                        </a:spcAft>
                      </a:pPr>
                      <a:r>
                        <a:rPr lang="en-US" sz="1200" dirty="0">
                          <a:effectLst/>
                        </a:rPr>
                        <a:t>Delaware</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10,600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12,500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16,200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+3,700</a:t>
                      </a:r>
                      <a:endParaRPr lang="en-US" sz="1400" dirty="0">
                        <a:effectLst/>
                        <a:latin typeface="Times New Roman"/>
                        <a:ea typeface="Times New Roman"/>
                      </a:endParaRPr>
                    </a:p>
                  </a:txBody>
                  <a:tcPr marL="68580" marR="68580" marT="0" marB="0"/>
                </a:tc>
                <a:extLst>
                  <a:ext uri="{0D108BD9-81ED-4DB2-BD59-A6C34878D82A}">
                    <a16:rowId xmlns:a16="http://schemas.microsoft.com/office/drawing/2014/main" val="10006"/>
                  </a:ext>
                </a:extLst>
              </a:tr>
              <a:tr h="475664">
                <a:tc>
                  <a:txBody>
                    <a:bodyPr/>
                    <a:lstStyle/>
                    <a:p>
                      <a:pPr marL="0" marR="0">
                        <a:lnSpc>
                          <a:spcPct val="115000"/>
                        </a:lnSpc>
                        <a:spcBef>
                          <a:spcPts val="0"/>
                        </a:spcBef>
                        <a:spcAft>
                          <a:spcPts val="0"/>
                        </a:spcAft>
                      </a:pPr>
                      <a:r>
                        <a:rPr lang="en-US" sz="1200" dirty="0">
                          <a:effectLst/>
                        </a:rPr>
                        <a:t> West Virginia</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20,600</a:t>
                      </a: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21,100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 29,000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+7,900</a:t>
                      </a:r>
                      <a:endParaRPr lang="en-US" sz="1400" dirty="0">
                        <a:effectLst/>
                        <a:latin typeface="Times New Roman"/>
                        <a:ea typeface="Times New Roman"/>
                      </a:endParaRPr>
                    </a:p>
                  </a:txBody>
                  <a:tcPr marL="68580" marR="68580" marT="0" marB="0"/>
                </a:tc>
                <a:extLst>
                  <a:ext uri="{0D108BD9-81ED-4DB2-BD59-A6C34878D82A}">
                    <a16:rowId xmlns:a16="http://schemas.microsoft.com/office/drawing/2014/main" val="10007"/>
                  </a:ext>
                </a:extLst>
              </a:tr>
              <a:tr h="414424">
                <a:tc>
                  <a:txBody>
                    <a:bodyPr/>
                    <a:lstStyle/>
                    <a:p>
                      <a:endParaRPr lang="en-US" sz="1800" dirty="0"/>
                    </a:p>
                  </a:txBody>
                  <a:tcPr marL="68580" marR="68580" marT="0" marB="0"/>
                </a:tc>
                <a:tc>
                  <a:txBody>
                    <a:bodyPr/>
                    <a:lstStyle/>
                    <a:p>
                      <a:endParaRPr lang="en-US" sz="1400" dirty="0"/>
                    </a:p>
                  </a:txBody>
                  <a:tcPr marL="68580" marR="68580" marT="0" marB="0"/>
                </a:tc>
                <a:tc>
                  <a:txBody>
                    <a:bodyPr/>
                    <a:lstStyle/>
                    <a:p>
                      <a:pPr marL="0" marR="0">
                        <a:lnSpc>
                          <a:spcPct val="115000"/>
                        </a:lnSpc>
                        <a:spcBef>
                          <a:spcPts val="0"/>
                        </a:spcBef>
                        <a:spcAft>
                          <a:spcPts val="0"/>
                        </a:spcAft>
                      </a:pPr>
                      <a:endParaRPr lang="en-US" sz="14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endParaRPr lang="en-US" sz="1400" dirty="0">
                        <a:effectLst/>
                        <a:latin typeface="Times New Roman"/>
                        <a:ea typeface="Times New Roman"/>
                      </a:endParaRPr>
                    </a:p>
                  </a:txBody>
                  <a:tcPr marL="68580" marR="68580" marT="0" marB="0"/>
                </a:tc>
                <a:extLst>
                  <a:ext uri="{0D108BD9-81ED-4DB2-BD59-A6C34878D82A}">
                    <a16:rowId xmlns:a16="http://schemas.microsoft.com/office/drawing/2014/main" val="10008"/>
                  </a:ext>
                </a:extLst>
              </a:tr>
              <a:tr h="371614">
                <a:tc>
                  <a:txBody>
                    <a:bodyPr/>
                    <a:lstStyle/>
                    <a:p>
                      <a:pPr marL="0" marR="0">
                        <a:lnSpc>
                          <a:spcPct val="115000"/>
                        </a:lnSpc>
                        <a:spcBef>
                          <a:spcPts val="0"/>
                        </a:spcBef>
                        <a:spcAft>
                          <a:spcPts val="0"/>
                        </a:spcAft>
                      </a:pPr>
                      <a:r>
                        <a:rPr lang="en-US" sz="1200" dirty="0">
                          <a:effectLst/>
                        </a:rPr>
                        <a:t>US </a:t>
                      </a:r>
                      <a:endParaRPr lang="en-US" sz="1200" dirty="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2,897,000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3,509,000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a:effectLst/>
                        </a:rPr>
                        <a:t>3,849,000</a:t>
                      </a:r>
                      <a:endParaRPr lang="en-US" sz="1400">
                        <a:effectLst/>
                        <a:latin typeface="Times New Roman"/>
                        <a:ea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+ 340,000</a:t>
                      </a:r>
                      <a:endParaRPr lang="en-US" sz="1400" dirty="0">
                        <a:effectLst/>
                        <a:latin typeface="Times New Roman"/>
                        <a:ea typeface="Times New Roman"/>
                      </a:endParaRPr>
                    </a:p>
                  </a:txBody>
                  <a:tcPr marL="68580" marR="68580" marT="0" marB="0"/>
                </a:tc>
                <a:extLst>
                  <a:ext uri="{0D108BD9-81ED-4DB2-BD59-A6C34878D82A}">
                    <a16:rowId xmlns:a16="http://schemas.microsoft.com/office/drawing/2014/main" val="10009"/>
                  </a:ext>
                </a:extLst>
              </a:tr>
            </a:tbl>
          </a:graphicData>
        </a:graphic>
      </p:graphicFrame>
      <p:sp>
        <p:nvSpPr>
          <p:cNvPr id="37956" name="Rectangle 1"/>
          <p:cNvSpPr>
            <a:spLocks noChangeArrowheads="1"/>
          </p:cNvSpPr>
          <p:nvPr/>
        </p:nvSpPr>
        <p:spPr bwMode="auto">
          <a:xfrm>
            <a:off x="685800" y="5926138"/>
            <a:ext cx="6477000" cy="4000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a:spcBef>
                <a:spcPct val="20000"/>
              </a:spcBef>
              <a:buClr>
                <a:srgbClr val="8FB08C"/>
              </a:buClr>
              <a:buChar char="•"/>
              <a:defRPr>
                <a:solidFill>
                  <a:schemeClr val="tx1"/>
                </a:solidFill>
                <a:latin typeface="Georgia" pitchFamily="18" charset="0"/>
              </a:defRPr>
            </a:lvl5pPr>
            <a:lvl6pPr marL="2514600" indent="-228600" fontAlgn="base">
              <a:spcBef>
                <a:spcPct val="20000"/>
              </a:spcBef>
              <a:spcAft>
                <a:spcPct val="0"/>
              </a:spcAft>
              <a:buClr>
                <a:srgbClr val="8FB08C"/>
              </a:buClr>
              <a:buChar char="•"/>
              <a:defRPr>
                <a:solidFill>
                  <a:schemeClr val="tx1"/>
                </a:solidFill>
                <a:latin typeface="Georgia" pitchFamily="18" charset="0"/>
              </a:defRPr>
            </a:lvl6pPr>
            <a:lvl7pPr marL="2971800" indent="-228600" fontAlgn="base">
              <a:spcBef>
                <a:spcPct val="20000"/>
              </a:spcBef>
              <a:spcAft>
                <a:spcPct val="0"/>
              </a:spcAft>
              <a:buClr>
                <a:srgbClr val="8FB08C"/>
              </a:buClr>
              <a:buChar char="•"/>
              <a:defRPr>
                <a:solidFill>
                  <a:schemeClr val="tx1"/>
                </a:solidFill>
                <a:latin typeface="Georgia" pitchFamily="18" charset="0"/>
              </a:defRPr>
            </a:lvl7pPr>
            <a:lvl8pPr marL="3429000" indent="-228600" fontAlgn="base">
              <a:spcBef>
                <a:spcPct val="20000"/>
              </a:spcBef>
              <a:spcAft>
                <a:spcPct val="0"/>
              </a:spcAft>
              <a:buClr>
                <a:srgbClr val="8FB08C"/>
              </a:buClr>
              <a:buChar char="•"/>
              <a:defRPr>
                <a:solidFill>
                  <a:schemeClr val="tx1"/>
                </a:solidFill>
                <a:latin typeface="Georgia" pitchFamily="18" charset="0"/>
              </a:defRPr>
            </a:lvl8pPr>
            <a:lvl9pPr marL="3886200" indent="-228600" fontAlgn="base">
              <a:spcBef>
                <a:spcPct val="20000"/>
              </a:spcBef>
              <a:spcAft>
                <a:spcPct val="0"/>
              </a:spcAft>
              <a:buClr>
                <a:srgbClr val="8FB08C"/>
              </a:buClr>
              <a:buChar char="•"/>
              <a:defRPr>
                <a:solidFill>
                  <a:schemeClr val="tx1"/>
                </a:solidFill>
                <a:latin typeface="Georgia" pitchFamily="18" charset="0"/>
              </a:defRPr>
            </a:lvl9pPr>
          </a:lstStyle>
          <a:p>
            <a:pPr eaLnBrk="0" hangingPunct="0">
              <a:spcBef>
                <a:spcPct val="0"/>
              </a:spcBef>
              <a:buClrTx/>
              <a:buSzTx/>
              <a:buFontTx/>
              <a:buNone/>
            </a:pPr>
            <a:r>
              <a:rPr lang="en-US" altLang="en-US" sz="1000" i="1">
                <a:solidFill>
                  <a:srgbClr val="222222"/>
                </a:solidFill>
                <a:latin typeface="Arial" charset="0"/>
                <a:cs typeface="Times New Roman" pitchFamily="18" charset="0"/>
              </a:rPr>
              <a:t>Source: HRSA (2014).The Future of the Nursing Workforce: National and State Level Projections, 2012-2025  Notes: Projections assume demand and supply are equal in 2012 and nurses remain in their state of training.</a:t>
            </a:r>
            <a:endParaRPr lang="en-US" altLang="en-US" sz="1800">
              <a:latin typeface="Arial" charset="0"/>
            </a:endParaRPr>
          </a:p>
        </p:txBody>
      </p:sp>
      <p:sp>
        <p:nvSpPr>
          <p:cNvPr id="7" name="TextBox 6"/>
          <p:cNvSpPr txBox="1"/>
          <p:nvPr/>
        </p:nvSpPr>
        <p:spPr>
          <a:xfrm>
            <a:off x="7162800" y="1905000"/>
            <a:ext cx="1752600" cy="3970338"/>
          </a:xfrm>
          <a:prstGeom prst="rect">
            <a:avLst/>
          </a:prstGeom>
          <a:noFill/>
        </p:spPr>
        <p:txBody>
          <a:bodyPr>
            <a:spAutoFit/>
          </a:bodyPr>
          <a:lstStyle/>
          <a:p>
            <a:pPr>
              <a:defRPr/>
            </a:pPr>
            <a:r>
              <a:rPr lang="en-US" sz="1400" dirty="0">
                <a:latin typeface="+mn-lt"/>
              </a:rPr>
              <a:t>HRSA Report released mid-December, 2014</a:t>
            </a:r>
          </a:p>
          <a:p>
            <a:pPr>
              <a:defRPr/>
            </a:pPr>
            <a:endParaRPr lang="en-US" sz="1400" dirty="0">
              <a:latin typeface="+mn-lt"/>
            </a:endParaRPr>
          </a:p>
          <a:p>
            <a:pPr>
              <a:defRPr/>
            </a:pPr>
            <a:r>
              <a:rPr lang="en-US" sz="1400" dirty="0">
                <a:latin typeface="+mn-lt"/>
              </a:rPr>
              <a:t>Strongly Influenced</a:t>
            </a:r>
          </a:p>
          <a:p>
            <a:pPr>
              <a:defRPr/>
            </a:pPr>
            <a:r>
              <a:rPr lang="en-US" sz="1400" dirty="0">
                <a:latin typeface="+mn-lt"/>
              </a:rPr>
              <a:t>HSCRC’s decision</a:t>
            </a:r>
          </a:p>
          <a:p>
            <a:pPr>
              <a:defRPr/>
            </a:pPr>
            <a:endParaRPr lang="en-US" sz="1400" dirty="0">
              <a:latin typeface="+mn-lt"/>
            </a:endParaRPr>
          </a:p>
          <a:p>
            <a:pPr>
              <a:defRPr/>
            </a:pPr>
            <a:r>
              <a:rPr lang="en-US" sz="1400" dirty="0">
                <a:latin typeface="+mn-lt"/>
              </a:rPr>
              <a:t>Critical timing</a:t>
            </a:r>
          </a:p>
          <a:p>
            <a:pPr>
              <a:defRPr/>
            </a:pPr>
            <a:endParaRPr lang="en-US" sz="1400" dirty="0">
              <a:latin typeface="+mn-lt"/>
            </a:endParaRPr>
          </a:p>
          <a:p>
            <a:pPr>
              <a:defRPr/>
            </a:pPr>
            <a:r>
              <a:rPr lang="en-US" sz="1400" dirty="0">
                <a:latin typeface="+mn-lt"/>
              </a:rPr>
              <a:t>1 of 16 states in US</a:t>
            </a:r>
          </a:p>
          <a:p>
            <a:pPr>
              <a:defRPr/>
            </a:pPr>
            <a:r>
              <a:rPr lang="en-US" sz="1400" dirty="0">
                <a:latin typeface="+mn-lt"/>
              </a:rPr>
              <a:t>projected to have shortage of RNs</a:t>
            </a:r>
          </a:p>
          <a:p>
            <a:pPr>
              <a:defRPr/>
            </a:pPr>
            <a:endParaRPr lang="en-US" sz="1400" dirty="0">
              <a:latin typeface="+mn-lt"/>
            </a:endParaRPr>
          </a:p>
          <a:p>
            <a:pPr>
              <a:defRPr/>
            </a:pPr>
            <a:r>
              <a:rPr lang="en-US" sz="1400" dirty="0">
                <a:latin typeface="+mn-lt"/>
              </a:rPr>
              <a:t>Assumptions-</a:t>
            </a:r>
          </a:p>
          <a:p>
            <a:pPr>
              <a:defRPr/>
            </a:pPr>
            <a:r>
              <a:rPr lang="en-US" sz="1400" dirty="0">
                <a:latin typeface="+mn-lt"/>
              </a:rPr>
              <a:t>Supply and demand equal in 2012 and RNs remain in state of training</a:t>
            </a:r>
          </a:p>
        </p:txBody>
      </p:sp>
    </p:spTree>
    <p:extLst>
      <p:ext uri="{BB962C8B-B14F-4D97-AF65-F5344CB8AC3E}">
        <p14:creationId xmlns:p14="http://schemas.microsoft.com/office/powerpoint/2010/main" val="1427541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FY 2016- FY 2020 NSP II Funding</a:t>
            </a:r>
            <a:endParaRPr lang="en-US" b="1"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The NSP II Program Evaluation for FY 2006- FY 2015 (the first 10 years of funding) was completed in December, 2014. The HSCRC accepted the report and approved continued funding. </a:t>
            </a:r>
          </a:p>
          <a:p>
            <a:pPr marL="0" indent="0">
              <a:buNone/>
            </a:pPr>
            <a:endParaRPr lang="en-US" dirty="0" smtClean="0"/>
          </a:p>
          <a:p>
            <a:pPr marL="0" indent="0">
              <a:buNone/>
            </a:pPr>
            <a:r>
              <a:rPr lang="en-US" dirty="0" smtClean="0"/>
              <a:t>See NSP II Program Evaluation at:</a:t>
            </a:r>
          </a:p>
          <a:p>
            <a:r>
              <a:rPr lang="en-US" sz="1300" dirty="0" smtClean="0">
                <a:hlinkClick r:id="rId2"/>
              </a:rPr>
              <a:t>http</a:t>
            </a:r>
            <a:r>
              <a:rPr lang="en-US" sz="1300" dirty="0">
                <a:hlinkClick r:id="rId2"/>
              </a:rPr>
              <a:t>://</a:t>
            </a:r>
            <a:r>
              <a:rPr lang="en-US" sz="1300" dirty="0" smtClean="0">
                <a:hlinkClick r:id="rId2"/>
              </a:rPr>
              <a:t>www.hscrc.state.md.us/documents/commission-meeting/2014/12-10/HSCRC-Post-Commission-Meeting-Documents-2014-12-10.pdf</a:t>
            </a:r>
            <a:r>
              <a:rPr lang="en-US" sz="1300" dirty="0" smtClean="0"/>
              <a:t> </a:t>
            </a:r>
            <a:endParaRPr lang="en-US" sz="1300" dirty="0"/>
          </a:p>
          <a:p>
            <a:r>
              <a:rPr lang="en-US" sz="1400" dirty="0" smtClean="0">
                <a:hlinkClick r:id="rId3"/>
              </a:rPr>
              <a:t>http</a:t>
            </a:r>
            <a:r>
              <a:rPr lang="en-US" sz="1400" dirty="0">
                <a:hlinkClick r:id="rId3"/>
              </a:rPr>
              <a:t>://</a:t>
            </a:r>
            <a:r>
              <a:rPr lang="en-US" sz="1400" dirty="0" smtClean="0">
                <a:hlinkClick r:id="rId3"/>
              </a:rPr>
              <a:t>www.hscrc.state.md.us/documents/commission-meeting/2015/01-14/HSCRC-Post-Commission-Meeting-2015-01-15.pdf</a:t>
            </a:r>
            <a:r>
              <a:rPr lang="en-US" sz="1400" dirty="0" smtClean="0"/>
              <a:t> </a:t>
            </a:r>
          </a:p>
          <a:p>
            <a:endParaRPr lang="en-US" dirty="0" smtClean="0"/>
          </a:p>
          <a:p>
            <a:pPr marL="0" indent="0">
              <a:buNone/>
            </a:pPr>
            <a:r>
              <a:rPr lang="en-US" altLang="en-US" dirty="0"/>
              <a:t>The Health Services Cost Review Commission accepted the NSP II Program Evaluation Report on 1/14/15 and renewed the education focused workforce intervention for an additional 5 years with </a:t>
            </a:r>
            <a:r>
              <a:rPr lang="en-US" altLang="en-US" dirty="0" smtClean="0"/>
              <a:t>up to 0.1% of hospital patient revenue ($75 mil/5 </a:t>
            </a:r>
            <a:r>
              <a:rPr lang="en-US" altLang="en-US" dirty="0" err="1" smtClean="0"/>
              <a:t>yrs</a:t>
            </a:r>
            <a:r>
              <a:rPr lang="en-US" altLang="en-US" dirty="0" smtClean="0"/>
              <a:t>).</a:t>
            </a:r>
            <a:endParaRPr lang="en-US" dirty="0" smtClean="0"/>
          </a:p>
          <a:p>
            <a:pPr marL="0" indent="0">
              <a:buNone/>
            </a:pPr>
            <a:endParaRPr lang="en-US" dirty="0"/>
          </a:p>
          <a:p>
            <a:endParaRPr lang="en-US" dirty="0" smtClean="0"/>
          </a:p>
        </p:txBody>
      </p:sp>
    </p:spTree>
    <p:extLst>
      <p:ext uri="{BB962C8B-B14F-4D97-AF65-F5344CB8AC3E}">
        <p14:creationId xmlns:p14="http://schemas.microsoft.com/office/powerpoint/2010/main" val="148230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NSP II Evaluation Recommendations</a:t>
            </a:r>
            <a:endParaRPr lang="en-US" b="1" dirty="0">
              <a:latin typeface="+mn-lt"/>
            </a:endParaRPr>
          </a:p>
        </p:txBody>
      </p:sp>
      <p:sp>
        <p:nvSpPr>
          <p:cNvPr id="3" name="Content Placeholder 2"/>
          <p:cNvSpPr>
            <a:spLocks noGrp="1"/>
          </p:cNvSpPr>
          <p:nvPr>
            <p:ph idx="1"/>
          </p:nvPr>
        </p:nvSpPr>
        <p:spPr/>
        <p:txBody>
          <a:bodyPr/>
          <a:lstStyle/>
          <a:p>
            <a:pPr marL="0" indent="0">
              <a:buNone/>
            </a:pPr>
            <a:r>
              <a:rPr lang="en-US" dirty="0"/>
              <a:t>Adopt </a:t>
            </a:r>
            <a:r>
              <a:rPr lang="en-US" dirty="0" smtClean="0"/>
              <a:t>goals (initiatives) </a:t>
            </a:r>
            <a:r>
              <a:rPr lang="en-US" dirty="0"/>
              <a:t>and </a:t>
            </a:r>
            <a:r>
              <a:rPr lang="en-US" dirty="0" smtClean="0"/>
              <a:t>metrics (mandatory data tables) </a:t>
            </a:r>
            <a:r>
              <a:rPr lang="en-US" dirty="0"/>
              <a:t>that address the following Institutes of Medicine (IOM) </a:t>
            </a:r>
            <a:r>
              <a:rPr lang="en-US" dirty="0" smtClean="0"/>
              <a:t>recommendations</a:t>
            </a:r>
            <a:r>
              <a:rPr lang="en-US" dirty="0"/>
              <a:t> </a:t>
            </a:r>
            <a:r>
              <a:rPr lang="en-US" dirty="0" smtClean="0"/>
              <a:t>from The Future of Nursing</a:t>
            </a:r>
            <a:r>
              <a:rPr lang="en-US" dirty="0"/>
              <a:t>, </a:t>
            </a:r>
            <a:r>
              <a:rPr lang="en-US" dirty="0" smtClean="0"/>
              <a:t>(2010) </a:t>
            </a:r>
            <a:r>
              <a:rPr lang="en-US" dirty="0"/>
              <a:t>Report </a:t>
            </a:r>
            <a:endParaRPr lang="en-US" dirty="0" smtClean="0"/>
          </a:p>
          <a:p>
            <a:r>
              <a:rPr lang="en-US" dirty="0" smtClean="0"/>
              <a:t>IOM </a:t>
            </a:r>
            <a:r>
              <a:rPr lang="en-US" dirty="0"/>
              <a:t>Recommendation #4: Increase the proportion of nurses with a baccalaureate degree to </a:t>
            </a:r>
            <a:r>
              <a:rPr lang="en-US" dirty="0" smtClean="0"/>
              <a:t>80% </a:t>
            </a:r>
            <a:r>
              <a:rPr lang="en-US" dirty="0"/>
              <a:t>of all RNs in the workforce. </a:t>
            </a:r>
            <a:endParaRPr lang="en-US" dirty="0" smtClean="0"/>
          </a:p>
          <a:p>
            <a:r>
              <a:rPr lang="en-US" dirty="0" smtClean="0"/>
              <a:t>IOM </a:t>
            </a:r>
            <a:r>
              <a:rPr lang="en-US" dirty="0"/>
              <a:t>Recommendation #5: Double the number of nurses with a doctorate by 2020. </a:t>
            </a:r>
            <a:endParaRPr lang="en-US" dirty="0" smtClean="0"/>
          </a:p>
          <a:p>
            <a:r>
              <a:rPr lang="en-US" dirty="0" smtClean="0"/>
              <a:t>IOM </a:t>
            </a:r>
            <a:r>
              <a:rPr lang="en-US" dirty="0"/>
              <a:t>Recommendation #6: Ensure that nurses engage in lifelong learning. </a:t>
            </a:r>
            <a:endParaRPr lang="en-US" dirty="0" smtClean="0"/>
          </a:p>
          <a:p>
            <a:r>
              <a:rPr lang="en-US" dirty="0" smtClean="0"/>
              <a:t>IOM </a:t>
            </a:r>
            <a:r>
              <a:rPr lang="en-US" dirty="0"/>
              <a:t>Recommendation #7: Prepare and enable nurses to lead change to advance health.</a:t>
            </a:r>
          </a:p>
        </p:txBody>
      </p:sp>
    </p:spTree>
    <p:extLst>
      <p:ext uri="{BB962C8B-B14F-4D97-AF65-F5344CB8AC3E}">
        <p14:creationId xmlns:p14="http://schemas.microsoft.com/office/powerpoint/2010/main" val="1374091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FY 2017 Request for Applications</a:t>
            </a:r>
            <a:endParaRPr lang="en-US" b="1" dirty="0">
              <a:latin typeface="+mn-lt"/>
            </a:endParaRPr>
          </a:p>
        </p:txBody>
      </p:sp>
      <p:sp>
        <p:nvSpPr>
          <p:cNvPr id="3" name="Content Placeholder 2"/>
          <p:cNvSpPr>
            <a:spLocks noGrp="1"/>
          </p:cNvSpPr>
          <p:nvPr>
            <p:ph idx="1"/>
          </p:nvPr>
        </p:nvSpPr>
        <p:spPr/>
        <p:txBody>
          <a:bodyPr>
            <a:normAutofit/>
          </a:bodyPr>
          <a:lstStyle/>
          <a:p>
            <a:pPr marL="0" indent="0" algn="ctr">
              <a:buNone/>
            </a:pPr>
            <a:r>
              <a:rPr lang="en-US" b="1" dirty="0" smtClean="0"/>
              <a:t>FY 2017 RFA Documents</a:t>
            </a:r>
          </a:p>
          <a:p>
            <a:pPr marL="0" indent="0" algn="ctr">
              <a:buNone/>
            </a:pPr>
            <a:r>
              <a:rPr lang="en-US" dirty="0">
                <a:hlinkClick r:id="rId2"/>
              </a:rPr>
              <a:t>http://www.nursesupport.org/nurse-support-program-ii/grants/competitive-institutional-grants</a:t>
            </a:r>
            <a:r>
              <a:rPr lang="en-US" dirty="0" smtClean="0">
                <a:hlinkClick r:id="rId2"/>
              </a:rPr>
              <a:t>/</a:t>
            </a:r>
            <a:endParaRPr lang="en-US" dirty="0" smtClean="0"/>
          </a:p>
          <a:p>
            <a:pPr marL="0" indent="0" algn="ctr">
              <a:buNone/>
            </a:pPr>
            <a:endParaRPr lang="en-US" b="1" dirty="0" smtClean="0"/>
          </a:p>
          <a:p>
            <a:pPr marL="0" indent="0" algn="ctr">
              <a:buNone/>
            </a:pPr>
            <a:r>
              <a:rPr lang="en-US" b="1" dirty="0" smtClean="0"/>
              <a:t>Important </a:t>
            </a:r>
            <a:r>
              <a:rPr lang="en-US" b="1" dirty="0"/>
              <a:t>Dates</a:t>
            </a:r>
          </a:p>
          <a:p>
            <a:pPr marL="0" indent="0" algn="ctr">
              <a:buNone/>
            </a:pPr>
            <a:r>
              <a:rPr lang="en-US" dirty="0"/>
              <a:t>Proposals Due: January 15, 2016</a:t>
            </a:r>
          </a:p>
          <a:p>
            <a:pPr marL="0" indent="0" algn="ctr">
              <a:buNone/>
            </a:pPr>
            <a:r>
              <a:rPr lang="en-US" dirty="0"/>
              <a:t>Review Panel Process</a:t>
            </a:r>
          </a:p>
          <a:p>
            <a:pPr marL="0" indent="0" algn="ctr">
              <a:buNone/>
            </a:pPr>
            <a:r>
              <a:rPr lang="en-US" dirty="0"/>
              <a:t>HSCRC Meeting: April 13, 2016</a:t>
            </a:r>
          </a:p>
          <a:p>
            <a:pPr marL="0" indent="0" algn="ctr">
              <a:buNone/>
            </a:pPr>
            <a:r>
              <a:rPr lang="en-US" dirty="0"/>
              <a:t>Notifications: After HSCRC Approval</a:t>
            </a:r>
          </a:p>
          <a:p>
            <a:pPr marL="0" indent="0" algn="ctr">
              <a:buNone/>
            </a:pPr>
            <a:r>
              <a:rPr lang="en-US" dirty="0"/>
              <a:t>Grants Begin: July 1, 2016</a:t>
            </a:r>
          </a:p>
          <a:p>
            <a:pPr marL="0" indent="0" algn="ctr">
              <a:buNone/>
            </a:pPr>
            <a:r>
              <a:rPr lang="en-US" dirty="0"/>
              <a:t>Annual Reports Due: August 31, 2017</a:t>
            </a:r>
          </a:p>
          <a:p>
            <a:pPr marL="0" indent="0" algn="ctr">
              <a:buNone/>
            </a:pPr>
            <a:endParaRPr lang="en-US" dirty="0" smtClean="0"/>
          </a:p>
          <a:p>
            <a:pPr marL="0" indent="0" algn="ctr">
              <a:buNone/>
            </a:pPr>
            <a:endParaRPr lang="en-US" b="1" dirty="0"/>
          </a:p>
          <a:p>
            <a:pPr marL="0" indent="0" algn="ctr">
              <a:buNone/>
            </a:pPr>
            <a:endParaRPr lang="en-US" b="1" dirty="0"/>
          </a:p>
        </p:txBody>
      </p:sp>
    </p:spTree>
    <p:extLst>
      <p:ext uri="{BB962C8B-B14F-4D97-AF65-F5344CB8AC3E}">
        <p14:creationId xmlns:p14="http://schemas.microsoft.com/office/powerpoint/2010/main" val="32583888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E29FA2539924B8FF10D976EFA6CA1" ma:contentTypeVersion="1" ma:contentTypeDescription="Create a new document." ma:contentTypeScope="" ma:versionID="1c3d35c3cafe042e2610d8dea1e0ddb1">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9980D15-360F-44F4-9BB4-1DB408D40207}"/>
</file>

<file path=customXml/itemProps2.xml><?xml version="1.0" encoding="utf-8"?>
<ds:datastoreItem xmlns:ds="http://schemas.openxmlformats.org/officeDocument/2006/customXml" ds:itemID="{741DC039-052D-4EC0-BF3C-70E4D7867F0C}"/>
</file>

<file path=customXml/itemProps3.xml><?xml version="1.0" encoding="utf-8"?>
<ds:datastoreItem xmlns:ds="http://schemas.openxmlformats.org/officeDocument/2006/customXml" ds:itemID="{F96DC1A7-3230-4204-935C-D973F2E8DBB6}"/>
</file>

<file path=docProps/app.xml><?xml version="1.0" encoding="utf-8"?>
<Properties xmlns="http://schemas.openxmlformats.org/officeDocument/2006/extended-properties" xmlns:vt="http://schemas.openxmlformats.org/officeDocument/2006/docPropsVTypes">
  <Template>Clarity</Template>
  <TotalTime>802</TotalTime>
  <Words>3547</Words>
  <Application>Microsoft Office PowerPoint</Application>
  <PresentationFormat>On-screen Show (4:3)</PresentationFormat>
  <Paragraphs>443</Paragraphs>
  <Slides>41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6" baseType="lpstr">
      <vt:lpstr>Arial</vt:lpstr>
      <vt:lpstr>Calibri</vt:lpstr>
      <vt:lpstr>Times New Roman</vt:lpstr>
      <vt:lpstr>Clarity</vt:lpstr>
      <vt:lpstr>Microsoft Excel Chart</vt:lpstr>
      <vt:lpstr>Nurse Support Program II</vt:lpstr>
      <vt:lpstr>            Nurse Support Program</vt:lpstr>
      <vt:lpstr>NSP II Measurement and Evaluation</vt:lpstr>
      <vt:lpstr>NSP II Measurement and Evaluation</vt:lpstr>
      <vt:lpstr>Registered Nurse Projections 2012-2022</vt:lpstr>
      <vt:lpstr>              HRSA Workforce Evaluation</vt:lpstr>
      <vt:lpstr>FY 2016- FY 2020 NSP II Funding</vt:lpstr>
      <vt:lpstr>NSP II Evaluation Recommendations</vt:lpstr>
      <vt:lpstr>FY 2017 Request for Applications</vt:lpstr>
      <vt:lpstr>Eligible Initiatives and Priorities for Competitive Grants</vt:lpstr>
      <vt:lpstr>Proposal Guidance: Submission</vt:lpstr>
      <vt:lpstr>Proposal Guidance: Format </vt:lpstr>
      <vt:lpstr>Proposal Guidance:  Evaluation &amp; Selections Criteria</vt:lpstr>
      <vt:lpstr>Proposal Guidance: FY 2017 RFA Changes</vt:lpstr>
      <vt:lpstr>Annual Reporting</vt:lpstr>
      <vt:lpstr>Financial Oversight</vt:lpstr>
      <vt:lpstr>NSP II Planning &amp; Focused Grants</vt:lpstr>
      <vt:lpstr>Continuation Grant Opportunities</vt:lpstr>
      <vt:lpstr>Budget Guidance</vt:lpstr>
      <vt:lpstr>Please Note: </vt:lpstr>
      <vt:lpstr>A Few Final Words of Wisdom</vt:lpstr>
      <vt:lpstr>Nursesupport.org </vt:lpstr>
      <vt:lpstr>Network, Collaborate and Disseminate</vt:lpstr>
      <vt:lpstr>Maryland Action Coalition (MDAC)</vt:lpstr>
      <vt:lpstr>2015 Update on The Future of Nursing</vt:lpstr>
      <vt:lpstr>       2015  Assessment and Findings</vt:lpstr>
      <vt:lpstr>2015 Progress Report on Key Areas </vt:lpstr>
      <vt:lpstr>1. Removing Barriers to Practice &amp; Care</vt:lpstr>
      <vt:lpstr>2. Achieving Higher Levels of Education</vt:lpstr>
      <vt:lpstr>2015 Recommendations for Higher Ed</vt:lpstr>
      <vt:lpstr>2015 Recommendations for Higher Ed</vt:lpstr>
      <vt:lpstr>2015 Recommendations for Higher Ed</vt:lpstr>
      <vt:lpstr>2015 Recommendation for Higher Ed</vt:lpstr>
      <vt:lpstr>3. Promoting Diversity</vt:lpstr>
      <vt:lpstr>2015 Recommendation for Diversity</vt:lpstr>
      <vt:lpstr>4. Collaborating/Leading in Care Delivery and Redesign</vt:lpstr>
      <vt:lpstr>5. Improving Workforce Data Infrastructure</vt:lpstr>
      <vt:lpstr>Is there a shortage of nurse educators?</vt:lpstr>
      <vt:lpstr>      Why was NSP II Funded?</vt:lpstr>
      <vt:lpstr>                     Questions?</vt:lpstr>
      <vt:lpstr>                    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dc:title>
  <dc:creator>Peggy Daw</dc:creator>
  <cp:lastModifiedBy>Laura Schenk</cp:lastModifiedBy>
  <cp:revision>74</cp:revision>
  <cp:lastPrinted>2015-12-10T20:58:25Z</cp:lastPrinted>
  <dcterms:created xsi:type="dcterms:W3CDTF">2015-11-27T21:18:06Z</dcterms:created>
  <dcterms:modified xsi:type="dcterms:W3CDTF">2024-09-26T00:45:04Z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0x0101005B8E29FA2539924B8FF10D976EFA6CA1</vt:lpwstr>
  </property>
</Properties>
</file>