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9.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41.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38.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3.xml" ContentType="application/vnd.openxmlformats-officedocument.presentationml.slide+xml"/>
  <Override PartName="/ppt/slides/slide52.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9.xml" ContentType="application/vnd.openxmlformats-officedocument.presentationml.slide+xml"/>
  <Override PartName="/ppt/slides/slide48.xml" ContentType="application/vnd.openxmlformats-officedocument.presentationml.slide+xml"/>
  <Override PartName="/ppt/slides/slide37.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4.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9.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8.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11.xml" ContentType="application/vnd.openxmlformats-officedocument.presentationml.slide+xml"/>
  <Override PartName="/ppt/slides/slide16.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notesSlides/notesSlide3.xml" ContentType="application/vnd.openxmlformats-officedocument.presentationml.notesSlide+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00" r:id="rId1"/>
  </p:sldMasterIdLst>
  <p:notesMasterIdLst>
    <p:notesMasterId r:id="rId62"/>
  </p:notesMasterIdLst>
  <p:handoutMasterIdLst>
    <p:handoutMasterId r:id="rId63"/>
  </p:handoutMasterIdLst>
  <p:sldIdLst>
    <p:sldId id="256" r:id="rId2"/>
    <p:sldId id="259" r:id="rId3"/>
    <p:sldId id="357" r:id="rId4"/>
    <p:sldId id="261" r:id="rId5"/>
    <p:sldId id="336" r:id="rId6"/>
    <p:sldId id="350" r:id="rId7"/>
    <p:sldId id="351" r:id="rId8"/>
    <p:sldId id="354" r:id="rId9"/>
    <p:sldId id="355" r:id="rId10"/>
    <p:sldId id="362" r:id="rId11"/>
    <p:sldId id="367" r:id="rId12"/>
    <p:sldId id="366" r:id="rId13"/>
    <p:sldId id="361" r:id="rId14"/>
    <p:sldId id="337" r:id="rId15"/>
    <p:sldId id="348" r:id="rId16"/>
    <p:sldId id="347" r:id="rId17"/>
    <p:sldId id="340" r:id="rId18"/>
    <p:sldId id="338" r:id="rId19"/>
    <p:sldId id="341" r:id="rId20"/>
    <p:sldId id="342" r:id="rId21"/>
    <p:sldId id="314" r:id="rId22"/>
    <p:sldId id="305" r:id="rId23"/>
    <p:sldId id="346" r:id="rId24"/>
    <p:sldId id="369" r:id="rId25"/>
    <p:sldId id="285" r:id="rId26"/>
    <p:sldId id="276" r:id="rId27"/>
    <p:sldId id="313" r:id="rId28"/>
    <p:sldId id="343" r:id="rId29"/>
    <p:sldId id="344" r:id="rId30"/>
    <p:sldId id="291" r:id="rId31"/>
    <p:sldId id="257" r:id="rId32"/>
    <p:sldId id="266" r:id="rId33"/>
    <p:sldId id="267" r:id="rId34"/>
    <p:sldId id="268" r:id="rId35"/>
    <p:sldId id="295" r:id="rId36"/>
    <p:sldId id="294" r:id="rId37"/>
    <p:sldId id="293" r:id="rId38"/>
    <p:sldId id="292" r:id="rId39"/>
    <p:sldId id="296" r:id="rId40"/>
    <p:sldId id="290" r:id="rId41"/>
    <p:sldId id="269" r:id="rId42"/>
    <p:sldId id="272" r:id="rId43"/>
    <p:sldId id="286" r:id="rId44"/>
    <p:sldId id="289" r:id="rId45"/>
    <p:sldId id="287" r:id="rId46"/>
    <p:sldId id="345" r:id="rId47"/>
    <p:sldId id="271" r:id="rId48"/>
    <p:sldId id="283" r:id="rId49"/>
    <p:sldId id="284" r:id="rId50"/>
    <p:sldId id="312" r:id="rId51"/>
    <p:sldId id="319" r:id="rId52"/>
    <p:sldId id="303" r:id="rId53"/>
    <p:sldId id="365" r:id="rId54"/>
    <p:sldId id="317" r:id="rId55"/>
    <p:sldId id="349" r:id="rId56"/>
    <p:sldId id="368" r:id="rId57"/>
    <p:sldId id="353" r:id="rId58"/>
    <p:sldId id="360" r:id="rId59"/>
    <p:sldId id="318" r:id="rId60"/>
    <p:sldId id="370" r:id="rId61"/>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Rg st="1" end="41"/>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2" y="1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handoutMaster" Target="handoutMasters/handoutMaster1.xml"/><Relationship Id="rId68" Type="http://schemas.openxmlformats.org/officeDocument/2006/relationships/customXml" Target="../customXml/item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69" Type="http://schemas.openxmlformats.org/officeDocument/2006/relationships/customXml" Target="../customXml/item2.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7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BF4BF358-B879-419D-8334-25D0A0867305}" type="datetimeFigureOut">
              <a:rPr lang="en-US" smtClean="0"/>
              <a:pPr/>
              <a:t>9/25/2024</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0DC3531B-7237-42D3-AB72-19842055B26C}" type="slidenum">
              <a:rPr lang="en-US" smtClean="0"/>
              <a:pPr/>
              <a:t>‹#›</a:t>
            </a:fld>
            <a:endParaRPr lang="en-US"/>
          </a:p>
        </p:txBody>
      </p:sp>
    </p:spTree>
    <p:extLst>
      <p:ext uri="{BB962C8B-B14F-4D97-AF65-F5344CB8AC3E}">
        <p14:creationId xmlns:p14="http://schemas.microsoft.com/office/powerpoint/2010/main" val="2333351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1C883C4D-FDD9-43BF-8B27-67D28BE4C324}" type="datetimeFigureOut">
              <a:rPr lang="en-US" smtClean="0"/>
              <a:pPr/>
              <a:t>9/25/2024</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7263F59A-D558-4AD9-AA7D-39FF9BAE9DF0}" type="slidenum">
              <a:rPr lang="en-US" smtClean="0"/>
              <a:pPr/>
              <a:t>‹#›</a:t>
            </a:fld>
            <a:endParaRPr lang="en-US"/>
          </a:p>
        </p:txBody>
      </p:sp>
    </p:spTree>
    <p:extLst>
      <p:ext uri="{BB962C8B-B14F-4D97-AF65-F5344CB8AC3E}">
        <p14:creationId xmlns:p14="http://schemas.microsoft.com/office/powerpoint/2010/main" val="3522659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63F59A-D558-4AD9-AA7D-39FF9BAE9DF0}" type="slidenum">
              <a:rPr lang="en-US" smtClean="0"/>
              <a:pPr/>
              <a:t>4</a:t>
            </a:fld>
            <a:endParaRPr lang="en-US"/>
          </a:p>
        </p:txBody>
      </p:sp>
    </p:spTree>
    <p:extLst>
      <p:ext uri="{BB962C8B-B14F-4D97-AF65-F5344CB8AC3E}">
        <p14:creationId xmlns:p14="http://schemas.microsoft.com/office/powerpoint/2010/main" val="5235019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63F59A-D558-4AD9-AA7D-39FF9BAE9DF0}" type="slidenum">
              <a:rPr lang="en-US" smtClean="0"/>
              <a:pPr/>
              <a:t>22</a:t>
            </a:fld>
            <a:endParaRPr lang="en-US"/>
          </a:p>
        </p:txBody>
      </p:sp>
    </p:spTree>
    <p:extLst>
      <p:ext uri="{BB962C8B-B14F-4D97-AF65-F5344CB8AC3E}">
        <p14:creationId xmlns:p14="http://schemas.microsoft.com/office/powerpoint/2010/main" val="3490035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263F59A-D558-4AD9-AA7D-39FF9BAE9DF0}" type="slidenum">
              <a:rPr lang="en-US" smtClean="0"/>
              <a:pPr/>
              <a:t>30</a:t>
            </a:fld>
            <a:endParaRPr lang="en-US"/>
          </a:p>
        </p:txBody>
      </p:sp>
    </p:spTree>
    <p:extLst>
      <p:ext uri="{BB962C8B-B14F-4D97-AF65-F5344CB8AC3E}">
        <p14:creationId xmlns:p14="http://schemas.microsoft.com/office/powerpoint/2010/main" val="1609082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D36FD3BF-A494-4619-9970-DDE8302AB71A}" type="datetimeFigureOut">
              <a:rPr lang="en-US" smtClean="0"/>
              <a:pPr/>
              <a:t>9/25/2024</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8552258-6851-4EF2-B59A-CFF3CFE43248}"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6FD3BF-A494-4619-9970-DDE8302AB71A}" type="datetimeFigureOut">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6FD3BF-A494-4619-9970-DDE8302AB71A}" type="datetimeFigureOut">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36FD3BF-A494-4619-9970-DDE8302AB71A}" type="datetimeFigureOut">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36FD3BF-A494-4619-9970-DDE8302AB71A}" type="datetimeFigureOut">
              <a:rPr lang="en-US" smtClean="0"/>
              <a:pPr/>
              <a:t>9/25/2024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552258-6851-4EF2-B59A-CFF3CFE43248}"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6FD3BF-A494-4619-9970-DDE8302AB71A}" type="datetimeFigureOut">
              <a:rPr lang="en-US" smtClean="0"/>
              <a:pPr/>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36FD3BF-A494-4619-9970-DDE8302AB71A}" type="datetimeFigureOut">
              <a:rPr lang="en-US" smtClean="0"/>
              <a:pPr/>
              <a:t>9/25/2024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36FD3BF-A494-4619-9970-DDE8302AB71A}" type="datetimeFigureOut">
              <a:rPr lang="en-US" smtClean="0"/>
              <a:pPr/>
              <a:t>9/25/2024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D36FD3BF-A494-4619-9970-DDE8302AB71A}" type="datetimeFigureOut">
              <a:rPr lang="en-US" smtClean="0"/>
              <a:pPr/>
              <a:t>9/25/2024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552258-6851-4EF2-B59A-CFF3CFE43248}"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36FD3BF-A494-4619-9970-DDE8302AB71A}" type="datetimeFigureOut">
              <a:rPr lang="en-US" smtClean="0"/>
              <a:pPr/>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52258-6851-4EF2-B59A-CFF3CFE4324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36FD3BF-A494-4619-9970-DDE8302AB71A}" type="datetimeFigureOut">
              <a:rPr lang="en-US" smtClean="0"/>
              <a:pPr/>
              <a:t>9/25/2024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552258-6851-4EF2-B59A-CFF3CFE43248}"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36FD3BF-A494-4619-9970-DDE8302AB71A}" type="datetimeFigureOut">
              <a:rPr lang="en-US" smtClean="0"/>
              <a:pPr/>
              <a:t>9/25/2024</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8552258-6851-4EF2-B59A-CFF3CFE43248}"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201" r:id="rId1"/>
    <p:sldLayoutId id="2147484202" r:id="rId2"/>
    <p:sldLayoutId id="2147484203" r:id="rId3"/>
    <p:sldLayoutId id="2147484204" r:id="rId4"/>
    <p:sldLayoutId id="2147484205" r:id="rId5"/>
    <p:sldLayoutId id="2147484206" r:id="rId6"/>
    <p:sldLayoutId id="2147484207" r:id="rId7"/>
    <p:sldLayoutId id="2147484208" r:id="rId8"/>
    <p:sldLayoutId id="2147484209" r:id="rId9"/>
    <p:sldLayoutId id="2147484210" r:id="rId10"/>
    <p:sldLayoutId id="214748421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hyperlink" Target="mailto:tina.lear@nepincollaborative.org" TargetMode="Externa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cms.montgomerycollege.edu/EDU/Department.aspx?id=84094" TargetMode="External"/><Relationship Id="rId2" Type="http://schemas.openxmlformats.org/officeDocument/2006/relationships/hyperlink" Target="file:///C:\Users\pdaw\Downloads\Request%20for%20Equipment%20and%20Material%20Updated%2010.18.17.pdf"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nursingworld.org/FunctionalMenuCategories/MediaResources/PressReleases/2016-News-Releases/Nurses-Rank-1-Most-Trusted-Profession-2.pdf" TargetMode="External"/><Relationship Id="rId2" Type="http://schemas.openxmlformats.org/officeDocument/2006/relationships/hyperlink" Target="http://www.aacnnursing.org/Portals/42/News/Factsheets/Faculty-Shortage-Factsheet-2017.pdf"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nap.edu/read/12956/chapter/8" TargetMode="External"/><Relationship Id="rId7" Type="http://schemas.openxmlformats.org/officeDocument/2006/relationships/hyperlink" Target="https://newswise.com/articles/nepin-appoints-tina-lear-as-national-program-director" TargetMode="External"/><Relationship Id="rId2" Type="http://schemas.openxmlformats.org/officeDocument/2006/relationships/hyperlink" Target="http://www.hscrc.state.md.us/" TargetMode="External"/><Relationship Id="rId1" Type="http://schemas.openxmlformats.org/officeDocument/2006/relationships/slideLayout" Target="../slideLayouts/slideLayout2.xml"/><Relationship Id="rId6" Type="http://schemas.openxmlformats.org/officeDocument/2006/relationships/hyperlink" Target="http://www.nursesupport.org/nurse-support-program-ii/grants/competitive-institutional-grants/" TargetMode="External"/><Relationship Id="rId5" Type="http://schemas.openxmlformats.org/officeDocument/2006/relationships/hyperlink" Target="http://www.nursesupport.org/" TargetMode="External"/><Relationship Id="rId4" Type="http://schemas.openxmlformats.org/officeDocument/2006/relationships/hyperlink" Target="http://www.mhec.state.md.us/"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s://www.nh.gov/nursing/forms/documents/hrsa-report-nursing-projections.pdf" TargetMode="External"/><Relationship Id="rId2" Type="http://schemas.openxmlformats.org/officeDocument/2006/relationships/hyperlink" Target="http://www.nejm.org/doi/citedby/10.1056/NEJMp1314868" TargetMode="External"/><Relationship Id="rId1" Type="http://schemas.openxmlformats.org/officeDocument/2006/relationships/slideLayout" Target="../slideLayouts/slideLayout2.xml"/><Relationship Id="rId5" Type="http://schemas.openxmlformats.org/officeDocument/2006/relationships/hyperlink" Target="http://commerce.maryland.gov/about/rankings-and-statistics" TargetMode="External"/><Relationship Id="rId4" Type="http://schemas.openxmlformats.org/officeDocument/2006/relationships/hyperlink" Target="https://www.ncbi.nlm.nih.gov/pubmed/22102163" TargetMode="External"/></Relationships>
</file>

<file path=ppt/slides/_rels/slide53.xml.rels><?xml version="1.0" encoding="UTF-8" standalone="yes"?>
<Relationships xmlns="http://schemas.openxmlformats.org/package/2006/relationships"><Relationship Id="rId2" Type="http://schemas.openxmlformats.org/officeDocument/2006/relationships/hyperlink" Target="http://www.ananursespace.org/browse/blogs/blogviewer?BlogKey=398c2049-1b0d-405e-b065-0b0cea4eec59&amp;ssopc=1" TargetMode="Externa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web.mhanet.com/Leadership%20Forum/2017/Buerhaus.pdf" TargetMode="External"/><Relationship Id="rId2" Type="http://schemas.openxmlformats.org/officeDocument/2006/relationships/hyperlink" Target="https://www.nursingeconomics.net/ce/2017/article33010835.pdf"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mhec.maryland.gov/publications/Documents/Research/AnnualPublications/2017DataBook.pdf" TargetMode="External"/><Relationship Id="rId2" Type="http://schemas.openxmlformats.org/officeDocument/2006/relationships/hyperlink" Target="http://planning.maryland.gov/msdc/pop_estimate/estimate_10to14/HighlightSection/table2.pdf" TargetMode="External"/><Relationship Id="rId1" Type="http://schemas.openxmlformats.org/officeDocument/2006/relationships/slideLayout" Target="../slideLayouts/slideLayout2.xml"/><Relationship Id="rId6" Type="http://schemas.openxmlformats.org/officeDocument/2006/relationships/hyperlink" Target="https://factfinder.census.gov/faces/tableservices/jsf/pages/productview.xhtml?pid=ACS_15_5YR_S1501andprodT" TargetMode="External"/><Relationship Id="rId5" Type="http://schemas.openxmlformats.org/officeDocument/2006/relationships/hyperlink" Target="http://commerce.maryland.gov/about/rankings-and-" TargetMode="External"/><Relationship Id="rId4" Type="http://schemas.openxmlformats.org/officeDocument/2006/relationships/hyperlink" Target="http://commerce.maryland.gov/about/rankings-and-statistic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Nurse Support Program II</a:t>
            </a:r>
            <a:endParaRPr lang="en-US" dirty="0"/>
          </a:p>
        </p:txBody>
      </p:sp>
      <p:sp>
        <p:nvSpPr>
          <p:cNvPr id="3" name="Subtitle 2"/>
          <p:cNvSpPr>
            <a:spLocks noGrp="1"/>
          </p:cNvSpPr>
          <p:nvPr>
            <p:ph type="subTitle" idx="1"/>
          </p:nvPr>
        </p:nvSpPr>
        <p:spPr>
          <a:xfrm>
            <a:off x="1600200" y="1850064"/>
            <a:ext cx="7239000" cy="3941136"/>
          </a:xfrm>
        </p:spPr>
        <p:txBody>
          <a:bodyPr>
            <a:normAutofit fontScale="70000" lnSpcReduction="20000"/>
          </a:bodyPr>
          <a:lstStyle/>
          <a:p>
            <a:endParaRPr lang="en-US" dirty="0" smtClean="0"/>
          </a:p>
          <a:p>
            <a:r>
              <a:rPr lang="en-US" sz="4100" dirty="0" smtClean="0"/>
              <a:t>Technical Assistance Meeting</a:t>
            </a:r>
          </a:p>
          <a:p>
            <a:r>
              <a:rPr lang="en-US" sz="4100" dirty="0" smtClean="0"/>
              <a:t>NSP II Competitive Institutional Grants</a:t>
            </a:r>
          </a:p>
          <a:p>
            <a:endParaRPr lang="en-US" dirty="0" smtClean="0"/>
          </a:p>
          <a:p>
            <a:r>
              <a:rPr lang="en-US" dirty="0" smtClean="0"/>
              <a:t>Peg </a:t>
            </a:r>
            <a:r>
              <a:rPr lang="en-US" dirty="0" err="1" smtClean="0"/>
              <a:t>Daw</a:t>
            </a:r>
            <a:r>
              <a:rPr lang="en-US" dirty="0" smtClean="0"/>
              <a:t>, Maryland Higher Education Commission</a:t>
            </a:r>
          </a:p>
          <a:p>
            <a:r>
              <a:rPr lang="en-US" dirty="0" smtClean="0"/>
              <a:t>Kim Ford, Maryland Higher Education Commission</a:t>
            </a:r>
          </a:p>
          <a:p>
            <a:r>
              <a:rPr lang="en-US" dirty="0" smtClean="0"/>
              <a:t>Oscar Ibarra, Health Services Cost Review Commission</a:t>
            </a:r>
          </a:p>
          <a:p>
            <a:r>
              <a:rPr lang="en-US" dirty="0" smtClean="0"/>
              <a:t> </a:t>
            </a:r>
          </a:p>
          <a:p>
            <a:endParaRPr lang="en-US" dirty="0" smtClean="0"/>
          </a:p>
          <a:p>
            <a:r>
              <a:rPr lang="en-US" sz="3400" dirty="0" smtClean="0"/>
              <a:t>October 31, 2017</a:t>
            </a:r>
          </a:p>
          <a:p>
            <a:r>
              <a:rPr lang="en-US" dirty="0" smtClean="0"/>
              <a:t>Charles I. </a:t>
            </a:r>
            <a:r>
              <a:rPr lang="en-US" dirty="0" err="1" smtClean="0"/>
              <a:t>Ecker</a:t>
            </a:r>
            <a:r>
              <a:rPr lang="en-US" dirty="0" smtClean="0"/>
              <a:t> Business Training Center</a:t>
            </a:r>
          </a:p>
          <a:p>
            <a:r>
              <a:rPr lang="en-US" dirty="0" smtClean="0"/>
              <a:t>Columbia, Maryland</a:t>
            </a:r>
            <a:endParaRPr lang="en-US" dirty="0"/>
          </a:p>
        </p:txBody>
      </p:sp>
    </p:spTree>
    <p:extLst>
      <p:ext uri="{BB962C8B-B14F-4D97-AF65-F5344CB8AC3E}">
        <p14:creationId xmlns:p14="http://schemas.microsoft.com/office/powerpoint/2010/main" val="58354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Dip in Graduates 2012-2016</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Presented MHEC Graduate Data to Deans/Directors </a:t>
            </a:r>
          </a:p>
          <a:p>
            <a:pPr>
              <a:buNone/>
            </a:pPr>
            <a:r>
              <a:rPr lang="en-US" dirty="0" smtClean="0"/>
              <a:t>April 21, 2017</a:t>
            </a:r>
          </a:p>
          <a:p>
            <a:pPr>
              <a:buNone/>
            </a:pPr>
            <a:r>
              <a:rPr lang="en-US" dirty="0" smtClean="0"/>
              <a:t>Catonsville, MD</a:t>
            </a:r>
          </a:p>
          <a:p>
            <a:pPr>
              <a:buNone/>
            </a:pPr>
            <a:endParaRPr lang="en-US" dirty="0" smtClean="0"/>
          </a:p>
          <a:p>
            <a:pPr>
              <a:buNone/>
            </a:pPr>
            <a:r>
              <a:rPr lang="en-US" dirty="0" smtClean="0"/>
              <a:t>The Associate Degree in Nursing Programs have seen a </a:t>
            </a:r>
          </a:p>
          <a:p>
            <a:pPr>
              <a:buNone/>
            </a:pPr>
            <a:r>
              <a:rPr lang="en-US" dirty="0" smtClean="0"/>
              <a:t>13% reduction over 5 years in graduates. </a:t>
            </a:r>
          </a:p>
          <a:p>
            <a:pPr>
              <a:buNone/>
            </a:pPr>
            <a:r>
              <a:rPr lang="en-US" dirty="0" smtClean="0"/>
              <a:t>18% increase over 5 years in graduates.</a:t>
            </a:r>
          </a:p>
          <a:p>
            <a:pPr>
              <a:buNone/>
            </a:pPr>
            <a:endParaRPr lang="en-US" dirty="0"/>
          </a:p>
          <a:p>
            <a:pPr>
              <a:buNone/>
            </a:pPr>
            <a:r>
              <a:rPr lang="en-US" dirty="0" smtClean="0"/>
              <a:t>Confounder: </a:t>
            </a:r>
          </a:p>
          <a:p>
            <a:pPr>
              <a:buNone/>
            </a:pPr>
            <a:r>
              <a:rPr lang="en-US" dirty="0" smtClean="0"/>
              <a:t>MHEC ( using IPEDS) does not track RN-BSN separately. </a:t>
            </a:r>
          </a:p>
          <a:p>
            <a:pPr>
              <a:buNone/>
            </a:pPr>
            <a:r>
              <a:rPr lang="en-US" dirty="0" smtClean="0"/>
              <a:t>683 of the 1815 in 2016 were RN-BSN, thus only 1132 new BSNs</a:t>
            </a:r>
          </a:p>
          <a:p>
            <a:pPr>
              <a:buNone/>
            </a:pPr>
            <a:endParaRPr lang="en-US" dirty="0" smtClean="0"/>
          </a:p>
          <a:p>
            <a:pPr>
              <a:buNone/>
            </a:pPr>
            <a:r>
              <a:rPr lang="en-US" dirty="0" smtClean="0"/>
              <a:t>It is estimated that Maryland will have 3450 new RN job openings per </a:t>
            </a:r>
          </a:p>
          <a:p>
            <a:pPr>
              <a:buNone/>
            </a:pPr>
            <a:r>
              <a:rPr lang="en-US" dirty="0" smtClean="0"/>
              <a:t>year to 2025. This year (2016) we graduated 1132 + 1537 + 44 = 2713</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Maryland new AD in Nursing RNs</a:t>
            </a:r>
            <a:endParaRPr lang="en-US" dirty="0"/>
          </a:p>
        </p:txBody>
      </p:sp>
      <p:sp>
        <p:nvSpPr>
          <p:cNvPr id="3" name="Content Placeholder 2"/>
          <p:cNvSpPr>
            <a:spLocks noGrp="1"/>
          </p:cNvSpPr>
          <p:nvPr>
            <p:ph idx="1"/>
          </p:nvPr>
        </p:nvSpPr>
        <p:spPr/>
        <p:txBody>
          <a:bodyPr/>
          <a:lstStyle/>
          <a:p>
            <a:r>
              <a:rPr lang="en-US" dirty="0" smtClean="0"/>
              <a:t>2012    Associate Degree       1738</a:t>
            </a:r>
          </a:p>
          <a:p>
            <a:r>
              <a:rPr lang="en-US" dirty="0" smtClean="0"/>
              <a:t>2013                                     1726</a:t>
            </a:r>
          </a:p>
          <a:p>
            <a:r>
              <a:rPr lang="en-US" dirty="0" smtClean="0"/>
              <a:t>2014                                     1626</a:t>
            </a:r>
          </a:p>
          <a:p>
            <a:r>
              <a:rPr lang="en-US" dirty="0" smtClean="0"/>
              <a:t>2015                                     1625</a:t>
            </a:r>
          </a:p>
          <a:p>
            <a:r>
              <a:rPr lang="en-US" dirty="0" smtClean="0"/>
              <a:t>2016                                     1537</a:t>
            </a:r>
          </a:p>
          <a:p>
            <a:pPr>
              <a:buNone/>
            </a:pPr>
            <a:endParaRPr lang="en-US" dirty="0" smtClean="0"/>
          </a:p>
          <a:p>
            <a:pPr>
              <a:buNone/>
            </a:pPr>
            <a:endParaRPr lang="en-US" dirty="0" smtClean="0"/>
          </a:p>
          <a:p>
            <a:pPr>
              <a:buNone/>
            </a:pPr>
            <a:r>
              <a:rPr lang="en-US" dirty="0" smtClean="0">
                <a:solidFill>
                  <a:srgbClr val="FF0000"/>
                </a:solidFill>
              </a:rPr>
              <a:t>Idea</a:t>
            </a:r>
            <a:r>
              <a:rPr lang="en-US" dirty="0" smtClean="0"/>
              <a:t>- increase cohorts or # accepted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MS Direct Entry- new RNs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Second Career- admitted with a BS</a:t>
            </a:r>
          </a:p>
          <a:p>
            <a:pPr>
              <a:buNone/>
            </a:pPr>
            <a:r>
              <a:rPr lang="en-US" dirty="0" smtClean="0"/>
              <a:t>degree in another field</a:t>
            </a:r>
          </a:p>
          <a:p>
            <a:r>
              <a:rPr lang="en-US" dirty="0" smtClean="0"/>
              <a:t>University of Maryland</a:t>
            </a:r>
          </a:p>
          <a:p>
            <a:pPr>
              <a:buNone/>
            </a:pPr>
            <a:r>
              <a:rPr lang="en-US" dirty="0" smtClean="0"/>
              <a:t>   Grads ranged 44-109 annually</a:t>
            </a:r>
          </a:p>
          <a:p>
            <a:r>
              <a:rPr lang="en-US" dirty="0" smtClean="0"/>
              <a:t>Johns Hopkins University</a:t>
            </a:r>
          </a:p>
          <a:p>
            <a:pPr>
              <a:buNone/>
            </a:pPr>
            <a:r>
              <a:rPr lang="en-US" dirty="0" smtClean="0"/>
              <a:t>   Building back to ~~290/ Yr. new MS entry RNs ( BSN program closed-MS entry program start- in transition = dip in grads)</a:t>
            </a:r>
          </a:p>
          <a:p>
            <a:pPr>
              <a:buNone/>
            </a:pPr>
            <a:r>
              <a:rPr lang="en-US" dirty="0" smtClean="0"/>
              <a:t>Does anyone have a BS second career </a:t>
            </a:r>
          </a:p>
          <a:p>
            <a:pPr>
              <a:buNone/>
            </a:pPr>
            <a:r>
              <a:rPr lang="en-US" dirty="0" smtClean="0"/>
              <a:t>entry to BSN? ( </a:t>
            </a:r>
            <a:r>
              <a:rPr lang="en-US" dirty="0" smtClean="0">
                <a:solidFill>
                  <a:srgbClr val="FF0000"/>
                </a:solidFill>
              </a:rPr>
              <a:t>idea</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Latest Supply Projections: 2017-2030</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Highlights:  </a:t>
            </a:r>
          </a:p>
          <a:p>
            <a:pPr>
              <a:buNone/>
            </a:pPr>
            <a:r>
              <a:rPr lang="en-US" i="1" dirty="0" smtClean="0"/>
              <a:t>Nationally, able to replace the retiring baby </a:t>
            </a:r>
          </a:p>
          <a:p>
            <a:pPr>
              <a:buNone/>
            </a:pPr>
            <a:r>
              <a:rPr lang="en-US" i="1" dirty="0" smtClean="0"/>
              <a:t>boom RNs as total national supply will </a:t>
            </a:r>
          </a:p>
          <a:p>
            <a:pPr>
              <a:buNone/>
            </a:pPr>
            <a:r>
              <a:rPr lang="en-US" i="1" dirty="0" smtClean="0"/>
              <a:t>increase by roughly 1 million RNs </a:t>
            </a:r>
          </a:p>
          <a:p>
            <a:pPr>
              <a:buNone/>
            </a:pPr>
            <a:r>
              <a:rPr lang="en-US" i="1" dirty="0" smtClean="0"/>
              <a:t>The Feds believe this growth will be enough </a:t>
            </a:r>
          </a:p>
          <a:p>
            <a:pPr>
              <a:buNone/>
            </a:pPr>
            <a:r>
              <a:rPr lang="en-US" i="1" dirty="0" smtClean="0"/>
              <a:t>to match the demand for RNs, at least on a </a:t>
            </a:r>
          </a:p>
          <a:p>
            <a:pPr>
              <a:buNone/>
            </a:pPr>
            <a:r>
              <a:rPr lang="en-US" i="1" dirty="0" smtClean="0">
                <a:solidFill>
                  <a:srgbClr val="FF0000"/>
                </a:solidFill>
              </a:rPr>
              <a:t>national</a:t>
            </a:r>
            <a:r>
              <a:rPr lang="en-US" i="1" dirty="0" smtClean="0"/>
              <a:t> basis</a:t>
            </a:r>
            <a:r>
              <a:rPr lang="en-US" dirty="0" smtClean="0"/>
              <a:t>. ( Remember- we are 1 of the 16 </a:t>
            </a:r>
          </a:p>
          <a:p>
            <a:pPr>
              <a:buNone/>
            </a:pPr>
            <a:r>
              <a:rPr lang="en-US" dirty="0" smtClean="0"/>
              <a:t>states projected to have nursing shortage)</a:t>
            </a:r>
          </a:p>
          <a:p>
            <a:pPr>
              <a:buNone/>
            </a:pPr>
            <a:r>
              <a:rPr lang="en-US" dirty="0" smtClean="0"/>
              <a:t>(</a:t>
            </a:r>
            <a:r>
              <a:rPr lang="en-US" dirty="0" err="1" smtClean="0"/>
              <a:t>Auerbach</a:t>
            </a:r>
            <a:r>
              <a:rPr lang="en-US" dirty="0" smtClean="0"/>
              <a:t>, </a:t>
            </a:r>
            <a:r>
              <a:rPr lang="en-US" dirty="0" err="1" smtClean="0"/>
              <a:t>Staiger</a:t>
            </a:r>
            <a:r>
              <a:rPr lang="en-US" dirty="0" smtClean="0"/>
              <a:t> &amp; </a:t>
            </a:r>
            <a:r>
              <a:rPr lang="en-US" dirty="0" err="1" smtClean="0"/>
              <a:t>Buerhaus</a:t>
            </a:r>
            <a:r>
              <a:rPr lang="en-US" dirty="0" smtClean="0"/>
              <a:t>, 2017)</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RN Shortage is Real</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Nurse supply and demand forecasts project nurse </a:t>
            </a:r>
          </a:p>
          <a:p>
            <a:pPr>
              <a:buNone/>
            </a:pPr>
            <a:r>
              <a:rPr lang="en-US" dirty="0" smtClean="0"/>
              <a:t>shortages into 2025 and worsening into 2030 in key </a:t>
            </a:r>
          </a:p>
          <a:p>
            <a:pPr>
              <a:buNone/>
            </a:pPr>
            <a:r>
              <a:rPr lang="en-US" dirty="0" smtClean="0"/>
              <a:t>states- including Maryland. </a:t>
            </a:r>
          </a:p>
          <a:p>
            <a:endParaRPr lang="en-US" dirty="0" smtClean="0"/>
          </a:p>
          <a:p>
            <a:pPr>
              <a:buNone/>
            </a:pPr>
            <a:r>
              <a:rPr lang="en-US" b="1" dirty="0" smtClean="0"/>
              <a:t>U.S. Bureau of Labor Statistics reporting a need for </a:t>
            </a:r>
          </a:p>
          <a:p>
            <a:pPr>
              <a:buNone/>
            </a:pPr>
            <a:r>
              <a:rPr lang="en-US" b="1" dirty="0" smtClean="0"/>
              <a:t>233,000 additional RNs just in each of the next 2 years.</a:t>
            </a:r>
          </a:p>
          <a:p>
            <a:pPr>
              <a:buNone/>
            </a:pPr>
            <a:endParaRPr lang="en-US" dirty="0" smtClean="0"/>
          </a:p>
          <a:p>
            <a:pPr>
              <a:buNone/>
            </a:pPr>
            <a:r>
              <a:rPr lang="en-US" dirty="0" smtClean="0"/>
              <a:t>Misleading impression of an evaporated shortage or </a:t>
            </a:r>
          </a:p>
          <a:p>
            <a:pPr>
              <a:buNone/>
            </a:pPr>
            <a:r>
              <a:rPr lang="en-US" dirty="0" smtClean="0"/>
              <a:t>that there has been a growth in the RN workforce </a:t>
            </a:r>
          </a:p>
          <a:p>
            <a:pPr>
              <a:buNone/>
            </a:pPr>
            <a:r>
              <a:rPr lang="en-US" dirty="0" smtClean="0"/>
              <a:t>sufficient to meet all needs created by 574,400 new </a:t>
            </a:r>
          </a:p>
          <a:p>
            <a:pPr>
              <a:buNone/>
            </a:pPr>
            <a:r>
              <a:rPr lang="en-US" dirty="0" smtClean="0"/>
              <a:t>jobs as 26.3% of 555,100 eligible RNs delayed </a:t>
            </a:r>
          </a:p>
          <a:p>
            <a:pPr>
              <a:buNone/>
            </a:pPr>
            <a:r>
              <a:rPr lang="en-US" dirty="0" smtClean="0"/>
              <a:t>retirement creating a false sense of complacency.</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Lag in Graduates to fill Jobs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“…300,000+ won’t be filled when timed with graduation trends…” according to the </a:t>
            </a:r>
            <a:r>
              <a:rPr lang="en-US" i="1" dirty="0" smtClean="0"/>
              <a:t>American Journal of Medical Quality</a:t>
            </a:r>
            <a:r>
              <a:rPr lang="en-US" dirty="0" smtClean="0"/>
              <a:t>, while Georgetown University project’s the shortfall to be 193,000 by 2020.</a:t>
            </a:r>
          </a:p>
          <a:p>
            <a:r>
              <a:rPr lang="en-US" dirty="0" smtClean="0"/>
              <a:t> </a:t>
            </a:r>
            <a:r>
              <a:rPr lang="en-US" dirty="0" err="1" smtClean="0"/>
              <a:t>Juraschek</a:t>
            </a:r>
            <a:r>
              <a:rPr lang="en-US" dirty="0" smtClean="0"/>
              <a:t>, Zhang, et al. forecast a shortage of 918,232 by 2030, ranging from 725,619 to 1,112,112. </a:t>
            </a:r>
          </a:p>
          <a:p>
            <a:r>
              <a:rPr lang="en-US" dirty="0" smtClean="0"/>
              <a:t> The 16 highest forecasted RN shortage states by 2030 ----</a:t>
            </a:r>
            <a:r>
              <a:rPr lang="en-US" dirty="0" smtClean="0">
                <a:solidFill>
                  <a:srgbClr val="FF0000"/>
                </a:solidFill>
              </a:rPr>
              <a:t>include Maryland</a:t>
            </a:r>
            <a:r>
              <a:rPr lang="en-US"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Nursing Workforce Researchers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Douglas </a:t>
            </a:r>
            <a:r>
              <a:rPr lang="en-US" dirty="0" err="1" smtClean="0"/>
              <a:t>Staiger</a:t>
            </a:r>
            <a:r>
              <a:rPr lang="en-US" dirty="0" smtClean="0"/>
              <a:t>, David </a:t>
            </a:r>
            <a:r>
              <a:rPr lang="en-US" dirty="0" err="1" smtClean="0"/>
              <a:t>Auerbach</a:t>
            </a:r>
            <a:r>
              <a:rPr lang="en-US" dirty="0" smtClean="0"/>
              <a:t> and Peter </a:t>
            </a:r>
            <a:r>
              <a:rPr lang="en-US" dirty="0" err="1" smtClean="0"/>
              <a:t>Buerhaus</a:t>
            </a:r>
            <a:r>
              <a:rPr lang="en-US" dirty="0" smtClean="0"/>
              <a:t>, pointed out that “…the substantial expansion in the RN workforce is a temporary bubble that will deflate during the next several years…as the RNs…in the workforce withdraw as unemployment rates fall…and this will occur simultaneous to a wave of RN retirements…contributing to lower levels of RN workforce growth.” </a:t>
            </a:r>
          </a:p>
          <a:p>
            <a:r>
              <a:rPr lang="en-US" dirty="0" smtClean="0"/>
              <a:t>RNs are going part-time, retiring or exiting the workforce- such that the shortage will be even more severe than prior to the recession</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RN Shortage 19% by 2020</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BLS estimating 555,100 will retire by 2022. </a:t>
            </a:r>
          </a:p>
          <a:p>
            <a:r>
              <a:rPr lang="en-US" dirty="0" smtClean="0"/>
              <a:t>During the recent recession 26.3% of these RNs delayed retirement.</a:t>
            </a:r>
          </a:p>
          <a:p>
            <a:r>
              <a:rPr lang="en-US" dirty="0" smtClean="0"/>
              <a:t>Between 2013–2015, 37% of the nurses became retirement eligible, with another 7% in 2016</a:t>
            </a:r>
          </a:p>
          <a:p>
            <a:r>
              <a:rPr lang="en-US" dirty="0" smtClean="0"/>
              <a:t>Of this 44% retirement eligible, 32% are considering retirement in 1-year or less and 47% in the next 3-years, </a:t>
            </a:r>
          </a:p>
          <a:p>
            <a:r>
              <a:rPr lang="en-US" dirty="0" smtClean="0"/>
              <a:t>Just as baby boomers are increasing healthcare consumption– RNs are leaving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Minimizing the Effects of the Shortage</a:t>
            </a:r>
            <a:endParaRPr lang="en-US" sz="3200" dirty="0"/>
          </a:p>
        </p:txBody>
      </p:sp>
      <p:sp>
        <p:nvSpPr>
          <p:cNvPr id="3" name="Content Placeholder 2"/>
          <p:cNvSpPr>
            <a:spLocks noGrp="1"/>
          </p:cNvSpPr>
          <p:nvPr>
            <p:ph idx="1"/>
          </p:nvPr>
        </p:nvSpPr>
        <p:spPr/>
        <p:txBody>
          <a:bodyPr>
            <a:normAutofit lnSpcReduction="10000"/>
          </a:bodyPr>
          <a:lstStyle/>
          <a:p>
            <a:pPr>
              <a:buNone/>
            </a:pPr>
            <a:r>
              <a:rPr lang="en-US" dirty="0" smtClean="0"/>
              <a:t>Nurse recruitment will be at a faster </a:t>
            </a:r>
          </a:p>
          <a:p>
            <a:pPr>
              <a:buNone/>
            </a:pPr>
            <a:r>
              <a:rPr lang="en-US" dirty="0" smtClean="0"/>
              <a:t>pace in 2016 and 2017 as a healthier </a:t>
            </a:r>
          </a:p>
          <a:p>
            <a:pPr>
              <a:buNone/>
            </a:pPr>
            <a:r>
              <a:rPr lang="en-US" dirty="0" smtClean="0"/>
              <a:t>economy and a shrinking uninsured </a:t>
            </a:r>
          </a:p>
          <a:p>
            <a:pPr>
              <a:buNone/>
            </a:pPr>
            <a:r>
              <a:rPr lang="en-US" dirty="0" smtClean="0"/>
              <a:t>population with aging baby boomers. </a:t>
            </a:r>
          </a:p>
          <a:p>
            <a:pPr>
              <a:buNone/>
            </a:pPr>
            <a:endParaRPr lang="en-US" dirty="0" smtClean="0"/>
          </a:p>
          <a:p>
            <a:pPr marL="82296" indent="0">
              <a:buNone/>
            </a:pPr>
            <a:r>
              <a:rPr lang="en-US" dirty="0" smtClean="0"/>
              <a:t>The key questions are: How do hospitals prepare? How do they recruit and retain? Reduce turnover? Hospitals depend on the nursing education system to supply RNs.</a:t>
            </a:r>
            <a:endParaRPr 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Nursing Faculty Needed</a:t>
            </a:r>
            <a:endParaRPr lang="en-US" dirty="0"/>
          </a:p>
        </p:txBody>
      </p:sp>
      <p:sp>
        <p:nvSpPr>
          <p:cNvPr id="3" name="Content Placeholder 2"/>
          <p:cNvSpPr>
            <a:spLocks noGrp="1"/>
          </p:cNvSpPr>
          <p:nvPr>
            <p:ph idx="1"/>
          </p:nvPr>
        </p:nvSpPr>
        <p:spPr/>
        <p:txBody>
          <a:bodyPr>
            <a:normAutofit fontScale="55000" lnSpcReduction="20000"/>
          </a:bodyPr>
          <a:lstStyle/>
          <a:p>
            <a:pPr>
              <a:buNone/>
            </a:pPr>
            <a:r>
              <a:rPr lang="en-US" dirty="0" smtClean="0"/>
              <a:t>According to the American Association of Colleges of Nursing (AACN), the </a:t>
            </a:r>
          </a:p>
          <a:p>
            <a:pPr>
              <a:buNone/>
            </a:pPr>
            <a:r>
              <a:rPr lang="en-US" dirty="0" smtClean="0"/>
              <a:t>reasons for rejecting 64,067 qualified applicants included: (1) insufficient </a:t>
            </a:r>
          </a:p>
          <a:p>
            <a:pPr>
              <a:buNone/>
            </a:pPr>
            <a:r>
              <a:rPr lang="en-US" dirty="0" smtClean="0"/>
              <a:t>number of faculty, (2) a lack of classroom space/ clinical sites, (3) insufficient </a:t>
            </a:r>
          </a:p>
          <a:p>
            <a:pPr>
              <a:buNone/>
            </a:pPr>
            <a:r>
              <a:rPr lang="en-US" dirty="0" smtClean="0"/>
              <a:t>preceptors and (4) budget cuts. </a:t>
            </a:r>
          </a:p>
          <a:p>
            <a:endParaRPr lang="en-US" dirty="0" smtClean="0"/>
          </a:p>
          <a:p>
            <a:pPr>
              <a:buNone/>
            </a:pPr>
            <a:r>
              <a:rPr lang="en-US" dirty="0" smtClean="0"/>
              <a:t>BLS projects </a:t>
            </a:r>
            <a:r>
              <a:rPr lang="en-US" b="1" dirty="0" smtClean="0"/>
              <a:t>a 35% faculty increase needed to meet demand</a:t>
            </a:r>
            <a:r>
              <a:rPr lang="en-US" dirty="0" smtClean="0"/>
              <a:t>. </a:t>
            </a:r>
          </a:p>
          <a:p>
            <a:pPr>
              <a:buNone/>
            </a:pPr>
            <a:endParaRPr lang="en-US" dirty="0" smtClean="0"/>
          </a:p>
          <a:p>
            <a:pPr>
              <a:buNone/>
            </a:pPr>
            <a:r>
              <a:rPr lang="en-US" dirty="0" smtClean="0"/>
              <a:t>This is compounded by1,567 current faculty  Vacancies and 133 additional </a:t>
            </a:r>
          </a:p>
          <a:p>
            <a:pPr>
              <a:buNone/>
            </a:pPr>
            <a:r>
              <a:rPr lang="en-US" dirty="0" smtClean="0"/>
              <a:t>positions needed to meet student demand (AACN) and by the 10,200 (44%) </a:t>
            </a:r>
          </a:p>
          <a:p>
            <a:pPr>
              <a:buNone/>
            </a:pPr>
            <a:r>
              <a:rPr lang="en-US" dirty="0" smtClean="0"/>
              <a:t>faculty expected to retire and against the 20% faculty planning to go part time, </a:t>
            </a:r>
          </a:p>
          <a:p>
            <a:pPr>
              <a:buNone/>
            </a:pPr>
            <a:r>
              <a:rPr lang="en-US" dirty="0" smtClean="0"/>
              <a:t>translating to 34,200 additional faculty needed by 2022.  </a:t>
            </a:r>
            <a:endParaRPr lang="en-US" dirty="0"/>
          </a:p>
          <a:p>
            <a:pPr>
              <a:buNone/>
            </a:pPr>
            <a:endParaRPr lang="en-US" dirty="0" smtClean="0"/>
          </a:p>
          <a:p>
            <a:pPr>
              <a:buNone/>
            </a:pPr>
            <a:r>
              <a:rPr lang="en-US" dirty="0" smtClean="0"/>
              <a:t>National 2016 faculty vacancy rate (AACN): 7.9%</a:t>
            </a:r>
          </a:p>
          <a:p>
            <a:pPr>
              <a:buNone/>
            </a:pPr>
            <a:endParaRPr lang="en-US" dirty="0" smtClean="0"/>
          </a:p>
          <a:p>
            <a:pPr>
              <a:buNone/>
            </a:pPr>
            <a:r>
              <a:rPr lang="en-US" b="1" dirty="0" smtClean="0"/>
              <a:t>Maryland 2016 faculty vacancy rate: approx. </a:t>
            </a:r>
            <a:r>
              <a:rPr lang="en-US" dirty="0"/>
              <a:t>3.51% (CC) 11.72% (</a:t>
            </a:r>
            <a:r>
              <a:rPr lang="en-US" dirty="0" err="1"/>
              <a:t>Univ</a:t>
            </a:r>
            <a:r>
              <a:rPr lang="en-US"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Nurse Support Program </a:t>
            </a:r>
            <a:endParaRPr lang="en-US" dirty="0"/>
          </a:p>
        </p:txBody>
      </p:sp>
      <p:sp>
        <p:nvSpPr>
          <p:cNvPr id="2" name="Content Placeholder 1"/>
          <p:cNvSpPr>
            <a:spLocks noGrp="1"/>
          </p:cNvSpPr>
          <p:nvPr>
            <p:ph idx="1"/>
          </p:nvPr>
        </p:nvSpPr>
        <p:spPr/>
        <p:txBody>
          <a:bodyPr>
            <a:normAutofit fontScale="85000" lnSpcReduction="20000"/>
          </a:bodyPr>
          <a:lstStyle/>
          <a:p>
            <a:r>
              <a:rPr lang="en-US" dirty="0" smtClean="0"/>
              <a:t>Nurse Support Program I- </a:t>
            </a:r>
          </a:p>
          <a:p>
            <a:pPr marL="0" indent="0">
              <a:buNone/>
            </a:pPr>
            <a:r>
              <a:rPr lang="en-US" dirty="0"/>
              <a:t> </a:t>
            </a:r>
            <a:r>
              <a:rPr lang="en-US" dirty="0" smtClean="0"/>
              <a:t>   CNO’s -hospitals</a:t>
            </a:r>
          </a:p>
          <a:p>
            <a:r>
              <a:rPr lang="en-US" dirty="0" smtClean="0"/>
              <a:t>Next Evaluation Due: 2022 ( renewed 2017)</a:t>
            </a:r>
          </a:p>
          <a:p>
            <a:pPr marL="0" indent="0">
              <a:buNone/>
            </a:pPr>
            <a:endParaRPr lang="en-US" dirty="0"/>
          </a:p>
          <a:p>
            <a:r>
              <a:rPr lang="en-US" dirty="0" smtClean="0"/>
              <a:t>Nurse Support Program II- </a:t>
            </a:r>
          </a:p>
          <a:p>
            <a:pPr marL="0" indent="0">
              <a:buNone/>
            </a:pPr>
            <a:r>
              <a:rPr lang="en-US" dirty="0"/>
              <a:t> </a:t>
            </a:r>
            <a:r>
              <a:rPr lang="en-US" dirty="0" smtClean="0"/>
              <a:t>   Deans/Directors- schools of nursing </a:t>
            </a:r>
          </a:p>
          <a:p>
            <a:r>
              <a:rPr lang="en-US" dirty="0" smtClean="0"/>
              <a:t>Next Evaluation Due: 2020 (renewed 2015)</a:t>
            </a:r>
          </a:p>
          <a:p>
            <a:pPr marL="0" indent="0">
              <a:buNone/>
            </a:pPr>
            <a:endParaRPr lang="en-US" dirty="0"/>
          </a:p>
          <a:p>
            <a:r>
              <a:rPr lang="en-US" b="1" dirty="0" smtClean="0">
                <a:solidFill>
                  <a:schemeClr val="accent2">
                    <a:lumMod val="75000"/>
                  </a:schemeClr>
                </a:solidFill>
              </a:rPr>
              <a:t>Common Goals</a:t>
            </a:r>
          </a:p>
          <a:p>
            <a:r>
              <a:rPr lang="en-US" b="1" dirty="0" smtClean="0">
                <a:solidFill>
                  <a:schemeClr val="accent2">
                    <a:lumMod val="75000"/>
                  </a:schemeClr>
                </a:solidFill>
              </a:rPr>
              <a:t>Common Funding Mechanism</a:t>
            </a:r>
            <a:endParaRPr lang="en-US" dirty="0"/>
          </a:p>
          <a:p>
            <a:r>
              <a:rPr lang="en-US" b="1" dirty="0" smtClean="0">
                <a:solidFill>
                  <a:schemeClr val="accent2">
                    <a:lumMod val="75000"/>
                  </a:schemeClr>
                </a:solidFill>
              </a:rPr>
              <a:t>Common Focus on Registered Nurses</a:t>
            </a:r>
          </a:p>
          <a:p>
            <a:endParaRPr lang="en-US" dirty="0"/>
          </a:p>
        </p:txBody>
      </p:sp>
    </p:spTree>
    <p:extLst>
      <p:ext uri="{BB962C8B-B14F-4D97-AF65-F5344CB8AC3E}">
        <p14:creationId xmlns:p14="http://schemas.microsoft.com/office/powerpoint/2010/main" val="145501848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RN Jobs outpacing Graduates</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dirty="0" smtClean="0"/>
              <a:t>Between 2012- 2016 an estimated 233,000 new RN jobs </a:t>
            </a:r>
          </a:p>
          <a:p>
            <a:pPr>
              <a:buNone/>
            </a:pPr>
            <a:r>
              <a:rPr lang="en-US" dirty="0" smtClean="0"/>
              <a:t>were created annually, but there were only an average 155,000  </a:t>
            </a:r>
          </a:p>
          <a:p>
            <a:pPr>
              <a:buNone/>
            </a:pPr>
            <a:r>
              <a:rPr lang="en-US" dirty="0" smtClean="0"/>
              <a:t>new nurse graduates, and only an average 140,000 passed the </a:t>
            </a:r>
          </a:p>
          <a:p>
            <a:pPr>
              <a:buNone/>
            </a:pPr>
            <a:r>
              <a:rPr lang="en-US" dirty="0" smtClean="0"/>
              <a:t>NCLEX-RN nationally</a:t>
            </a:r>
          </a:p>
          <a:p>
            <a:pPr>
              <a:buNone/>
            </a:pPr>
            <a:endParaRPr lang="en-US" dirty="0" smtClean="0"/>
          </a:p>
          <a:p>
            <a:pPr>
              <a:buNone/>
            </a:pPr>
            <a:r>
              <a:rPr lang="en-US" dirty="0" smtClean="0"/>
              <a:t>2016 ( 161,156 new RN grads with 135,276 first time testers passed) </a:t>
            </a:r>
          </a:p>
          <a:p>
            <a:pPr>
              <a:buNone/>
            </a:pPr>
            <a:r>
              <a:rPr lang="en-US" dirty="0" smtClean="0"/>
              <a:t>                                   83.94% national pass rate</a:t>
            </a:r>
          </a:p>
          <a:p>
            <a:pPr>
              <a:buNone/>
            </a:pPr>
            <a:endParaRPr lang="en-US" dirty="0" smtClean="0"/>
          </a:p>
          <a:p>
            <a:pPr>
              <a:buNone/>
            </a:pPr>
            <a:r>
              <a:rPr lang="en-US" dirty="0" smtClean="0"/>
              <a:t>2016 MD (2759 new RN grads with 2285 first time testers passed)     </a:t>
            </a:r>
          </a:p>
          <a:p>
            <a:pPr>
              <a:buNone/>
            </a:pPr>
            <a:r>
              <a:rPr lang="en-US" dirty="0" smtClean="0"/>
              <a:t>                                    82.82% Maryland pass rate (MBON, 2017)</a:t>
            </a:r>
          </a:p>
          <a:p>
            <a:pPr>
              <a:buNone/>
            </a:pPr>
            <a:r>
              <a:rPr lang="en-US" dirty="0"/>
              <a:t>R</a:t>
            </a:r>
            <a:r>
              <a:rPr lang="en-US" dirty="0" smtClean="0"/>
              <a:t>ising demand for APRNs that will draw off another 198,000 RNs. </a:t>
            </a:r>
          </a:p>
          <a:p>
            <a:pPr>
              <a:buNone/>
            </a:pPr>
            <a:endParaRPr lang="en-US" dirty="0" smtClean="0"/>
          </a:p>
          <a:p>
            <a:pPr>
              <a:buNone/>
            </a:pPr>
            <a:r>
              <a:rPr lang="en-US" dirty="0" smtClean="0"/>
              <a:t>Consider the 1,000,000 million nurses projected to retire in 10 yrs.</a:t>
            </a:r>
            <a:endParaRPr lang="en-US" b="1"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smtClean="0"/>
              <a:t>Tipping Point- BSNs outpace ADNs</a:t>
            </a:r>
            <a:endParaRPr lang="en-US" sz="3600" dirty="0"/>
          </a:p>
        </p:txBody>
      </p:sp>
      <p:sp>
        <p:nvSpPr>
          <p:cNvPr id="2" name="Content Placeholder 1"/>
          <p:cNvSpPr>
            <a:spLocks noGrp="1"/>
          </p:cNvSpPr>
          <p:nvPr>
            <p:ph idx="1"/>
          </p:nvPr>
        </p:nvSpPr>
        <p:spPr/>
        <p:txBody>
          <a:bodyPr>
            <a:normAutofit fontScale="62500" lnSpcReduction="20000"/>
          </a:bodyPr>
          <a:lstStyle/>
          <a:p>
            <a:pPr marL="0" indent="0">
              <a:buNone/>
            </a:pPr>
            <a:r>
              <a:rPr lang="en-US" i="1" dirty="0"/>
              <a:t>The nation’s nursing workforce has reached a critical tipping </a:t>
            </a:r>
            <a:r>
              <a:rPr lang="en-US" i="1" dirty="0" smtClean="0"/>
              <a:t>point to meet the IOM goal for 80% BSN or higher degrees. </a:t>
            </a:r>
          </a:p>
          <a:p>
            <a:pPr marL="0" indent="0">
              <a:buNone/>
            </a:pPr>
            <a:endParaRPr lang="en-US" i="1" dirty="0" smtClean="0"/>
          </a:p>
          <a:p>
            <a:pPr marL="0" indent="0">
              <a:buNone/>
            </a:pPr>
            <a:r>
              <a:rPr lang="en-US" i="1" dirty="0" smtClean="0"/>
              <a:t>By </a:t>
            </a:r>
            <a:r>
              <a:rPr lang="en-US" i="1" dirty="0"/>
              <a:t>2012, more nurses (53 percent) were earning four-year baccalaureate than two-year associate degrees (47 percent). </a:t>
            </a:r>
            <a:endParaRPr lang="en-US" i="1" dirty="0" smtClean="0"/>
          </a:p>
          <a:p>
            <a:pPr marL="0" indent="0">
              <a:buNone/>
            </a:pPr>
            <a:endParaRPr lang="en-US" i="1" dirty="0" smtClean="0"/>
          </a:p>
          <a:p>
            <a:pPr marL="0" indent="0">
              <a:buNone/>
            </a:pPr>
            <a:r>
              <a:rPr lang="en-US" i="1" dirty="0" smtClean="0"/>
              <a:t>The </a:t>
            </a:r>
            <a:r>
              <a:rPr lang="en-US" i="1" dirty="0"/>
              <a:t>percentages were </a:t>
            </a:r>
            <a:r>
              <a:rPr lang="en-US" i="1" dirty="0" smtClean="0"/>
              <a:t>mirror opposite </a:t>
            </a:r>
            <a:r>
              <a:rPr lang="en-US" i="1" dirty="0"/>
              <a:t>images of each other a decade earlier; in 2002, </a:t>
            </a:r>
            <a:r>
              <a:rPr lang="en-US" i="1" dirty="0" smtClean="0"/>
              <a:t>(55 </a:t>
            </a:r>
            <a:r>
              <a:rPr lang="en-US" i="1" dirty="0"/>
              <a:t>percent </a:t>
            </a:r>
            <a:r>
              <a:rPr lang="en-US" i="1" dirty="0" smtClean="0"/>
              <a:t>) nurses </a:t>
            </a:r>
            <a:r>
              <a:rPr lang="en-US" i="1" dirty="0"/>
              <a:t>earned an ADN and </a:t>
            </a:r>
            <a:r>
              <a:rPr lang="en-US" i="1" dirty="0" smtClean="0"/>
              <a:t>(45 percent) </a:t>
            </a:r>
            <a:r>
              <a:rPr lang="en-US" i="1" dirty="0"/>
              <a:t>earned a BSN</a:t>
            </a:r>
            <a:r>
              <a:rPr lang="en-US" i="1" dirty="0" smtClean="0"/>
              <a:t>.</a:t>
            </a:r>
          </a:p>
          <a:p>
            <a:pPr marL="0" indent="0">
              <a:buNone/>
            </a:pPr>
            <a:endParaRPr lang="en-US" i="1" dirty="0" smtClean="0"/>
          </a:p>
          <a:p>
            <a:pPr marL="0" indent="0">
              <a:buNone/>
            </a:pPr>
            <a:r>
              <a:rPr lang="en-US" b="1" i="1" dirty="0" smtClean="0"/>
              <a:t>A </a:t>
            </a:r>
            <a:r>
              <a:rPr lang="en-US" b="1" i="1" dirty="0"/>
              <a:t>strong driver of the change is an explosion of accelerated Registered Nurse (RN)-to-BSN nurse education programs, which enable RNs and nursing students to earn bachelor’s degrees in shorter time periods than do traditional four-year BSN programs</a:t>
            </a:r>
            <a:r>
              <a:rPr lang="en-US" b="1" i="1" dirty="0" smtClean="0"/>
              <a:t>.                                    </a:t>
            </a:r>
            <a:r>
              <a:rPr lang="en-US" i="1" dirty="0" smtClean="0"/>
              <a:t>			</a:t>
            </a:r>
          </a:p>
          <a:p>
            <a:pPr marL="0" indent="0">
              <a:buNone/>
            </a:pPr>
            <a:r>
              <a:rPr lang="en-US" i="1" dirty="0"/>
              <a:t> </a:t>
            </a:r>
            <a:r>
              <a:rPr lang="en-US" i="1" dirty="0" smtClean="0"/>
              <a:t>                                 ( </a:t>
            </a:r>
            <a:r>
              <a:rPr lang="en-US" i="1" dirty="0" err="1" smtClean="0"/>
              <a:t>Aurbach</a:t>
            </a:r>
            <a:r>
              <a:rPr lang="en-US" i="1" dirty="0" smtClean="0"/>
              <a:t>, </a:t>
            </a:r>
            <a:r>
              <a:rPr lang="en-US" i="1" dirty="0" err="1" smtClean="0"/>
              <a:t>Buerhaus</a:t>
            </a:r>
            <a:r>
              <a:rPr lang="en-US" i="1" dirty="0" smtClean="0"/>
              <a:t>, </a:t>
            </a:r>
            <a:r>
              <a:rPr lang="en-US" i="1" dirty="0" err="1" smtClean="0"/>
              <a:t>Staiger</a:t>
            </a:r>
            <a:r>
              <a:rPr lang="en-US" i="1" dirty="0" smtClean="0"/>
              <a:t>, 2016)</a:t>
            </a:r>
            <a:endParaRPr lang="en-US" i="1" dirty="0"/>
          </a:p>
        </p:txBody>
      </p:sp>
    </p:spTree>
    <p:extLst>
      <p:ext uri="{BB962C8B-B14F-4D97-AF65-F5344CB8AC3E}">
        <p14:creationId xmlns:p14="http://schemas.microsoft.com/office/powerpoint/2010/main" val="6621095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APIN- RWJF Program Concludes</a:t>
            </a:r>
            <a:endParaRPr lang="en-US" dirty="0"/>
          </a:p>
        </p:txBody>
      </p:sp>
      <p:sp>
        <p:nvSpPr>
          <p:cNvPr id="2" name="Content Placeholder 1"/>
          <p:cNvSpPr>
            <a:spLocks noGrp="1"/>
          </p:cNvSpPr>
          <p:nvPr>
            <p:ph sz="half" idx="1"/>
          </p:nvPr>
        </p:nvSpPr>
        <p:spPr/>
        <p:txBody>
          <a:bodyPr>
            <a:normAutofit fontScale="77500" lnSpcReduction="20000"/>
          </a:bodyPr>
          <a:lstStyle/>
          <a:p>
            <a:pPr marL="0" indent="0">
              <a:buNone/>
            </a:pPr>
            <a:r>
              <a:rPr lang="en-US" b="1" dirty="0" smtClean="0"/>
              <a:t>Academic Progression</a:t>
            </a:r>
          </a:p>
          <a:p>
            <a:pPr marL="0" indent="0">
              <a:buNone/>
            </a:pPr>
            <a:r>
              <a:rPr lang="en-US" b="1" dirty="0" smtClean="0"/>
              <a:t>In Nursing</a:t>
            </a:r>
          </a:p>
          <a:p>
            <a:pPr marL="0" indent="0">
              <a:buNone/>
            </a:pPr>
            <a:endParaRPr lang="en-US" dirty="0"/>
          </a:p>
          <a:p>
            <a:pPr marL="0" indent="0">
              <a:buNone/>
            </a:pPr>
            <a:r>
              <a:rPr lang="en-US" dirty="0" smtClean="0"/>
              <a:t>“We have not found</a:t>
            </a:r>
          </a:p>
          <a:p>
            <a:pPr marL="0" indent="0">
              <a:buNone/>
            </a:pPr>
            <a:r>
              <a:rPr lang="en-US" dirty="0" smtClean="0"/>
              <a:t>a perfect model-</a:t>
            </a:r>
          </a:p>
          <a:p>
            <a:pPr marL="0" indent="0">
              <a:buNone/>
            </a:pPr>
            <a:r>
              <a:rPr lang="en-US" dirty="0"/>
              <a:t>o</a:t>
            </a:r>
            <a:r>
              <a:rPr lang="en-US" dirty="0" smtClean="0"/>
              <a:t>ne size does</a:t>
            </a:r>
          </a:p>
          <a:p>
            <a:pPr marL="0" indent="0">
              <a:buNone/>
            </a:pPr>
            <a:r>
              <a:rPr lang="en-US" b="1" dirty="0" smtClean="0"/>
              <a:t>NOT</a:t>
            </a:r>
            <a:r>
              <a:rPr lang="en-US" dirty="0" smtClean="0"/>
              <a:t> fit all” RWJF Conference</a:t>
            </a:r>
          </a:p>
          <a:p>
            <a:pPr marL="0" indent="0">
              <a:buNone/>
            </a:pPr>
            <a:endParaRPr lang="en-US" dirty="0" smtClean="0"/>
          </a:p>
          <a:p>
            <a:pPr marL="0" indent="0">
              <a:buNone/>
            </a:pPr>
            <a:r>
              <a:rPr lang="en-US" dirty="0" smtClean="0"/>
              <a:t>Nov. 2016</a:t>
            </a:r>
          </a:p>
          <a:p>
            <a:pPr marL="0" indent="0">
              <a:buNone/>
            </a:pPr>
            <a:endParaRPr lang="en-US" dirty="0"/>
          </a:p>
          <a:p>
            <a:pPr marL="0" indent="0">
              <a:buNone/>
            </a:pPr>
            <a:r>
              <a:rPr lang="en-US" dirty="0" smtClean="0"/>
              <a:t>RWJF no longer funding nursing workforce projects- shifted to “culture of health”</a:t>
            </a:r>
          </a:p>
          <a:p>
            <a:pPr marL="0" indent="0">
              <a:buNone/>
            </a:pPr>
            <a:endParaRPr lang="en-US" dirty="0" smtClean="0"/>
          </a:p>
          <a:p>
            <a:pPr marL="0" indent="0">
              <a:buNone/>
            </a:pPr>
            <a:endParaRPr lang="en-US" dirty="0"/>
          </a:p>
        </p:txBody>
      </p:sp>
      <p:sp>
        <p:nvSpPr>
          <p:cNvPr id="5" name="Content Placeholder 4"/>
          <p:cNvSpPr>
            <a:spLocks noGrp="1"/>
          </p:cNvSpPr>
          <p:nvPr>
            <p:ph sz="half" idx="2"/>
          </p:nvPr>
        </p:nvSpPr>
        <p:spPr/>
        <p:txBody>
          <a:bodyPr>
            <a:normAutofit fontScale="77500" lnSpcReduction="20000"/>
          </a:bodyPr>
          <a:lstStyle/>
          <a:p>
            <a:pPr>
              <a:buNone/>
            </a:pPr>
            <a:r>
              <a:rPr lang="en-US" dirty="0" smtClean="0"/>
              <a:t>    The Academic Progression in Nursing Program (APIN) has concluded a four-year project to identify and develop the most promising strategies for creating a more highly educated nursing workforce.  APIN was funded by the Robert Wood Johnson Foundation (RWJF) in partnership with the nursing Tri-Council, and was administered by the American Organization of Nurse Executives (AONE).  </a:t>
            </a:r>
            <a:endParaRPr lang="en-US" dirty="0"/>
          </a:p>
        </p:txBody>
      </p:sp>
    </p:spTree>
    <p:extLst>
      <p:ext uri="{BB962C8B-B14F-4D97-AF65-F5344CB8AC3E}">
        <p14:creationId xmlns:p14="http://schemas.microsoft.com/office/powerpoint/2010/main" val="32890851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National Education Progression in Nursing Collaborative (NEPIN)</a:t>
            </a:r>
            <a:endParaRPr lang="en-US" dirty="0"/>
          </a:p>
        </p:txBody>
      </p:sp>
      <p:sp>
        <p:nvSpPr>
          <p:cNvPr id="3" name="Content Placeholder 2"/>
          <p:cNvSpPr>
            <a:spLocks noGrp="1"/>
          </p:cNvSpPr>
          <p:nvPr>
            <p:ph sz="half" idx="1"/>
          </p:nvPr>
        </p:nvSpPr>
        <p:spPr/>
        <p:txBody>
          <a:bodyPr>
            <a:normAutofit fontScale="62500" lnSpcReduction="20000"/>
          </a:bodyPr>
          <a:lstStyle/>
          <a:p>
            <a:r>
              <a:rPr lang="en-US" dirty="0" smtClean="0"/>
              <a:t>The National Education Progression in Nursing Collaborative (NEPIN) has hired Tina Lear as National Program Director to accelerate educational advancement for nurses across the United States. </a:t>
            </a:r>
          </a:p>
          <a:p>
            <a:r>
              <a:rPr lang="en-US" dirty="0" smtClean="0"/>
              <a:t> If you would like more information or would like to be involved, contact Tina Lear  </a:t>
            </a:r>
            <a:r>
              <a:rPr lang="en-US" dirty="0" smtClean="0">
                <a:hlinkClick r:id="rId2"/>
              </a:rPr>
              <a:t>tina.lear@nepincollaborative.org</a:t>
            </a:r>
            <a:r>
              <a:rPr lang="en-US" dirty="0" smtClean="0"/>
              <a:t>.</a:t>
            </a:r>
          </a:p>
          <a:p>
            <a:r>
              <a:rPr lang="en-US" dirty="0" smtClean="0"/>
              <a:t>Donna Meyer ( CEO, OADN)</a:t>
            </a:r>
          </a:p>
          <a:p>
            <a:r>
              <a:rPr lang="en-US" dirty="0" smtClean="0"/>
              <a:t>Christy Dryer ( President, OADN)</a:t>
            </a:r>
          </a:p>
          <a:p>
            <a:r>
              <a:rPr lang="en-US" dirty="0" smtClean="0"/>
              <a:t>Bryan Hoffman (Deputy Director, OADN)</a:t>
            </a:r>
          </a:p>
        </p:txBody>
      </p:sp>
      <p:sp>
        <p:nvSpPr>
          <p:cNvPr id="4" name="Content Placeholder 3"/>
          <p:cNvSpPr>
            <a:spLocks noGrp="1"/>
          </p:cNvSpPr>
          <p:nvPr>
            <p:ph sz="half" idx="2"/>
          </p:nvPr>
        </p:nvSpPr>
        <p:spPr>
          <a:xfrm>
            <a:off x="5276088" y="1524000"/>
            <a:ext cx="3657600" cy="4876800"/>
          </a:xfrm>
        </p:spPr>
        <p:txBody>
          <a:bodyPr>
            <a:normAutofit fontScale="62500" lnSpcReduction="20000"/>
          </a:bodyPr>
          <a:lstStyle/>
          <a:p>
            <a:r>
              <a:rPr lang="en-US" dirty="0" smtClean="0"/>
              <a:t>NEPIN is new, but the organization’s continued work emanates from the APIN (Academic Progression in Nursing) initiative, a grant-funded effort of the Robert Wood Johnson Foundation (RWJF) that concluded in June. </a:t>
            </a:r>
          </a:p>
          <a:p>
            <a:endParaRPr lang="en-US" dirty="0" smtClean="0"/>
          </a:p>
          <a:p>
            <a:r>
              <a:rPr lang="en-US" b="1" dirty="0" smtClean="0"/>
              <a:t>The Organization for Associate Degree Nursing (OADN) Foundation will serve as the fiduciary and convener for the collaborative. </a:t>
            </a:r>
          </a:p>
          <a:p>
            <a:endParaRPr lang="en-US" b="1" dirty="0" smtClean="0"/>
          </a:p>
          <a:p>
            <a:r>
              <a:rPr lang="en-US" b="1" dirty="0" smtClean="0"/>
              <a:t>Nancy Perry provided update at NSP II APIN mtg. 10/11/17</a:t>
            </a:r>
            <a:endParaRPr lang="en-US"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US" dirty="0" smtClean="0"/>
              <a:t>Associate Degree RNs Needed</a:t>
            </a:r>
            <a:endParaRPr lang="en-US" dirty="0"/>
          </a:p>
        </p:txBody>
      </p:sp>
      <p:sp>
        <p:nvSpPr>
          <p:cNvPr id="6" name="Content Placeholder 5"/>
          <p:cNvSpPr>
            <a:spLocks noGrp="1"/>
          </p:cNvSpPr>
          <p:nvPr>
            <p:ph idx="1"/>
          </p:nvPr>
        </p:nvSpPr>
        <p:spPr/>
        <p:txBody>
          <a:bodyPr>
            <a:normAutofit fontScale="47500" lnSpcReduction="20000"/>
          </a:bodyPr>
          <a:lstStyle/>
          <a:p>
            <a:pPr>
              <a:buNone/>
            </a:pPr>
            <a:r>
              <a:rPr lang="en-US" sz="3400" i="1" dirty="0" smtClean="0"/>
              <a:t>Our results indicate, as did </a:t>
            </a:r>
            <a:r>
              <a:rPr lang="en-US" sz="3400" i="1" dirty="0" err="1" smtClean="0"/>
              <a:t>Kovner</a:t>
            </a:r>
            <a:r>
              <a:rPr lang="en-US" sz="3400" i="1" dirty="0" smtClean="0"/>
              <a:t> and colleagues(2014), ADN-prepared RNs appear to be </a:t>
            </a:r>
          </a:p>
          <a:p>
            <a:pPr>
              <a:buNone/>
            </a:pPr>
            <a:r>
              <a:rPr lang="en-US" sz="3400" i="1" dirty="0" smtClean="0"/>
              <a:t>experiencing diverging labor market outcomes from BSN-prepared RNs. </a:t>
            </a:r>
          </a:p>
          <a:p>
            <a:pPr>
              <a:buNone/>
            </a:pPr>
            <a:endParaRPr lang="en-US" sz="3400" i="1" dirty="0" smtClean="0"/>
          </a:p>
          <a:p>
            <a:pPr>
              <a:buNone/>
            </a:pPr>
            <a:r>
              <a:rPr lang="en-US" sz="3400" i="1" dirty="0" smtClean="0"/>
              <a:t>Yet, at the same time, there has been a </a:t>
            </a:r>
            <a:r>
              <a:rPr lang="en-US" sz="3400" b="1" i="1" dirty="0" smtClean="0"/>
              <a:t>rapid increase in ADN educational programs </a:t>
            </a:r>
          </a:p>
          <a:p>
            <a:pPr>
              <a:buNone/>
            </a:pPr>
            <a:r>
              <a:rPr lang="en-US" sz="3400" b="1" i="1" dirty="0" smtClean="0"/>
              <a:t>over the last 10 years</a:t>
            </a:r>
            <a:r>
              <a:rPr lang="en-US" sz="3400" i="1" dirty="0" smtClean="0"/>
              <a:t>. This growth may be </a:t>
            </a:r>
            <a:r>
              <a:rPr lang="en-US" sz="3400" b="1" i="1" dirty="0" smtClean="0"/>
              <a:t>helping to fill what would otherwise be a </a:t>
            </a:r>
          </a:p>
          <a:p>
            <a:pPr>
              <a:buNone/>
            </a:pPr>
            <a:r>
              <a:rPr lang="en-US" sz="3400" b="1" i="1" dirty="0" smtClean="0"/>
              <a:t>potential new nursing shortage as the baby boomer RNs begin to exit the </a:t>
            </a:r>
          </a:p>
          <a:p>
            <a:pPr>
              <a:buNone/>
            </a:pPr>
            <a:r>
              <a:rPr lang="en-US" sz="3400" b="1" i="1" dirty="0" smtClean="0"/>
              <a:t>workforce? </a:t>
            </a:r>
            <a:r>
              <a:rPr lang="en-US" sz="3400" dirty="0" smtClean="0"/>
              <a:t>( Remember- they are looking at national nursing workforce changes- </a:t>
            </a:r>
            <a:r>
              <a:rPr lang="en-US" sz="3400" dirty="0" smtClean="0">
                <a:solidFill>
                  <a:srgbClr val="FF0000"/>
                </a:solidFill>
              </a:rPr>
              <a:t>in </a:t>
            </a:r>
          </a:p>
          <a:p>
            <a:pPr>
              <a:buNone/>
            </a:pPr>
            <a:r>
              <a:rPr lang="en-US" sz="3400" dirty="0" smtClean="0">
                <a:solidFill>
                  <a:srgbClr val="FF0000"/>
                </a:solidFill>
              </a:rPr>
              <a:t>Maryland we saw static programs with a reduction in ADN graduates over last 5 yrs</a:t>
            </a:r>
            <a:r>
              <a:rPr lang="en-US" sz="3400" i="1" dirty="0" smtClean="0"/>
              <a:t>.</a:t>
            </a:r>
            <a:r>
              <a:rPr lang="en-US" sz="3400" dirty="0" smtClean="0"/>
              <a:t>)</a:t>
            </a:r>
          </a:p>
          <a:p>
            <a:pPr>
              <a:buNone/>
            </a:pPr>
            <a:endParaRPr lang="en-US" sz="3400" i="1" dirty="0" smtClean="0"/>
          </a:p>
          <a:p>
            <a:pPr>
              <a:buNone/>
            </a:pPr>
            <a:r>
              <a:rPr lang="en-US" sz="3400" i="1" dirty="0" smtClean="0"/>
              <a:t>Even if ADN-prepared RNs are </a:t>
            </a:r>
            <a:r>
              <a:rPr lang="en-US" sz="3400" b="1" i="1" dirty="0" smtClean="0"/>
              <a:t>not always finding the hospital positions some of </a:t>
            </a:r>
          </a:p>
          <a:p>
            <a:pPr>
              <a:buNone/>
            </a:pPr>
            <a:r>
              <a:rPr lang="en-US" sz="3400" b="1" i="1" dirty="0" smtClean="0"/>
              <a:t>them expect upon entering nursing school, the widespread availability of RN-to-</a:t>
            </a:r>
          </a:p>
          <a:p>
            <a:pPr>
              <a:buNone/>
            </a:pPr>
            <a:r>
              <a:rPr lang="en-US" sz="3400" b="1" i="1" dirty="0" smtClean="0"/>
              <a:t>BSN programs provides a relatively easy step for conversion to a BSN</a:t>
            </a:r>
            <a:r>
              <a:rPr lang="en-US" sz="3400" b="1" dirty="0" smtClean="0"/>
              <a:t>.</a:t>
            </a:r>
          </a:p>
          <a:p>
            <a:pPr>
              <a:buNone/>
            </a:pPr>
            <a:r>
              <a:rPr lang="en-US" sz="3400" b="1" dirty="0"/>
              <a:t> </a:t>
            </a:r>
            <a:r>
              <a:rPr lang="en-US" sz="3400" b="1" dirty="0" smtClean="0"/>
              <a:t>                                    </a:t>
            </a:r>
            <a:endParaRPr lang="en-US" b="1" dirty="0"/>
          </a:p>
          <a:p>
            <a:pPr>
              <a:buNone/>
            </a:pPr>
            <a:r>
              <a:rPr lang="en-US" b="1" dirty="0" smtClean="0"/>
              <a:t>                                                                    </a:t>
            </a:r>
            <a:r>
              <a:rPr lang="en-US" dirty="0" smtClean="0"/>
              <a:t>( </a:t>
            </a:r>
            <a:r>
              <a:rPr lang="en-US" dirty="0" err="1" smtClean="0"/>
              <a:t>Auerbach</a:t>
            </a:r>
            <a:r>
              <a:rPr lang="en-US" dirty="0" smtClean="0"/>
              <a:t>, </a:t>
            </a:r>
            <a:r>
              <a:rPr lang="en-US" dirty="0" err="1" smtClean="0"/>
              <a:t>Buerhaus</a:t>
            </a:r>
            <a:r>
              <a:rPr lang="en-US" dirty="0" smtClean="0"/>
              <a:t>, </a:t>
            </a:r>
            <a:r>
              <a:rPr lang="en-US" dirty="0" err="1" smtClean="0"/>
              <a:t>Staiger</a:t>
            </a:r>
            <a:r>
              <a:rPr lang="en-US" dirty="0" smtClean="0"/>
              <a:t>, 2015)</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800" dirty="0" smtClean="0"/>
              <a:t>Faculty-Focused Strategies</a:t>
            </a:r>
            <a:endParaRPr lang="en-US" sz="4800" dirty="0"/>
          </a:p>
        </p:txBody>
      </p:sp>
      <p:sp>
        <p:nvSpPr>
          <p:cNvPr id="2" name="Content Placeholder 1"/>
          <p:cNvSpPr>
            <a:spLocks noGrp="1"/>
          </p:cNvSpPr>
          <p:nvPr>
            <p:ph idx="1"/>
          </p:nvPr>
        </p:nvSpPr>
        <p:spPr/>
        <p:txBody>
          <a:bodyPr>
            <a:normAutofit fontScale="55000" lnSpcReduction="20000"/>
          </a:bodyPr>
          <a:lstStyle/>
          <a:p>
            <a:pPr>
              <a:buNone/>
            </a:pPr>
            <a:endParaRPr lang="en-US" b="1" dirty="0" smtClean="0"/>
          </a:p>
          <a:p>
            <a:pPr>
              <a:buNone/>
            </a:pPr>
            <a:r>
              <a:rPr lang="en-US" b="1" dirty="0" smtClean="0"/>
              <a:t>Double the number of RNs with Doctoral Degrees</a:t>
            </a:r>
          </a:p>
          <a:p>
            <a:pPr marL="0" indent="0">
              <a:buNone/>
            </a:pPr>
            <a:r>
              <a:rPr lang="en-US" dirty="0" smtClean="0"/>
              <a:t>( PhD in Nursing/Other, Doctor of Nursing Practice, </a:t>
            </a:r>
            <a:r>
              <a:rPr lang="en-US" dirty="0" err="1" smtClean="0"/>
              <a:t>EdD</a:t>
            </a:r>
            <a:r>
              <a:rPr lang="en-US" dirty="0" smtClean="0"/>
              <a:t>)</a:t>
            </a:r>
          </a:p>
          <a:p>
            <a:endParaRPr lang="en-US" dirty="0"/>
          </a:p>
          <a:p>
            <a:pPr>
              <a:buNone/>
            </a:pPr>
            <a:r>
              <a:rPr lang="en-US" b="1" dirty="0" smtClean="0"/>
              <a:t>Barriers- Money and Time </a:t>
            </a:r>
          </a:p>
          <a:p>
            <a:pPr>
              <a:buNone/>
            </a:pPr>
            <a:r>
              <a:rPr lang="en-US" dirty="0" smtClean="0"/>
              <a:t>( NSP II- Hal and Jo Cohen GNF- Full Tuition at any State</a:t>
            </a:r>
          </a:p>
          <a:p>
            <a:pPr>
              <a:buNone/>
            </a:pPr>
            <a:r>
              <a:rPr lang="en-US" dirty="0" smtClean="0"/>
              <a:t>  School graduate degree program, New Nurse Faculty </a:t>
            </a:r>
          </a:p>
          <a:p>
            <a:pPr>
              <a:buNone/>
            </a:pPr>
            <a:r>
              <a:rPr lang="en-US" dirty="0"/>
              <a:t> </a:t>
            </a:r>
            <a:r>
              <a:rPr lang="en-US" dirty="0" smtClean="0"/>
              <a:t> Fellowships (NNFF) for $20K over 3 years and Nurse Educator Doctoral </a:t>
            </a:r>
          </a:p>
          <a:p>
            <a:pPr>
              <a:buNone/>
            </a:pPr>
            <a:r>
              <a:rPr lang="en-US" dirty="0"/>
              <a:t> </a:t>
            </a:r>
            <a:r>
              <a:rPr lang="en-US" dirty="0" smtClean="0"/>
              <a:t> Grants for Practice and Dissertation Research (NEDG) to</a:t>
            </a:r>
          </a:p>
          <a:p>
            <a:pPr>
              <a:buNone/>
            </a:pPr>
            <a:r>
              <a:rPr lang="en-US" dirty="0" smtClean="0"/>
              <a:t>  Faculty for up to $30K)</a:t>
            </a:r>
          </a:p>
          <a:p>
            <a:pPr>
              <a:buNone/>
            </a:pPr>
            <a:endParaRPr lang="en-US" dirty="0"/>
          </a:p>
          <a:p>
            <a:r>
              <a:rPr lang="en-US" b="1" dirty="0" smtClean="0"/>
              <a:t>Mentorship-</a:t>
            </a:r>
            <a:r>
              <a:rPr lang="en-US" dirty="0" smtClean="0"/>
              <a:t> Early career guidance</a:t>
            </a:r>
            <a:endParaRPr lang="en-US" b="1" dirty="0" smtClean="0"/>
          </a:p>
          <a:p>
            <a:r>
              <a:rPr lang="en-US" b="1" dirty="0" smtClean="0"/>
              <a:t>Dual Roles- </a:t>
            </a:r>
            <a:r>
              <a:rPr lang="en-US" dirty="0" smtClean="0"/>
              <a:t>Academia and Practice</a:t>
            </a:r>
          </a:p>
          <a:p>
            <a:r>
              <a:rPr lang="en-US" b="1" dirty="0" smtClean="0"/>
              <a:t>Certified Nurse Educators </a:t>
            </a:r>
            <a:r>
              <a:rPr lang="en-US" dirty="0" smtClean="0"/>
              <a:t>(CNE) symbolizes excellence in education- increasing faculty credentials</a:t>
            </a:r>
            <a:endParaRPr lang="en-US" dirty="0"/>
          </a:p>
        </p:txBody>
      </p:sp>
    </p:spTree>
    <p:extLst>
      <p:ext uri="{BB962C8B-B14F-4D97-AF65-F5344CB8AC3E}">
        <p14:creationId xmlns:p14="http://schemas.microsoft.com/office/powerpoint/2010/main" val="10997776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sz="4000" dirty="0" smtClean="0"/>
              <a:t/>
            </a:r>
            <a:br>
              <a:rPr lang="en-US" sz="4000" dirty="0" smtClean="0"/>
            </a:br>
            <a:r>
              <a:rPr lang="en-US" sz="3600" dirty="0" smtClean="0"/>
              <a:t>FY 2018 New Nurse Faculty Fellowships</a:t>
            </a:r>
            <a:r>
              <a:rPr lang="en-US" sz="4000" dirty="0" smtClean="0"/>
              <a:t/>
            </a:r>
            <a:br>
              <a:rPr lang="en-US" sz="4000" dirty="0" smtClean="0"/>
            </a:br>
            <a:endParaRPr lang="en-US" sz="4000" dirty="0"/>
          </a:p>
        </p:txBody>
      </p:sp>
      <p:pic>
        <p:nvPicPr>
          <p:cNvPr id="1026" name="Picture 2" descr="C:\Users\Peggy\Downloads\IMG_0431 (1).JPG"/>
          <p:cNvPicPr>
            <a:picLocks noGrp="1" noChangeAspect="1" noChangeArrowheads="1"/>
          </p:cNvPicPr>
          <p:nvPr>
            <p:ph sz="half" idx="1"/>
          </p:nvPr>
        </p:nvPicPr>
        <p:blipFill>
          <a:blip r:embed="rId2" cstate="print"/>
          <a:stretch>
            <a:fillRect/>
          </a:stretch>
        </p:blipFill>
        <p:spPr bwMode="auto">
          <a:xfrm>
            <a:off x="1514872" y="1524000"/>
            <a:ext cx="3498056" cy="4664075"/>
          </a:xfrm>
          <a:prstGeom prst="rect">
            <a:avLst/>
          </a:prstGeom>
          <a:noFill/>
        </p:spPr>
      </p:pic>
      <p:sp>
        <p:nvSpPr>
          <p:cNvPr id="2" name="Content Placeholder 1"/>
          <p:cNvSpPr>
            <a:spLocks noGrp="1"/>
          </p:cNvSpPr>
          <p:nvPr>
            <p:ph sz="half" idx="2"/>
          </p:nvPr>
        </p:nvSpPr>
        <p:spPr/>
        <p:txBody>
          <a:bodyPr>
            <a:normAutofit fontScale="62500" lnSpcReduction="20000"/>
          </a:bodyPr>
          <a:lstStyle/>
          <a:p>
            <a:r>
              <a:rPr lang="en-US" dirty="0" smtClean="0"/>
              <a:t>13 Nursing Programs nominated 46 New Nurse Faculty</a:t>
            </a:r>
          </a:p>
          <a:p>
            <a:endParaRPr lang="en-US" dirty="0" smtClean="0"/>
          </a:p>
          <a:p>
            <a:r>
              <a:rPr lang="en-US" dirty="0" smtClean="0"/>
              <a:t>30 from Universities</a:t>
            </a:r>
          </a:p>
          <a:p>
            <a:r>
              <a:rPr lang="en-US" dirty="0" smtClean="0"/>
              <a:t>16 from Community Colleges</a:t>
            </a:r>
          </a:p>
          <a:p>
            <a:r>
              <a:rPr lang="en-US" dirty="0" smtClean="0"/>
              <a:t>All were eligible</a:t>
            </a:r>
            <a:r>
              <a:rPr lang="en-US" dirty="0"/>
              <a:t> </a:t>
            </a:r>
            <a:r>
              <a:rPr lang="en-US" dirty="0" smtClean="0"/>
              <a:t> </a:t>
            </a:r>
          </a:p>
          <a:p>
            <a:r>
              <a:rPr lang="en-US" dirty="0" smtClean="0"/>
              <a:t>All were awarded $20K over 3 yrs. ($10K year one, $5K year two and three with continued employment)</a:t>
            </a:r>
          </a:p>
          <a:p>
            <a:endParaRPr lang="en-US" dirty="0" smtClean="0"/>
          </a:p>
          <a:p>
            <a:r>
              <a:rPr lang="en-US" dirty="0" smtClean="0">
                <a:solidFill>
                  <a:schemeClr val="accent2">
                    <a:lumMod val="75000"/>
                  </a:schemeClr>
                </a:solidFill>
              </a:rPr>
              <a:t>NNFF 89% retention</a:t>
            </a:r>
          </a:p>
          <a:p>
            <a:r>
              <a:rPr lang="en-US" dirty="0" smtClean="0"/>
              <a:t>Successful program</a:t>
            </a:r>
          </a:p>
          <a:p>
            <a:r>
              <a:rPr lang="en-US" dirty="0" smtClean="0"/>
              <a:t>Open to all SON Deans/ Directors</a:t>
            </a:r>
          </a:p>
        </p:txBody>
      </p:sp>
    </p:spTree>
    <p:extLst>
      <p:ext uri="{BB962C8B-B14F-4D97-AF65-F5344CB8AC3E}">
        <p14:creationId xmlns:p14="http://schemas.microsoft.com/office/powerpoint/2010/main" val="32216615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200" dirty="0" smtClean="0"/>
              <a:t>Nurse Graduates are the NSP II Competitive Institutional Grant’s Priority</a:t>
            </a:r>
            <a:endParaRPr lang="en-US" sz="3200" dirty="0"/>
          </a:p>
        </p:txBody>
      </p:sp>
      <p:sp>
        <p:nvSpPr>
          <p:cNvPr id="2" name="Content Placeholder 1"/>
          <p:cNvSpPr>
            <a:spLocks noGrp="1"/>
          </p:cNvSpPr>
          <p:nvPr>
            <p:ph idx="1"/>
          </p:nvPr>
        </p:nvSpPr>
        <p:spPr/>
        <p:txBody>
          <a:bodyPr>
            <a:normAutofit fontScale="85000" lnSpcReduction="20000"/>
          </a:bodyPr>
          <a:lstStyle/>
          <a:p>
            <a:pPr>
              <a:buNone/>
            </a:pPr>
            <a:r>
              <a:rPr lang="en-US" dirty="0" smtClean="0"/>
              <a:t> “Nurses should achieve higher levels….through an improved education system that promotes seamless academic progression….education </a:t>
            </a:r>
            <a:r>
              <a:rPr lang="en-US" dirty="0"/>
              <a:t>should include opportunities for seamless transition into higher degree </a:t>
            </a:r>
            <a:r>
              <a:rPr lang="en-US" dirty="0" smtClean="0"/>
              <a:t>programs….”</a:t>
            </a:r>
          </a:p>
          <a:p>
            <a:pPr>
              <a:buNone/>
            </a:pPr>
            <a:endParaRPr lang="en-US" b="1" i="1" dirty="0" smtClean="0"/>
          </a:p>
          <a:p>
            <a:pPr>
              <a:buNone/>
            </a:pPr>
            <a:r>
              <a:rPr lang="en-US" b="1" i="1" dirty="0" smtClean="0"/>
              <a:t>From </a:t>
            </a:r>
            <a:r>
              <a:rPr lang="en-US" b="1" i="1" dirty="0"/>
              <a:t>licensed practical nurse (LPN)/ licensed </a:t>
            </a:r>
            <a:endParaRPr lang="en-US" b="1" i="1" dirty="0" smtClean="0"/>
          </a:p>
          <a:p>
            <a:pPr>
              <a:buNone/>
            </a:pPr>
            <a:r>
              <a:rPr lang="en-US" b="1" i="1" dirty="0" smtClean="0"/>
              <a:t>vocational </a:t>
            </a:r>
            <a:r>
              <a:rPr lang="en-US" b="1" i="1" dirty="0"/>
              <a:t>nurse (LVN) diplomas</a:t>
            </a:r>
            <a:r>
              <a:rPr lang="en-US" b="1" i="1" dirty="0" smtClean="0"/>
              <a:t>; </a:t>
            </a:r>
            <a:r>
              <a:rPr lang="en-US" b="1" i="1" dirty="0" smtClean="0">
                <a:solidFill>
                  <a:srgbClr val="FF0000"/>
                </a:solidFill>
              </a:rPr>
              <a:t>(idea) </a:t>
            </a:r>
          </a:p>
          <a:p>
            <a:pPr>
              <a:buNone/>
            </a:pPr>
            <a:r>
              <a:rPr lang="en-US" b="1" i="1" dirty="0"/>
              <a:t>T</a:t>
            </a:r>
            <a:r>
              <a:rPr lang="en-US" b="1" i="1" dirty="0" smtClean="0"/>
              <a:t>o </a:t>
            </a:r>
            <a:r>
              <a:rPr lang="en-US" b="1" i="1" dirty="0"/>
              <a:t>the associate’s (ADN) and bachelor’s (BSN) </a:t>
            </a:r>
            <a:endParaRPr lang="en-US" b="1" i="1" dirty="0" smtClean="0"/>
          </a:p>
          <a:p>
            <a:pPr>
              <a:buNone/>
            </a:pPr>
            <a:r>
              <a:rPr lang="en-US" b="1" i="1" dirty="0" smtClean="0"/>
              <a:t>degrees</a:t>
            </a:r>
            <a:r>
              <a:rPr lang="en-US" b="1" i="1" dirty="0"/>
              <a:t>; </a:t>
            </a:r>
            <a:r>
              <a:rPr lang="en-US" b="1" i="1" dirty="0" smtClean="0"/>
              <a:t>To </a:t>
            </a:r>
            <a:r>
              <a:rPr lang="en-US" b="1" i="1" dirty="0"/>
              <a:t>master’s, PhD, and doctor of nursing </a:t>
            </a:r>
            <a:endParaRPr lang="en-US" b="1" i="1" dirty="0" smtClean="0"/>
          </a:p>
          <a:p>
            <a:pPr>
              <a:buNone/>
            </a:pPr>
            <a:r>
              <a:rPr lang="en-US" b="1" i="1" dirty="0" smtClean="0"/>
              <a:t>practice (</a:t>
            </a:r>
            <a:r>
              <a:rPr lang="en-US" b="1" i="1" dirty="0"/>
              <a:t>DNP) degrees. </a:t>
            </a:r>
            <a:r>
              <a:rPr lang="en-US" b="1" i="1" dirty="0" smtClean="0"/>
              <a:t>               </a:t>
            </a:r>
          </a:p>
          <a:p>
            <a:pPr>
              <a:buNone/>
            </a:pPr>
            <a:r>
              <a:rPr lang="en-US" b="1" i="1" dirty="0"/>
              <a:t> </a:t>
            </a:r>
            <a:r>
              <a:rPr lang="en-US" b="1" i="1" dirty="0" smtClean="0"/>
              <a:t>                                            </a:t>
            </a:r>
            <a:r>
              <a:rPr lang="en-US" dirty="0" smtClean="0"/>
              <a:t>(IOM, FON, 2010)</a:t>
            </a:r>
            <a:endParaRPr lang="en-US" dirty="0"/>
          </a:p>
        </p:txBody>
      </p:sp>
    </p:spTree>
    <p:extLst>
      <p:ext uri="{BB962C8B-B14F-4D97-AF65-F5344CB8AC3E}">
        <p14:creationId xmlns:p14="http://schemas.microsoft.com/office/powerpoint/2010/main" val="12272801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Findings for a Nurse Residency</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smtClean="0"/>
              <a:t>Findings indicated a nurse residency program was associated</a:t>
            </a:r>
          </a:p>
          <a:p>
            <a:pPr>
              <a:buNone/>
            </a:pPr>
            <a:r>
              <a:rPr lang="en-US" dirty="0" smtClean="0"/>
              <a:t>with a decrease in the 12-month turnover rate from 36.1% to</a:t>
            </a:r>
          </a:p>
          <a:p>
            <a:pPr>
              <a:buNone/>
            </a:pPr>
            <a:r>
              <a:rPr lang="en-US" dirty="0" smtClean="0"/>
              <a:t>6.4% and a reduction in contract labor usage from $19,099 to</a:t>
            </a:r>
          </a:p>
          <a:p>
            <a:pPr>
              <a:buNone/>
            </a:pPr>
            <a:r>
              <a:rPr lang="en-US" dirty="0" smtClean="0"/>
              <a:t>$5,490 per average daily census.</a:t>
            </a:r>
          </a:p>
          <a:p>
            <a:pPr>
              <a:buNone/>
            </a:pPr>
            <a:endParaRPr lang="en-US" dirty="0" smtClean="0"/>
          </a:p>
          <a:p>
            <a:pPr>
              <a:buNone/>
            </a:pPr>
            <a:r>
              <a:rPr lang="en-US" dirty="0" smtClean="0"/>
              <a:t>These cost-benefits suggest net savings between $10 and $50</a:t>
            </a:r>
          </a:p>
          <a:p>
            <a:pPr>
              <a:buNone/>
            </a:pPr>
            <a:r>
              <a:rPr lang="en-US" dirty="0" smtClean="0"/>
              <a:t>per patient day when compared to traditional methods of</a:t>
            </a:r>
          </a:p>
          <a:p>
            <a:pPr>
              <a:buNone/>
            </a:pPr>
            <a:r>
              <a:rPr lang="en-US" dirty="0" smtClean="0"/>
              <a:t>orientation. </a:t>
            </a:r>
          </a:p>
          <a:p>
            <a:pPr>
              <a:buNone/>
            </a:pPr>
            <a:endParaRPr lang="en-US" dirty="0" smtClean="0"/>
          </a:p>
          <a:p>
            <a:pPr>
              <a:buNone/>
            </a:pPr>
            <a:r>
              <a:rPr lang="en-US" b="1" dirty="0" smtClean="0"/>
              <a:t>Immediate ROI without any additional ancillary costs,</a:t>
            </a:r>
          </a:p>
          <a:p>
            <a:pPr>
              <a:buNone/>
            </a:pPr>
            <a:r>
              <a:rPr lang="en-US" b="1" dirty="0" smtClean="0"/>
              <a:t>amounting for every 20 travel nurses eliminated an</a:t>
            </a:r>
          </a:p>
          <a:p>
            <a:pPr>
              <a:buNone/>
            </a:pPr>
            <a:r>
              <a:rPr lang="en-US" b="1" dirty="0" smtClean="0"/>
              <a:t>average to $1,430,000 net of the cost of the employed</a:t>
            </a:r>
          </a:p>
          <a:p>
            <a:pPr>
              <a:buNone/>
            </a:pPr>
            <a:r>
              <a:rPr lang="en-US" b="1" dirty="0" smtClean="0"/>
              <a:t>RNs hired to replace the travel nurses</a:t>
            </a:r>
            <a:r>
              <a:rPr lang="en-US" dirty="0" smtClean="0"/>
              <a:t>.  </a:t>
            </a:r>
          </a:p>
          <a:p>
            <a:pPr>
              <a:buNone/>
            </a:pPr>
            <a:endParaRPr lang="en-US" dirty="0"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NSP I and NSP II are Investments </a:t>
            </a:r>
            <a:endParaRPr lang="en-US" sz="3600" dirty="0"/>
          </a:p>
        </p:txBody>
      </p:sp>
      <p:sp>
        <p:nvSpPr>
          <p:cNvPr id="3" name="Content Placeholder 2"/>
          <p:cNvSpPr>
            <a:spLocks noGrp="1"/>
          </p:cNvSpPr>
          <p:nvPr>
            <p:ph idx="1"/>
          </p:nvPr>
        </p:nvSpPr>
        <p:spPr/>
        <p:txBody>
          <a:bodyPr>
            <a:normAutofit fontScale="77500" lnSpcReduction="20000"/>
          </a:bodyPr>
          <a:lstStyle/>
          <a:p>
            <a:pPr>
              <a:buNone/>
            </a:pPr>
            <a:r>
              <a:rPr lang="en-US" b="1" dirty="0" smtClean="0"/>
              <a:t>NSP I</a:t>
            </a:r>
          </a:p>
          <a:p>
            <a:pPr>
              <a:buNone/>
            </a:pPr>
            <a:r>
              <a:rPr lang="en-US" b="1" dirty="0" smtClean="0"/>
              <a:t>Maryland Nurse Residency Consortium</a:t>
            </a:r>
          </a:p>
          <a:p>
            <a:pPr>
              <a:buNone/>
            </a:pPr>
            <a:r>
              <a:rPr lang="en-US" dirty="0" smtClean="0"/>
              <a:t>The residency programs offer a cost-effective </a:t>
            </a:r>
          </a:p>
          <a:p>
            <a:pPr>
              <a:buNone/>
            </a:pPr>
            <a:r>
              <a:rPr lang="en-US" dirty="0" smtClean="0"/>
              <a:t>innovative approach and should be valued as</a:t>
            </a:r>
          </a:p>
          <a:p>
            <a:pPr>
              <a:buNone/>
            </a:pPr>
            <a:r>
              <a:rPr lang="en-US" dirty="0" smtClean="0"/>
              <a:t>an investment as opposed to an expense.</a:t>
            </a:r>
          </a:p>
          <a:p>
            <a:pPr>
              <a:buNone/>
            </a:pPr>
            <a:r>
              <a:rPr lang="en-US" b="1" dirty="0" smtClean="0"/>
              <a:t>NSP II</a:t>
            </a:r>
          </a:p>
          <a:p>
            <a:pPr>
              <a:buNone/>
            </a:pPr>
            <a:r>
              <a:rPr lang="en-US" dirty="0" smtClean="0"/>
              <a:t>The nursing education faculty and nursing</a:t>
            </a:r>
          </a:p>
          <a:p>
            <a:pPr>
              <a:buNone/>
            </a:pPr>
            <a:r>
              <a:rPr lang="en-US" dirty="0" smtClean="0"/>
              <a:t>program capacity should offer cost-effective </a:t>
            </a:r>
          </a:p>
          <a:p>
            <a:pPr>
              <a:buNone/>
            </a:pPr>
            <a:r>
              <a:rPr lang="en-US" dirty="0" smtClean="0"/>
              <a:t>and innovative approaches to HSCRC’s</a:t>
            </a:r>
          </a:p>
          <a:p>
            <a:pPr>
              <a:buNone/>
            </a:pPr>
            <a:r>
              <a:rPr lang="en-US" dirty="0" smtClean="0"/>
              <a:t>investments intended to graduate additional</a:t>
            </a:r>
          </a:p>
          <a:p>
            <a:pPr>
              <a:buNone/>
            </a:pPr>
            <a:r>
              <a:rPr lang="en-US" dirty="0" smtClean="0"/>
              <a:t>RNs and recruit/retain additional Faculty.</a:t>
            </a:r>
          </a:p>
          <a:p>
            <a:pPr>
              <a:buNone/>
            </a:pPr>
            <a:r>
              <a:rPr lang="en-US" dirty="0" smtClean="0">
                <a:solidFill>
                  <a:srgbClr val="FF0000"/>
                </a:solidFill>
              </a:rPr>
              <a:t>Idea</a:t>
            </a:r>
            <a:r>
              <a:rPr lang="en-US" dirty="0" smtClean="0"/>
              <a:t> – Offer an ROI for proposals</a:t>
            </a:r>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Nurses: Most Trusted Profession</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Strong public perceptions of nursing</a:t>
            </a:r>
          </a:p>
          <a:p>
            <a:pPr>
              <a:buNone/>
            </a:pPr>
            <a:endParaRPr lang="en-US" dirty="0" smtClean="0"/>
          </a:p>
          <a:p>
            <a:pPr>
              <a:buNone/>
            </a:pPr>
            <a:r>
              <a:rPr lang="en-US" i="1" dirty="0" smtClean="0"/>
              <a:t>The annual Gallup poll marks the 15</a:t>
            </a:r>
            <a:r>
              <a:rPr lang="en-US" i="1" baseline="30000" dirty="0" smtClean="0"/>
              <a:t>th</a:t>
            </a:r>
            <a:endParaRPr lang="en-US" i="1" dirty="0" smtClean="0"/>
          </a:p>
          <a:p>
            <a:pPr>
              <a:buNone/>
            </a:pPr>
            <a:r>
              <a:rPr lang="en-US" i="1" dirty="0" smtClean="0"/>
              <a:t>consecutive year that nurses have been </a:t>
            </a:r>
          </a:p>
          <a:p>
            <a:pPr>
              <a:buNone/>
            </a:pPr>
            <a:r>
              <a:rPr lang="en-US" i="1" dirty="0" smtClean="0"/>
              <a:t>ranked the most trusted out of a wide </a:t>
            </a:r>
          </a:p>
          <a:p>
            <a:pPr>
              <a:buNone/>
            </a:pPr>
            <a:r>
              <a:rPr lang="en-US" i="1" dirty="0" smtClean="0"/>
              <a:t>spectrum of professions, including medical </a:t>
            </a:r>
          </a:p>
          <a:p>
            <a:pPr>
              <a:buNone/>
            </a:pPr>
            <a:r>
              <a:rPr lang="en-US" i="1" dirty="0" smtClean="0"/>
              <a:t>doctors and police officers. (ANA, Dec.2016)</a:t>
            </a:r>
          </a:p>
          <a:p>
            <a:pPr>
              <a:buNone/>
            </a:pPr>
            <a:r>
              <a:rPr lang="en-US" dirty="0" smtClean="0"/>
              <a:t> </a:t>
            </a:r>
          </a:p>
          <a:p>
            <a:pPr>
              <a:buNone/>
            </a:pPr>
            <a:r>
              <a:rPr lang="en-US" dirty="0" smtClean="0"/>
              <a:t>Assure quality of care  </a:t>
            </a:r>
          </a:p>
          <a:p>
            <a:pPr>
              <a:buNone/>
            </a:pPr>
            <a:r>
              <a:rPr lang="en-US" dirty="0" smtClean="0"/>
              <a:t>Protection and safety  </a:t>
            </a:r>
          </a:p>
          <a:p>
            <a:pPr>
              <a:buNone/>
            </a:pPr>
            <a:r>
              <a:rPr lang="en-US" dirty="0" smtClean="0"/>
              <a:t>Advice on personal health issue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SB 108-”bedside”deleted</a:t>
            </a:r>
            <a:endParaRPr lang="en-US" dirty="0"/>
          </a:p>
        </p:txBody>
      </p:sp>
      <p:sp>
        <p:nvSpPr>
          <p:cNvPr id="2" name="Content Placeholder 1"/>
          <p:cNvSpPr>
            <a:spLocks noGrp="1"/>
          </p:cNvSpPr>
          <p:nvPr>
            <p:ph idx="1"/>
          </p:nvPr>
        </p:nvSpPr>
        <p:spPr/>
        <p:txBody>
          <a:bodyPr>
            <a:normAutofit fontScale="77500" lnSpcReduction="20000"/>
          </a:bodyPr>
          <a:lstStyle/>
          <a:p>
            <a:r>
              <a:rPr lang="en-US" dirty="0"/>
              <a:t>I</a:t>
            </a:r>
            <a:r>
              <a:rPr lang="en-US" dirty="0" smtClean="0"/>
              <a:t>ntroduced </a:t>
            </a:r>
            <a:r>
              <a:rPr lang="en-US" dirty="0"/>
              <a:t>during the 2016 Maryland legislative session with the purpose of deleting the term “bedside” from the descriptor of nurses in the statutory provision establishing the NSP </a:t>
            </a:r>
            <a:r>
              <a:rPr lang="en-US" dirty="0" smtClean="0"/>
              <a:t>II </a:t>
            </a:r>
          </a:p>
          <a:p>
            <a:pPr>
              <a:buNone/>
            </a:pPr>
            <a:endParaRPr lang="en-US" dirty="0" smtClean="0"/>
          </a:p>
          <a:p>
            <a:r>
              <a:rPr lang="en-US" dirty="0" smtClean="0"/>
              <a:t> </a:t>
            </a:r>
            <a:r>
              <a:rPr lang="en-US" dirty="0"/>
              <a:t>Instead of focusing on “bedside” nurses, SB 108 allows the NSP II to improve the pipeline of nurses with the skills necessary to keep pace with the rapidly changing health care delivery system. It was passed by both the Maryland Senate and the House and approved by the Governor on April 26, </a:t>
            </a:r>
            <a:r>
              <a:rPr lang="en-US" dirty="0" smtClean="0"/>
              <a:t>2016.</a:t>
            </a:r>
          </a:p>
          <a:p>
            <a:pPr>
              <a:buNone/>
            </a:pPr>
            <a:r>
              <a:rPr lang="en-US" dirty="0" smtClean="0"/>
              <a:t>                                                                           						RFA pg. 5</a:t>
            </a:r>
            <a:endParaRPr lang="en-US" dirty="0"/>
          </a:p>
        </p:txBody>
      </p:sp>
    </p:spTree>
    <p:extLst>
      <p:ext uri="{BB962C8B-B14F-4D97-AF65-F5344CB8AC3E}">
        <p14:creationId xmlns:p14="http://schemas.microsoft.com/office/powerpoint/2010/main" val="408034314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FY 2019 RFA Timeline</a:t>
            </a:r>
            <a:endParaRPr lang="en-US" dirty="0"/>
          </a:p>
        </p:txBody>
      </p:sp>
      <p:sp>
        <p:nvSpPr>
          <p:cNvPr id="3" name="Content Placeholder 2"/>
          <p:cNvSpPr>
            <a:spLocks noGrp="1"/>
          </p:cNvSpPr>
          <p:nvPr>
            <p:ph idx="1"/>
          </p:nvPr>
        </p:nvSpPr>
        <p:spPr/>
        <p:txBody>
          <a:bodyPr>
            <a:normAutofit/>
          </a:bodyPr>
          <a:lstStyle/>
          <a:p>
            <a:r>
              <a:rPr lang="en-US" sz="2800" b="1" dirty="0" smtClean="0">
                <a:solidFill>
                  <a:schemeClr val="accent2">
                    <a:lumMod val="75000"/>
                  </a:schemeClr>
                </a:solidFill>
              </a:rPr>
              <a:t>NSP II Competitive Institutional Grants</a:t>
            </a:r>
          </a:p>
          <a:p>
            <a:r>
              <a:rPr lang="en-US" sz="3000" dirty="0" smtClean="0"/>
              <a:t>RFA Released 	   October 11, 2017</a:t>
            </a:r>
          </a:p>
          <a:p>
            <a:r>
              <a:rPr lang="en-US" sz="3000" dirty="0" smtClean="0"/>
              <a:t>Technical Assistance October 31, 2017</a:t>
            </a:r>
          </a:p>
          <a:p>
            <a:pPr>
              <a:buNone/>
            </a:pPr>
            <a:endParaRPr lang="en-US" sz="3000" dirty="0" smtClean="0"/>
          </a:p>
          <a:p>
            <a:r>
              <a:rPr lang="en-US" sz="3000" b="1" dirty="0" smtClean="0">
                <a:solidFill>
                  <a:srgbClr val="FF0000"/>
                </a:solidFill>
              </a:rPr>
              <a:t>PROPOSALS DUE January 26, 2018</a:t>
            </a:r>
          </a:p>
          <a:p>
            <a:pPr>
              <a:buNone/>
            </a:pPr>
            <a:endParaRPr lang="en-US" sz="3000" b="1" dirty="0" smtClean="0">
              <a:solidFill>
                <a:srgbClr val="FF0000"/>
              </a:solidFill>
            </a:endParaRPr>
          </a:p>
          <a:p>
            <a:r>
              <a:rPr lang="en-US" sz="3000" dirty="0" smtClean="0"/>
              <a:t>HSCRC Draft			May, 2018</a:t>
            </a:r>
          </a:p>
          <a:p>
            <a:r>
              <a:rPr lang="en-US" sz="3000" dirty="0" smtClean="0"/>
              <a:t>HSCRC Final Approvals	June, 2018</a:t>
            </a:r>
          </a:p>
          <a:p>
            <a:r>
              <a:rPr lang="en-US" sz="3000" dirty="0" smtClean="0"/>
              <a:t>FY 2019 Projects Begin	July 1, 2018</a:t>
            </a:r>
            <a:endParaRPr lang="en-US" sz="3000" dirty="0"/>
          </a:p>
        </p:txBody>
      </p:sp>
    </p:spTree>
    <p:extLst>
      <p:ext uri="{BB962C8B-B14F-4D97-AF65-F5344CB8AC3E}">
        <p14:creationId xmlns:p14="http://schemas.microsoft.com/office/powerpoint/2010/main" val="38490210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Initiatives FY 2015-2020</a:t>
            </a:r>
            <a:endParaRPr lang="en-US" dirty="0"/>
          </a:p>
        </p:txBody>
      </p:sp>
      <p:sp>
        <p:nvSpPr>
          <p:cNvPr id="2" name="Content Placeholder 1"/>
          <p:cNvSpPr>
            <a:spLocks noGrp="1"/>
          </p:cNvSpPr>
          <p:nvPr>
            <p:ph idx="1"/>
          </p:nvPr>
        </p:nvSpPr>
        <p:spPr/>
        <p:txBody>
          <a:bodyPr>
            <a:normAutofit fontScale="70000" lnSpcReduction="20000"/>
          </a:bodyPr>
          <a:lstStyle/>
          <a:p>
            <a:r>
              <a:rPr lang="en-US" sz="3600" b="1" dirty="0">
                <a:solidFill>
                  <a:schemeClr val="accent2">
                    <a:lumMod val="75000"/>
                  </a:schemeClr>
                </a:solidFill>
              </a:rPr>
              <a:t>Type of Competitive Grant Initiative: </a:t>
            </a:r>
            <a:endParaRPr lang="en-US" sz="3600" b="1" dirty="0" smtClean="0">
              <a:solidFill>
                <a:schemeClr val="accent2">
                  <a:lumMod val="75000"/>
                </a:schemeClr>
              </a:solidFill>
            </a:endParaRPr>
          </a:p>
          <a:p>
            <a:pPr>
              <a:buNone/>
            </a:pPr>
            <a:endParaRPr lang="en-US" sz="3600" b="1" dirty="0">
              <a:solidFill>
                <a:schemeClr val="accent2">
                  <a:lumMod val="75000"/>
                </a:schemeClr>
              </a:solidFill>
            </a:endParaRPr>
          </a:p>
          <a:p>
            <a:r>
              <a:rPr lang="en-US" dirty="0"/>
              <a:t>☐1. </a:t>
            </a:r>
            <a:r>
              <a:rPr lang="en-US" b="1" dirty="0"/>
              <a:t>Initiative to Increase Nursing Pre-Licensure Enrollments and Graduates </a:t>
            </a:r>
          </a:p>
          <a:p>
            <a:r>
              <a:rPr lang="en-US" b="1" dirty="0"/>
              <a:t>☐2. Initiative to Advance the Education of Students and RNs to BSN, MSN, and Doctoral Level </a:t>
            </a:r>
          </a:p>
          <a:p>
            <a:r>
              <a:rPr lang="en-US" dirty="0"/>
              <a:t>☐3. Initiative to Increase the Number of </a:t>
            </a:r>
            <a:r>
              <a:rPr lang="en-US" dirty="0" smtClean="0"/>
              <a:t>Doctoral </a:t>
            </a:r>
            <a:r>
              <a:rPr lang="en-US" dirty="0"/>
              <a:t>prepared Nursing Faculty </a:t>
            </a:r>
          </a:p>
          <a:p>
            <a:r>
              <a:rPr lang="en-US" dirty="0"/>
              <a:t>☐4. Initiative to Build Collaborations between Education and Practice </a:t>
            </a:r>
            <a:r>
              <a:rPr lang="en-US" dirty="0" smtClean="0"/>
              <a:t>(new nursing roles-pt. care continuum)</a:t>
            </a:r>
            <a:endParaRPr lang="en-US" dirty="0"/>
          </a:p>
          <a:p>
            <a:r>
              <a:rPr lang="en-US" dirty="0"/>
              <a:t>☐5. Initiative to Increase Capacity Statewide 	</a:t>
            </a:r>
            <a:endParaRPr lang="en-US" dirty="0" smtClean="0"/>
          </a:p>
          <a:p>
            <a:pPr>
              <a:buNone/>
            </a:pPr>
            <a:r>
              <a:rPr lang="en-US" dirty="0"/>
              <a:t> </a:t>
            </a:r>
            <a:r>
              <a:rPr lang="en-US" dirty="0" smtClean="0"/>
              <a:t>                                                                              								RFA Pg. 10-13</a:t>
            </a:r>
            <a:endParaRPr lang="en-US" dirty="0"/>
          </a:p>
          <a:p>
            <a:r>
              <a:rPr lang="en-US" dirty="0" smtClean="0">
                <a:solidFill>
                  <a:schemeClr val="accent2">
                    <a:lumMod val="75000"/>
                  </a:schemeClr>
                </a:solidFill>
              </a:rPr>
              <a:t>Remember: Priorities in Year 4 &amp; 5 are #1 &amp; 2</a:t>
            </a:r>
            <a:endParaRPr lang="en-US" dirty="0">
              <a:solidFill>
                <a:schemeClr val="accent2">
                  <a:lumMod val="75000"/>
                </a:schemeClr>
              </a:solidFill>
            </a:endParaRPr>
          </a:p>
        </p:txBody>
      </p:sp>
    </p:spTree>
    <p:extLst>
      <p:ext uri="{BB962C8B-B14F-4D97-AF65-F5344CB8AC3E}">
        <p14:creationId xmlns:p14="http://schemas.microsoft.com/office/powerpoint/2010/main" val="266637661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Grant Outcomes</a:t>
            </a:r>
            <a:endParaRPr lang="en-US" dirty="0"/>
          </a:p>
        </p:txBody>
      </p:sp>
      <p:sp>
        <p:nvSpPr>
          <p:cNvPr id="6" name="Content Placeholder 5"/>
          <p:cNvSpPr>
            <a:spLocks noGrp="1"/>
          </p:cNvSpPr>
          <p:nvPr>
            <p:ph idx="1"/>
          </p:nvPr>
        </p:nvSpPr>
        <p:spPr/>
        <p:txBody>
          <a:bodyPr>
            <a:normAutofit fontScale="77500" lnSpcReduction="20000"/>
          </a:bodyPr>
          <a:lstStyle/>
          <a:p>
            <a:r>
              <a:rPr lang="en-US" b="1" dirty="0"/>
              <a:t>Final Outcomes </a:t>
            </a:r>
            <a:r>
              <a:rPr lang="en-US" dirty="0"/>
              <a:t>/</a:t>
            </a:r>
            <a:r>
              <a:rPr lang="en-US" b="1" dirty="0" smtClean="0"/>
              <a:t>Projected </a:t>
            </a:r>
            <a:r>
              <a:rPr lang="en-US" b="1" dirty="0"/>
              <a:t>Increase </a:t>
            </a:r>
            <a:endParaRPr lang="en-US" b="1" dirty="0" smtClean="0"/>
          </a:p>
          <a:p>
            <a:pPr marL="0" indent="0">
              <a:buNone/>
            </a:pPr>
            <a:r>
              <a:rPr lang="en-US" b="1" dirty="0"/>
              <a:t> </a:t>
            </a:r>
            <a:r>
              <a:rPr lang="en-US" b="1" dirty="0" smtClean="0"/>
              <a:t>   (# </a:t>
            </a:r>
            <a:r>
              <a:rPr lang="en-US" b="1" dirty="0"/>
              <a:t>of </a:t>
            </a:r>
            <a:r>
              <a:rPr lang="en-US" b="1" dirty="0" smtClean="0"/>
              <a:t>Additional Graduates) </a:t>
            </a:r>
          </a:p>
          <a:p>
            <a:endParaRPr lang="en-US" dirty="0"/>
          </a:p>
          <a:p>
            <a:r>
              <a:rPr lang="en-US" b="1" dirty="0"/>
              <a:t>Describe Degrees/Results </a:t>
            </a:r>
            <a:r>
              <a:rPr lang="en-US" dirty="0"/>
              <a:t>	</a:t>
            </a:r>
          </a:p>
          <a:p>
            <a:r>
              <a:rPr lang="en-US" dirty="0"/>
              <a:t>Nursing Pre-Licensure Graduates 	</a:t>
            </a:r>
            <a:r>
              <a:rPr lang="en-US" dirty="0" smtClean="0"/>
              <a:t>__________</a:t>
            </a:r>
            <a:endParaRPr lang="en-US" dirty="0"/>
          </a:p>
          <a:p>
            <a:r>
              <a:rPr lang="en-US" dirty="0"/>
              <a:t>Nursing Higher Degrees Completed </a:t>
            </a:r>
            <a:r>
              <a:rPr lang="en-US" dirty="0" smtClean="0"/>
              <a:t>  _________</a:t>
            </a:r>
            <a:r>
              <a:rPr lang="en-US" dirty="0"/>
              <a:t>	</a:t>
            </a:r>
          </a:p>
          <a:p>
            <a:r>
              <a:rPr lang="en-US" dirty="0"/>
              <a:t>Nursing Faculty at Doctoral Level 	</a:t>
            </a:r>
            <a:r>
              <a:rPr lang="en-US" dirty="0" smtClean="0"/>
              <a:t>__________</a:t>
            </a:r>
            <a:endParaRPr lang="en-US" dirty="0"/>
          </a:p>
          <a:p>
            <a:r>
              <a:rPr lang="en-US" dirty="0"/>
              <a:t>Collaborative or Statewide Results 	</a:t>
            </a:r>
            <a:r>
              <a:rPr lang="en-US" dirty="0" smtClean="0"/>
              <a:t>__________</a:t>
            </a:r>
          </a:p>
          <a:p>
            <a:pPr marL="0" indent="0">
              <a:buNone/>
            </a:pPr>
            <a:r>
              <a:rPr lang="en-US" dirty="0" smtClean="0"/>
              <a:t>                                                                  </a:t>
            </a:r>
          </a:p>
          <a:p>
            <a:pPr marL="0" indent="0">
              <a:buNone/>
            </a:pPr>
            <a:r>
              <a:rPr lang="en-US" dirty="0" smtClean="0"/>
              <a:t>                                         Appendix A Cover Sheet</a:t>
            </a:r>
          </a:p>
          <a:p>
            <a:pPr marL="0" indent="0">
              <a:buNone/>
            </a:pPr>
            <a:r>
              <a:rPr lang="en-US" dirty="0" smtClean="0"/>
              <a:t>                                                                 RFA,Pg.30</a:t>
            </a:r>
            <a:endParaRPr lang="en-US" dirty="0"/>
          </a:p>
          <a:p>
            <a:endParaRPr lang="en-US" dirty="0"/>
          </a:p>
        </p:txBody>
      </p:sp>
    </p:spTree>
    <p:extLst>
      <p:ext uri="{BB962C8B-B14F-4D97-AF65-F5344CB8AC3E}">
        <p14:creationId xmlns:p14="http://schemas.microsoft.com/office/powerpoint/2010/main" val="291551586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Types of Grants-Funds</a:t>
            </a:r>
            <a:endParaRPr lang="en-US" dirty="0"/>
          </a:p>
        </p:txBody>
      </p:sp>
      <p:sp>
        <p:nvSpPr>
          <p:cNvPr id="2" name="Content Placeholder 1"/>
          <p:cNvSpPr>
            <a:spLocks noGrp="1"/>
          </p:cNvSpPr>
          <p:nvPr>
            <p:ph idx="1"/>
          </p:nvPr>
        </p:nvSpPr>
        <p:spPr/>
        <p:txBody>
          <a:bodyPr>
            <a:normAutofit fontScale="92500" lnSpcReduction="20000"/>
          </a:bodyPr>
          <a:lstStyle/>
          <a:p>
            <a:r>
              <a:rPr lang="en-US" b="1" dirty="0"/>
              <a:t>Funding Requested: </a:t>
            </a:r>
            <a:r>
              <a:rPr lang="en-US" dirty="0"/>
              <a:t>	</a:t>
            </a:r>
            <a:r>
              <a:rPr lang="en-US" dirty="0" smtClean="0"/>
              <a:t>_______</a:t>
            </a:r>
          </a:p>
          <a:p>
            <a:r>
              <a:rPr lang="en-US" b="1" dirty="0" smtClean="0"/>
              <a:t>Value </a:t>
            </a:r>
            <a:r>
              <a:rPr lang="en-US" b="1" dirty="0"/>
              <a:t>of Match (Funds, In-Kind, Etc.): </a:t>
            </a:r>
            <a:r>
              <a:rPr lang="en-US" b="1" dirty="0" smtClean="0"/>
              <a:t>__</a:t>
            </a:r>
            <a:r>
              <a:rPr lang="en-US" b="1" dirty="0">
                <a:solidFill>
                  <a:srgbClr val="C00000"/>
                </a:solidFill>
              </a:rPr>
              <a:t>***</a:t>
            </a:r>
          </a:p>
          <a:p>
            <a:pPr marL="82296" indent="0">
              <a:buNone/>
            </a:pPr>
            <a:r>
              <a:rPr lang="en-US" dirty="0"/>
              <a:t>	</a:t>
            </a:r>
          </a:p>
          <a:p>
            <a:r>
              <a:rPr lang="en-US" b="1" dirty="0"/>
              <a:t>Type of Grant: </a:t>
            </a:r>
            <a:endParaRPr lang="en-US" b="1" dirty="0" smtClean="0"/>
          </a:p>
          <a:p>
            <a:r>
              <a:rPr lang="en-US" dirty="0" smtClean="0"/>
              <a:t>☐</a:t>
            </a:r>
            <a:r>
              <a:rPr lang="en-US" dirty="0"/>
              <a:t>Planning </a:t>
            </a:r>
            <a:r>
              <a:rPr lang="en-US" dirty="0" smtClean="0"/>
              <a:t>                          ( 1-2 years)</a:t>
            </a:r>
          </a:p>
          <a:p>
            <a:r>
              <a:rPr lang="en-US" dirty="0" smtClean="0"/>
              <a:t>☐</a:t>
            </a:r>
            <a:r>
              <a:rPr lang="en-US" dirty="0"/>
              <a:t>Implementation </a:t>
            </a:r>
            <a:r>
              <a:rPr lang="en-US" dirty="0" smtClean="0"/>
              <a:t>                (1-3 years)</a:t>
            </a:r>
          </a:p>
          <a:p>
            <a:r>
              <a:rPr lang="en-US" dirty="0" smtClean="0"/>
              <a:t>☐</a:t>
            </a:r>
            <a:r>
              <a:rPr lang="en-US" dirty="0"/>
              <a:t>Continuation </a:t>
            </a:r>
            <a:r>
              <a:rPr lang="en-US" dirty="0" smtClean="0"/>
              <a:t>                 (Invitation only)</a:t>
            </a:r>
          </a:p>
          <a:p>
            <a:r>
              <a:rPr lang="en-US" dirty="0" smtClean="0"/>
              <a:t>☐</a:t>
            </a:r>
            <a:r>
              <a:rPr lang="en-US" dirty="0"/>
              <a:t>Statewide </a:t>
            </a:r>
            <a:r>
              <a:rPr lang="en-US" dirty="0" smtClean="0"/>
              <a:t>Capacity</a:t>
            </a:r>
          </a:p>
          <a:p>
            <a:r>
              <a:rPr lang="en-US" dirty="0" smtClean="0"/>
              <a:t>☐</a:t>
            </a:r>
            <a:r>
              <a:rPr lang="en-US" b="1" dirty="0" smtClean="0">
                <a:solidFill>
                  <a:srgbClr val="C00000"/>
                </a:solidFill>
              </a:rPr>
              <a:t>Resource Grant </a:t>
            </a:r>
            <a:r>
              <a:rPr lang="en-US" dirty="0" smtClean="0"/>
              <a:t>(Up to $50,000 1 yr.)</a:t>
            </a:r>
            <a:endParaRPr lang="en-US" dirty="0"/>
          </a:p>
          <a:p>
            <a:endParaRPr lang="en-US" dirty="0"/>
          </a:p>
        </p:txBody>
      </p:sp>
    </p:spTree>
    <p:extLst>
      <p:ext uri="{BB962C8B-B14F-4D97-AF65-F5344CB8AC3E}">
        <p14:creationId xmlns:p14="http://schemas.microsoft.com/office/powerpoint/2010/main" val="65835828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Planning Grants</a:t>
            </a:r>
            <a:endParaRPr lang="en-US" dirty="0"/>
          </a:p>
        </p:txBody>
      </p:sp>
      <p:sp>
        <p:nvSpPr>
          <p:cNvPr id="2" name="Content Placeholder 1"/>
          <p:cNvSpPr>
            <a:spLocks noGrp="1"/>
          </p:cNvSpPr>
          <p:nvPr>
            <p:ph idx="1"/>
          </p:nvPr>
        </p:nvSpPr>
        <p:spPr/>
        <p:txBody>
          <a:bodyPr>
            <a:normAutofit/>
          </a:bodyPr>
          <a:lstStyle/>
          <a:p>
            <a:r>
              <a:rPr lang="en-US" dirty="0"/>
              <a:t>Planning projects </a:t>
            </a:r>
            <a:r>
              <a:rPr lang="en-US" dirty="0" smtClean="0"/>
              <a:t>cover up to 2 yrs </a:t>
            </a:r>
            <a:r>
              <a:rPr lang="en-US" dirty="0"/>
              <a:t>of funding. </a:t>
            </a:r>
            <a:r>
              <a:rPr lang="en-US" dirty="0" smtClean="0"/>
              <a:t>Planning </a:t>
            </a:r>
            <a:r>
              <a:rPr lang="en-US" dirty="0"/>
              <a:t>grants award up to $150,000 for </a:t>
            </a:r>
            <a:r>
              <a:rPr lang="en-US" dirty="0" smtClean="0"/>
              <a:t>planning the </a:t>
            </a:r>
            <a:r>
              <a:rPr lang="en-US" dirty="0"/>
              <a:t>projects that align with the goals of the NSP II. </a:t>
            </a:r>
          </a:p>
        </p:txBody>
      </p:sp>
    </p:spTree>
    <p:extLst>
      <p:ext uri="{BB962C8B-B14F-4D97-AF65-F5344CB8AC3E}">
        <p14:creationId xmlns:p14="http://schemas.microsoft.com/office/powerpoint/2010/main" val="9297831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Implementation Grants</a:t>
            </a:r>
            <a:endParaRPr lang="en-US" dirty="0"/>
          </a:p>
        </p:txBody>
      </p:sp>
      <p:sp>
        <p:nvSpPr>
          <p:cNvPr id="2" name="Content Placeholder 1"/>
          <p:cNvSpPr>
            <a:spLocks noGrp="1"/>
          </p:cNvSpPr>
          <p:nvPr>
            <p:ph idx="1"/>
          </p:nvPr>
        </p:nvSpPr>
        <p:spPr/>
        <p:txBody>
          <a:bodyPr>
            <a:normAutofit fontScale="85000" lnSpcReduction="10000"/>
          </a:bodyPr>
          <a:lstStyle/>
          <a:p>
            <a:r>
              <a:rPr lang="en-US" dirty="0"/>
              <a:t>NSP II Implementation grants are available for projects that will (1) increase the enrollment and graduation of nurses who will then practice in Maryland hospitals and/or (2) increase the supply of qualified nursing faculty required to expand the capacity of Maryland’s nursing programs. Implementation grants have no maximum grant award amounts. However, the budget must be justified by the scope and outcomes of the project. Grants will be funded for a period of one (1) to </a:t>
            </a:r>
            <a:r>
              <a:rPr lang="en-US" dirty="0" smtClean="0"/>
              <a:t>three (3) years to produce graduates                                                                           </a:t>
            </a:r>
            <a:endParaRPr lang="en-US" dirty="0"/>
          </a:p>
        </p:txBody>
      </p:sp>
    </p:spTree>
    <p:extLst>
      <p:ext uri="{BB962C8B-B14F-4D97-AF65-F5344CB8AC3E}">
        <p14:creationId xmlns:p14="http://schemas.microsoft.com/office/powerpoint/2010/main" val="333812426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Continuation Grants</a:t>
            </a:r>
            <a:endParaRPr lang="en-US" dirty="0"/>
          </a:p>
        </p:txBody>
      </p:sp>
      <p:sp>
        <p:nvSpPr>
          <p:cNvPr id="2" name="Content Placeholder 1"/>
          <p:cNvSpPr>
            <a:spLocks noGrp="1"/>
          </p:cNvSpPr>
          <p:nvPr>
            <p:ph idx="1"/>
          </p:nvPr>
        </p:nvSpPr>
        <p:spPr/>
        <p:txBody>
          <a:bodyPr>
            <a:normAutofit fontScale="92500" lnSpcReduction="20000"/>
          </a:bodyPr>
          <a:lstStyle/>
          <a:p>
            <a:r>
              <a:rPr lang="en-US" dirty="0"/>
              <a:t>NSP II Continuation Grants are available for successful grant projects that are recommended for funding beyond the initial grant period to expand on models or programs that have potential for greater impact with additional funding. </a:t>
            </a:r>
            <a:endParaRPr lang="en-US" dirty="0" smtClean="0"/>
          </a:p>
          <a:p>
            <a:r>
              <a:rPr lang="en-US" dirty="0" smtClean="0"/>
              <a:t>Continuation </a:t>
            </a:r>
            <a:r>
              <a:rPr lang="en-US" dirty="0"/>
              <a:t>grants are only available for projects invited to apply. </a:t>
            </a:r>
            <a:endParaRPr lang="en-US" dirty="0" smtClean="0"/>
          </a:p>
          <a:p>
            <a:r>
              <a:rPr lang="en-US" dirty="0" smtClean="0"/>
              <a:t>Invitations to continue will be sent out in the last year of the grant. If a continuation is not recommended, you may still reapply for similar programs if desired.</a:t>
            </a:r>
            <a:endParaRPr lang="en-US" dirty="0"/>
          </a:p>
        </p:txBody>
      </p:sp>
    </p:spTree>
    <p:extLst>
      <p:ext uri="{BB962C8B-B14F-4D97-AF65-F5344CB8AC3E}">
        <p14:creationId xmlns:p14="http://schemas.microsoft.com/office/powerpoint/2010/main" val="96685019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sz="4400" dirty="0" smtClean="0"/>
              <a:t/>
            </a:r>
            <a:br>
              <a:rPr lang="en-US" sz="4400" dirty="0" smtClean="0"/>
            </a:br>
            <a:r>
              <a:rPr lang="en-US" sz="4400" dirty="0" smtClean="0"/>
              <a:t>1 yr.-Resource Grants</a:t>
            </a:r>
            <a:endParaRPr lang="en-US" sz="4400" dirty="0"/>
          </a:p>
        </p:txBody>
      </p:sp>
      <p:sp>
        <p:nvSpPr>
          <p:cNvPr id="2" name="Content Placeholder 1"/>
          <p:cNvSpPr>
            <a:spLocks noGrp="1"/>
          </p:cNvSpPr>
          <p:nvPr>
            <p:ph idx="1"/>
          </p:nvPr>
        </p:nvSpPr>
        <p:spPr/>
        <p:txBody>
          <a:bodyPr>
            <a:normAutofit fontScale="55000" lnSpcReduction="20000"/>
          </a:bodyPr>
          <a:lstStyle/>
          <a:p>
            <a:pPr marL="82296" indent="0">
              <a:buNone/>
            </a:pPr>
            <a:r>
              <a:rPr lang="en-US" dirty="0"/>
              <a:t>Statewide resource grants award up to </a:t>
            </a:r>
            <a:r>
              <a:rPr lang="en-US" dirty="0" smtClean="0"/>
              <a:t>$50,000 </a:t>
            </a:r>
            <a:r>
              <a:rPr lang="en-US" dirty="0"/>
              <a:t>for small projects that align with the goals of the NSP II but would not qualify as implementation or planning grants. Initiatives that qualify under this program are short-term (up to 12 months) in nature. </a:t>
            </a:r>
            <a:r>
              <a:rPr lang="en-US" dirty="0" smtClean="0"/>
              <a:t> Past uses have been accreditation support,  responding to MBON plans, software to track clinical students, faculty professional development and clinical simulation equipment.</a:t>
            </a:r>
          </a:p>
          <a:p>
            <a:pPr marL="82296" indent="0">
              <a:buNone/>
            </a:pPr>
            <a:endParaRPr lang="en-US" dirty="0" smtClean="0"/>
          </a:p>
          <a:p>
            <a:pPr marL="82296" indent="0">
              <a:buNone/>
            </a:pPr>
            <a:r>
              <a:rPr lang="en-US" dirty="0" smtClean="0"/>
              <a:t>These </a:t>
            </a:r>
            <a:r>
              <a:rPr lang="en-US" dirty="0"/>
              <a:t>grants support a wide-range of eligible expenditures. Proposed expenditures that (1) add overall value to the nursing program, (2) lack alternative funding sources, and (3) are not considered ineligible expenses </a:t>
            </a:r>
            <a:endParaRPr lang="en-US" dirty="0" smtClean="0"/>
          </a:p>
          <a:p>
            <a:pPr marL="82296" indent="0">
              <a:buNone/>
            </a:pPr>
            <a:endParaRPr lang="en-US" dirty="0" smtClean="0"/>
          </a:p>
          <a:p>
            <a:pPr marL="82296" indent="0">
              <a:buNone/>
            </a:pPr>
            <a:r>
              <a:rPr lang="en-US" dirty="0" smtClean="0">
                <a:solidFill>
                  <a:srgbClr val="FF0000"/>
                </a:solidFill>
              </a:rPr>
              <a:t>Clinical Simulation Equipment Requests redirected to</a:t>
            </a:r>
            <a:r>
              <a:rPr lang="en-US" dirty="0" smtClean="0"/>
              <a:t>:</a:t>
            </a:r>
          </a:p>
          <a:p>
            <a:pPr marL="82296" indent="0">
              <a:buNone/>
            </a:pPr>
            <a:r>
              <a:rPr lang="en-US" dirty="0" smtClean="0"/>
              <a:t>Simulation Equipment Request </a:t>
            </a:r>
            <a:r>
              <a:rPr lang="en-US" dirty="0" smtClean="0">
                <a:solidFill>
                  <a:srgbClr val="FF0000"/>
                </a:solidFill>
              </a:rPr>
              <a:t>DUE 12/1/17 </a:t>
            </a:r>
            <a:r>
              <a:rPr lang="en-US" dirty="0" smtClean="0"/>
              <a:t>– at </a:t>
            </a:r>
          </a:p>
          <a:p>
            <a:pPr marL="82296" indent="0">
              <a:buNone/>
            </a:pPr>
            <a:r>
              <a:rPr lang="en-US" dirty="0">
                <a:hlinkClick r:id="rId2" action="ppaction://hlinkfile"/>
              </a:rPr>
              <a:t>file:///C:/</a:t>
            </a:r>
            <a:r>
              <a:rPr lang="en-US" dirty="0" smtClean="0">
                <a:hlinkClick r:id="rId2" action="ppaction://hlinkfile"/>
              </a:rPr>
              <a:t>Users/pdaw/Downloads/Request%20for%20Equipment%20and%20Material%20Updated%2010.18.17.pdf</a:t>
            </a:r>
            <a:r>
              <a:rPr lang="en-US" dirty="0" smtClean="0"/>
              <a:t> </a:t>
            </a:r>
            <a:endParaRPr lang="en-US" dirty="0"/>
          </a:p>
          <a:p>
            <a:pPr marL="82296" indent="0">
              <a:buNone/>
            </a:pPr>
            <a:r>
              <a:rPr lang="en-US" dirty="0" smtClean="0"/>
              <a:t>See </a:t>
            </a:r>
            <a:r>
              <a:rPr lang="en-US" dirty="0"/>
              <a:t>MCSRC for Train the Trainer </a:t>
            </a:r>
            <a:r>
              <a:rPr lang="en-US" dirty="0">
                <a:solidFill>
                  <a:srgbClr val="FF0000"/>
                </a:solidFill>
              </a:rPr>
              <a:t>DUE 11/15/17 </a:t>
            </a:r>
            <a:r>
              <a:rPr lang="en-US" dirty="0"/>
              <a:t>at </a:t>
            </a:r>
            <a:r>
              <a:rPr lang="en-US" dirty="0">
                <a:hlinkClick r:id="rId3"/>
              </a:rPr>
              <a:t>https://cms.montgomerycollege.edu/EDU/Department.aspx?id=84094</a:t>
            </a:r>
            <a:endParaRPr lang="en-US" dirty="0"/>
          </a:p>
          <a:p>
            <a:pPr marL="82296" indent="0">
              <a:buNone/>
            </a:pPr>
            <a:r>
              <a:rPr lang="en-US" dirty="0" smtClean="0"/>
              <a:t>				</a:t>
            </a:r>
            <a:endParaRPr lang="en-US" dirty="0"/>
          </a:p>
        </p:txBody>
      </p:sp>
    </p:spTree>
    <p:extLst>
      <p:ext uri="{BB962C8B-B14F-4D97-AF65-F5344CB8AC3E}">
        <p14:creationId xmlns:p14="http://schemas.microsoft.com/office/powerpoint/2010/main" val="380799876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Statewide Capacity</a:t>
            </a:r>
            <a:endParaRPr lang="en-US" dirty="0"/>
          </a:p>
        </p:txBody>
      </p:sp>
      <p:sp>
        <p:nvSpPr>
          <p:cNvPr id="2" name="Content Placeholder 1"/>
          <p:cNvSpPr>
            <a:spLocks noGrp="1"/>
          </p:cNvSpPr>
          <p:nvPr>
            <p:ph idx="1"/>
          </p:nvPr>
        </p:nvSpPr>
        <p:spPr/>
        <p:txBody>
          <a:bodyPr>
            <a:normAutofit fontScale="77500" lnSpcReduction="20000"/>
          </a:bodyPr>
          <a:lstStyle/>
          <a:p>
            <a:r>
              <a:rPr lang="en-US" dirty="0"/>
              <a:t>The NSP II policy is to ensure intellectual property developed in the course of or under this grant to increase statewide capacity furthers the goals of the NSP II and benefits the nursing profession in Maryland. This policy applies to all grants awarded funding under Initiative 5, </a:t>
            </a:r>
            <a:r>
              <a:rPr lang="en-US" i="1" dirty="0"/>
              <a:t>Initiatives to Increase Capacity Statewide </a:t>
            </a:r>
            <a:r>
              <a:rPr lang="en-US" dirty="0"/>
              <a:t>as identified on the cover sheet of the grant proposal. The NSP II Intellectual Property Policy is as follows: </a:t>
            </a:r>
          </a:p>
          <a:p>
            <a:r>
              <a:rPr lang="en-US" i="1" dirty="0"/>
              <a:t>By accepting these grant funds, the grantee agrees that: </a:t>
            </a:r>
            <a:endParaRPr lang="en-US" dirty="0"/>
          </a:p>
          <a:p>
            <a:r>
              <a:rPr lang="en-US" i="1" dirty="0"/>
              <a:t>a. The grantee shall deliver a complete, functioning version or copy of the final products developed under the Grant to the Health Services Cost Review Commission (HSCRC) and Maryland Higher Education Commission (MHEC). </a:t>
            </a:r>
            <a:endParaRPr lang="en-US" dirty="0"/>
          </a:p>
          <a:p>
            <a:endParaRPr lang="en-US" dirty="0"/>
          </a:p>
        </p:txBody>
      </p:sp>
    </p:spTree>
    <p:extLst>
      <p:ext uri="{BB962C8B-B14F-4D97-AF65-F5344CB8AC3E}">
        <p14:creationId xmlns:p14="http://schemas.microsoft.com/office/powerpoint/2010/main" val="3277415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RN-Shortages by 2025</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33405658"/>
              </p:ext>
            </p:extLst>
          </p:nvPr>
        </p:nvGraphicFramePr>
        <p:xfrm>
          <a:off x="1219197" y="1523999"/>
          <a:ext cx="7696202" cy="4953002"/>
        </p:xfrm>
        <a:graphic>
          <a:graphicData uri="http://schemas.openxmlformats.org/drawingml/2006/table">
            <a:tbl>
              <a:tblPr firstRow="1" bandRow="1">
                <a:tableStyleId>{5C22544A-7EE6-4342-B048-85BDC9FD1C3A}</a:tableStyleId>
              </a:tblPr>
              <a:tblGrid>
                <a:gridCol w="1666450">
                  <a:extLst>
                    <a:ext uri="{9D8B030D-6E8A-4147-A177-3AD203B41FA5}">
                      <a16:colId xmlns:a16="http://schemas.microsoft.com/office/drawing/2014/main" val="20000"/>
                    </a:ext>
                  </a:extLst>
                </a:gridCol>
                <a:gridCol w="1387159">
                  <a:extLst>
                    <a:ext uri="{9D8B030D-6E8A-4147-A177-3AD203B41FA5}">
                      <a16:colId xmlns:a16="http://schemas.microsoft.com/office/drawing/2014/main" val="20001"/>
                    </a:ext>
                  </a:extLst>
                </a:gridCol>
                <a:gridCol w="1326455">
                  <a:extLst>
                    <a:ext uri="{9D8B030D-6E8A-4147-A177-3AD203B41FA5}">
                      <a16:colId xmlns:a16="http://schemas.microsoft.com/office/drawing/2014/main" val="20002"/>
                    </a:ext>
                  </a:extLst>
                </a:gridCol>
                <a:gridCol w="1326455">
                  <a:extLst>
                    <a:ext uri="{9D8B030D-6E8A-4147-A177-3AD203B41FA5}">
                      <a16:colId xmlns:a16="http://schemas.microsoft.com/office/drawing/2014/main" val="20003"/>
                    </a:ext>
                  </a:extLst>
                </a:gridCol>
                <a:gridCol w="1989683">
                  <a:extLst>
                    <a:ext uri="{9D8B030D-6E8A-4147-A177-3AD203B41FA5}">
                      <a16:colId xmlns:a16="http://schemas.microsoft.com/office/drawing/2014/main" val="20004"/>
                    </a:ext>
                  </a:extLst>
                </a:gridCol>
              </a:tblGrid>
              <a:tr h="1527940">
                <a:tc>
                  <a:txBody>
                    <a:bodyPr/>
                    <a:lstStyle/>
                    <a:p>
                      <a:r>
                        <a:rPr lang="en-US" dirty="0" smtClean="0"/>
                        <a:t>STATE</a:t>
                      </a:r>
                      <a:endParaRPr lang="en-US" dirty="0"/>
                    </a:p>
                  </a:txBody>
                  <a:tcPr/>
                </a:tc>
                <a:tc>
                  <a:txBody>
                    <a:bodyPr/>
                    <a:lstStyle/>
                    <a:p>
                      <a:r>
                        <a:rPr lang="en-US" dirty="0" smtClean="0"/>
                        <a:t>2012 Supply and Demand</a:t>
                      </a:r>
                      <a:endParaRPr lang="en-US" dirty="0"/>
                    </a:p>
                  </a:txBody>
                  <a:tcPr/>
                </a:tc>
                <a:tc>
                  <a:txBody>
                    <a:bodyPr/>
                    <a:lstStyle/>
                    <a:p>
                      <a:r>
                        <a:rPr lang="en-US" dirty="0" smtClean="0"/>
                        <a:t>2025</a:t>
                      </a:r>
                    </a:p>
                    <a:p>
                      <a:r>
                        <a:rPr lang="en-US" dirty="0" smtClean="0"/>
                        <a:t>Projected</a:t>
                      </a:r>
                    </a:p>
                    <a:p>
                      <a:r>
                        <a:rPr lang="en-US" dirty="0" smtClean="0"/>
                        <a:t>Demand</a:t>
                      </a:r>
                      <a:endParaRPr lang="en-US" dirty="0"/>
                    </a:p>
                  </a:txBody>
                  <a:tcPr/>
                </a:tc>
                <a:tc>
                  <a:txBody>
                    <a:bodyPr/>
                    <a:lstStyle/>
                    <a:p>
                      <a:r>
                        <a:rPr lang="en-US" dirty="0" smtClean="0"/>
                        <a:t>2025 Projected</a:t>
                      </a:r>
                    </a:p>
                    <a:p>
                      <a:r>
                        <a:rPr lang="en-US" dirty="0" smtClean="0"/>
                        <a:t>Supply </a:t>
                      </a:r>
                      <a:endParaRPr lang="en-US" dirty="0"/>
                    </a:p>
                  </a:txBody>
                  <a:tcPr/>
                </a:tc>
                <a:tc>
                  <a:txBody>
                    <a:bodyPr/>
                    <a:lstStyle/>
                    <a:p>
                      <a:r>
                        <a:rPr lang="en-US" dirty="0" smtClean="0"/>
                        <a:t>Difference</a:t>
                      </a:r>
                      <a:endParaRPr lang="en-US" dirty="0"/>
                    </a:p>
                  </a:txBody>
                  <a:tcPr/>
                </a:tc>
                <a:extLst>
                  <a:ext uri="{0D108BD9-81ED-4DB2-BD59-A6C34878D82A}">
                    <a16:rowId xmlns:a16="http://schemas.microsoft.com/office/drawing/2014/main" val="10000"/>
                  </a:ext>
                </a:extLst>
              </a:tr>
              <a:tr h="470136">
                <a:tc>
                  <a:txBody>
                    <a:bodyPr/>
                    <a:lstStyle/>
                    <a:p>
                      <a:r>
                        <a:rPr lang="en-US" b="1" dirty="0" smtClean="0">
                          <a:solidFill>
                            <a:srgbClr val="FF0000"/>
                          </a:solidFill>
                        </a:rPr>
                        <a:t>Maryland</a:t>
                      </a:r>
                      <a:endParaRPr lang="en-US" b="1" dirty="0">
                        <a:solidFill>
                          <a:srgbClr val="FF0000"/>
                        </a:solidFill>
                      </a:endParaRPr>
                    </a:p>
                  </a:txBody>
                  <a:tcPr/>
                </a:tc>
                <a:tc>
                  <a:txBody>
                    <a:bodyPr/>
                    <a:lstStyle/>
                    <a:p>
                      <a:r>
                        <a:rPr lang="en-US" b="1" dirty="0" smtClean="0">
                          <a:solidFill>
                            <a:srgbClr val="FF0000"/>
                          </a:solidFill>
                        </a:rPr>
                        <a:t>60,600</a:t>
                      </a:r>
                      <a:endParaRPr lang="en-US" b="1" dirty="0">
                        <a:solidFill>
                          <a:srgbClr val="FF0000"/>
                        </a:solidFill>
                      </a:endParaRPr>
                    </a:p>
                  </a:txBody>
                  <a:tcPr/>
                </a:tc>
                <a:tc>
                  <a:txBody>
                    <a:bodyPr/>
                    <a:lstStyle/>
                    <a:p>
                      <a:r>
                        <a:rPr lang="en-US" b="1" dirty="0" smtClean="0">
                          <a:solidFill>
                            <a:srgbClr val="FF0000"/>
                          </a:solidFill>
                        </a:rPr>
                        <a:t>72,000</a:t>
                      </a:r>
                      <a:endParaRPr lang="en-US" b="1" dirty="0">
                        <a:solidFill>
                          <a:srgbClr val="FF0000"/>
                        </a:solidFill>
                      </a:endParaRPr>
                    </a:p>
                  </a:txBody>
                  <a:tcPr/>
                </a:tc>
                <a:tc>
                  <a:txBody>
                    <a:bodyPr/>
                    <a:lstStyle/>
                    <a:p>
                      <a:r>
                        <a:rPr lang="en-US" b="1" dirty="0" smtClean="0">
                          <a:solidFill>
                            <a:srgbClr val="FF0000"/>
                          </a:solidFill>
                        </a:rPr>
                        <a:t>59,900</a:t>
                      </a:r>
                      <a:endParaRPr lang="en-US" b="1" dirty="0">
                        <a:solidFill>
                          <a:srgbClr val="FF0000"/>
                        </a:solidFill>
                      </a:endParaRPr>
                    </a:p>
                  </a:txBody>
                  <a:tcPr/>
                </a:tc>
                <a:tc>
                  <a:txBody>
                    <a:bodyPr/>
                    <a:lstStyle/>
                    <a:p>
                      <a:r>
                        <a:rPr lang="en-US" b="1" dirty="0" smtClean="0">
                          <a:solidFill>
                            <a:srgbClr val="FF0000"/>
                          </a:solidFill>
                        </a:rPr>
                        <a:t>      -12,000</a:t>
                      </a:r>
                      <a:endParaRPr lang="en-US" b="1" dirty="0">
                        <a:solidFill>
                          <a:srgbClr val="FF0000"/>
                        </a:solidFill>
                      </a:endParaRPr>
                    </a:p>
                  </a:txBody>
                  <a:tcPr/>
                </a:tc>
                <a:extLst>
                  <a:ext uri="{0D108BD9-81ED-4DB2-BD59-A6C34878D82A}">
                    <a16:rowId xmlns:a16="http://schemas.microsoft.com/office/drawing/2014/main" val="10001"/>
                  </a:ext>
                </a:extLst>
              </a:tr>
              <a:tr h="470136">
                <a:tc>
                  <a:txBody>
                    <a:bodyPr/>
                    <a:lstStyle/>
                    <a:p>
                      <a:r>
                        <a:rPr lang="en-US" dirty="0" smtClean="0"/>
                        <a:t>West Virginia</a:t>
                      </a:r>
                      <a:endParaRPr lang="en-US" dirty="0"/>
                    </a:p>
                  </a:txBody>
                  <a:tcPr/>
                </a:tc>
                <a:tc>
                  <a:txBody>
                    <a:bodyPr/>
                    <a:lstStyle/>
                    <a:p>
                      <a:r>
                        <a:rPr lang="en-US" dirty="0" smtClean="0"/>
                        <a:t>20,600</a:t>
                      </a:r>
                      <a:endParaRPr lang="en-US" dirty="0"/>
                    </a:p>
                  </a:txBody>
                  <a:tcPr/>
                </a:tc>
                <a:tc>
                  <a:txBody>
                    <a:bodyPr/>
                    <a:lstStyle/>
                    <a:p>
                      <a:r>
                        <a:rPr lang="en-US" dirty="0" smtClean="0"/>
                        <a:t>21,100</a:t>
                      </a:r>
                      <a:endParaRPr lang="en-US" dirty="0"/>
                    </a:p>
                  </a:txBody>
                  <a:tcPr/>
                </a:tc>
                <a:tc>
                  <a:txBody>
                    <a:bodyPr/>
                    <a:lstStyle/>
                    <a:p>
                      <a:r>
                        <a:rPr lang="en-US" dirty="0" smtClean="0"/>
                        <a:t>29,000</a:t>
                      </a:r>
                      <a:endParaRPr lang="en-US" dirty="0"/>
                    </a:p>
                  </a:txBody>
                  <a:tcPr/>
                </a:tc>
                <a:tc>
                  <a:txBody>
                    <a:bodyPr/>
                    <a:lstStyle/>
                    <a:p>
                      <a:r>
                        <a:rPr lang="en-US" dirty="0" smtClean="0"/>
                        <a:t>       +7,900</a:t>
                      </a:r>
                      <a:endParaRPr lang="en-US" dirty="0"/>
                    </a:p>
                  </a:txBody>
                  <a:tcPr/>
                </a:tc>
                <a:extLst>
                  <a:ext uri="{0D108BD9-81ED-4DB2-BD59-A6C34878D82A}">
                    <a16:rowId xmlns:a16="http://schemas.microsoft.com/office/drawing/2014/main" val="10002"/>
                  </a:ext>
                </a:extLst>
              </a:tr>
              <a:tr h="470136">
                <a:tc>
                  <a:txBody>
                    <a:bodyPr/>
                    <a:lstStyle/>
                    <a:p>
                      <a:r>
                        <a:rPr lang="en-US" dirty="0" smtClean="0"/>
                        <a:t>Delaware</a:t>
                      </a:r>
                      <a:endParaRPr lang="en-US" dirty="0"/>
                    </a:p>
                  </a:txBody>
                  <a:tcPr/>
                </a:tc>
                <a:tc>
                  <a:txBody>
                    <a:bodyPr/>
                    <a:lstStyle/>
                    <a:p>
                      <a:r>
                        <a:rPr lang="en-US" dirty="0" smtClean="0"/>
                        <a:t>10,600</a:t>
                      </a:r>
                      <a:endParaRPr lang="en-US" dirty="0"/>
                    </a:p>
                  </a:txBody>
                  <a:tcPr/>
                </a:tc>
                <a:tc>
                  <a:txBody>
                    <a:bodyPr/>
                    <a:lstStyle/>
                    <a:p>
                      <a:r>
                        <a:rPr lang="en-US" dirty="0" smtClean="0"/>
                        <a:t>12,500</a:t>
                      </a:r>
                      <a:endParaRPr lang="en-US" dirty="0"/>
                    </a:p>
                  </a:txBody>
                  <a:tcPr/>
                </a:tc>
                <a:tc>
                  <a:txBody>
                    <a:bodyPr/>
                    <a:lstStyle/>
                    <a:p>
                      <a:r>
                        <a:rPr lang="en-US" dirty="0" smtClean="0"/>
                        <a:t>16,200</a:t>
                      </a:r>
                      <a:endParaRPr lang="en-US" dirty="0"/>
                    </a:p>
                  </a:txBody>
                  <a:tcPr/>
                </a:tc>
                <a:tc>
                  <a:txBody>
                    <a:bodyPr/>
                    <a:lstStyle/>
                    <a:p>
                      <a:r>
                        <a:rPr lang="en-US" dirty="0" smtClean="0"/>
                        <a:t>       +3,700</a:t>
                      </a:r>
                      <a:endParaRPr lang="en-US" dirty="0"/>
                    </a:p>
                  </a:txBody>
                  <a:tcPr/>
                </a:tc>
                <a:extLst>
                  <a:ext uri="{0D108BD9-81ED-4DB2-BD59-A6C34878D82A}">
                    <a16:rowId xmlns:a16="http://schemas.microsoft.com/office/drawing/2014/main" val="10003"/>
                  </a:ext>
                </a:extLst>
              </a:tr>
              <a:tr h="470136">
                <a:tc>
                  <a:txBody>
                    <a:bodyPr/>
                    <a:lstStyle/>
                    <a:p>
                      <a:r>
                        <a:rPr lang="en-US" dirty="0" smtClean="0"/>
                        <a:t>Virginia</a:t>
                      </a:r>
                      <a:endParaRPr lang="en-US" dirty="0"/>
                    </a:p>
                  </a:txBody>
                  <a:tcPr/>
                </a:tc>
                <a:tc>
                  <a:txBody>
                    <a:bodyPr/>
                    <a:lstStyle/>
                    <a:p>
                      <a:r>
                        <a:rPr lang="en-US" dirty="0" smtClean="0"/>
                        <a:t>69,900</a:t>
                      </a:r>
                      <a:endParaRPr lang="en-US" dirty="0"/>
                    </a:p>
                  </a:txBody>
                  <a:tcPr/>
                </a:tc>
                <a:tc>
                  <a:txBody>
                    <a:bodyPr/>
                    <a:lstStyle/>
                    <a:p>
                      <a:r>
                        <a:rPr lang="en-US" dirty="0" smtClean="0"/>
                        <a:t>87,300</a:t>
                      </a:r>
                      <a:endParaRPr lang="en-US" dirty="0"/>
                    </a:p>
                  </a:txBody>
                  <a:tcPr/>
                </a:tc>
                <a:tc>
                  <a:txBody>
                    <a:bodyPr/>
                    <a:lstStyle/>
                    <a:p>
                      <a:r>
                        <a:rPr lang="en-US" dirty="0" smtClean="0"/>
                        <a:t>106,700</a:t>
                      </a:r>
                      <a:endParaRPr lang="en-US" dirty="0"/>
                    </a:p>
                  </a:txBody>
                  <a:tcPr/>
                </a:tc>
                <a:tc>
                  <a:txBody>
                    <a:bodyPr/>
                    <a:lstStyle/>
                    <a:p>
                      <a:r>
                        <a:rPr lang="en-US" dirty="0" smtClean="0"/>
                        <a:t>     +19,400</a:t>
                      </a:r>
                      <a:endParaRPr lang="en-US" dirty="0"/>
                    </a:p>
                  </a:txBody>
                  <a:tcPr/>
                </a:tc>
                <a:extLst>
                  <a:ext uri="{0D108BD9-81ED-4DB2-BD59-A6C34878D82A}">
                    <a16:rowId xmlns:a16="http://schemas.microsoft.com/office/drawing/2014/main" val="10004"/>
                  </a:ext>
                </a:extLst>
              </a:tr>
              <a:tr h="72178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Pennsylvania</a:t>
                      </a:r>
                    </a:p>
                  </a:txBody>
                  <a:tcPr/>
                </a:tc>
                <a:tc>
                  <a:txBody>
                    <a:bodyPr/>
                    <a:lstStyle/>
                    <a:p>
                      <a:r>
                        <a:rPr lang="en-US" dirty="0" smtClean="0"/>
                        <a:t>145,000</a:t>
                      </a:r>
                      <a:endParaRPr lang="en-US" dirty="0"/>
                    </a:p>
                  </a:txBody>
                  <a:tcPr/>
                </a:tc>
                <a:tc>
                  <a:txBody>
                    <a:bodyPr/>
                    <a:lstStyle/>
                    <a:p>
                      <a:r>
                        <a:rPr lang="en-US" dirty="0" smtClean="0"/>
                        <a:t>152,600</a:t>
                      </a:r>
                      <a:endParaRPr lang="en-US" dirty="0"/>
                    </a:p>
                  </a:txBody>
                  <a:tcPr/>
                </a:tc>
                <a:tc>
                  <a:txBody>
                    <a:bodyPr/>
                    <a:lstStyle/>
                    <a:p>
                      <a:r>
                        <a:rPr lang="en-US" dirty="0" smtClean="0"/>
                        <a:t>178,400</a:t>
                      </a:r>
                      <a:endParaRPr lang="en-US" dirty="0"/>
                    </a:p>
                  </a:txBody>
                  <a:tcPr/>
                </a:tc>
                <a:tc>
                  <a:txBody>
                    <a:bodyPr/>
                    <a:lstStyle/>
                    <a:p>
                      <a:r>
                        <a:rPr lang="en-US" dirty="0" smtClean="0">
                          <a:solidFill>
                            <a:schemeClr val="tx1"/>
                          </a:solidFill>
                        </a:rPr>
                        <a:t>     +25,800</a:t>
                      </a:r>
                      <a:endParaRPr lang="en-US" dirty="0">
                        <a:solidFill>
                          <a:schemeClr val="tx1"/>
                        </a:solidFill>
                      </a:endParaRPr>
                    </a:p>
                  </a:txBody>
                  <a:tcPr/>
                </a:tc>
                <a:extLst>
                  <a:ext uri="{0D108BD9-81ED-4DB2-BD59-A6C34878D82A}">
                    <a16:rowId xmlns:a16="http://schemas.microsoft.com/office/drawing/2014/main" val="10005"/>
                  </a:ext>
                </a:extLst>
              </a:tr>
              <a:tr h="822737">
                <a:tc>
                  <a:txBody>
                    <a:bodyPr/>
                    <a:lstStyle/>
                    <a:p>
                      <a:r>
                        <a:rPr lang="en-US" dirty="0" smtClean="0"/>
                        <a:t>US</a:t>
                      </a:r>
                    </a:p>
                  </a:txBody>
                  <a:tcPr/>
                </a:tc>
                <a:tc>
                  <a:txBody>
                    <a:bodyPr/>
                    <a:lstStyle/>
                    <a:p>
                      <a:r>
                        <a:rPr lang="en-US" dirty="0" smtClean="0"/>
                        <a:t>2,897,000</a:t>
                      </a:r>
                      <a:endParaRPr lang="en-US" dirty="0"/>
                    </a:p>
                  </a:txBody>
                  <a:tcPr/>
                </a:tc>
                <a:tc>
                  <a:txBody>
                    <a:bodyPr/>
                    <a:lstStyle/>
                    <a:p>
                      <a:r>
                        <a:rPr lang="en-US" dirty="0" smtClean="0"/>
                        <a:t>3,509,000</a:t>
                      </a:r>
                      <a:endParaRPr lang="en-US" dirty="0"/>
                    </a:p>
                  </a:txBody>
                  <a:tcPr/>
                </a:tc>
                <a:tc>
                  <a:txBody>
                    <a:bodyPr/>
                    <a:lstStyle/>
                    <a:p>
                      <a:r>
                        <a:rPr lang="en-US" dirty="0" smtClean="0"/>
                        <a:t>3,849,000</a:t>
                      </a:r>
                      <a:endParaRPr lang="en-US" dirty="0"/>
                    </a:p>
                  </a:txBody>
                  <a:tcPr/>
                </a:tc>
                <a:tc>
                  <a:txBody>
                    <a:bodyPr/>
                    <a:lstStyle/>
                    <a:p>
                      <a:r>
                        <a:rPr lang="en-US" dirty="0" smtClean="0"/>
                        <a:t>   +340,000</a:t>
                      </a:r>
                    </a:p>
                    <a:p>
                      <a:r>
                        <a:rPr lang="en-US" dirty="0" smtClean="0"/>
                        <a:t>(HRSA, 2014)</a:t>
                      </a:r>
                      <a:endParaRPr lang="en-U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39084787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should you think about first?</a:t>
            </a:r>
            <a:endParaRPr lang="en-US" dirty="0"/>
          </a:p>
        </p:txBody>
      </p:sp>
      <p:sp>
        <p:nvSpPr>
          <p:cNvPr id="3" name="Content Placeholder 2"/>
          <p:cNvSpPr>
            <a:spLocks noGrp="1"/>
          </p:cNvSpPr>
          <p:nvPr>
            <p:ph idx="1"/>
          </p:nvPr>
        </p:nvSpPr>
        <p:spPr/>
        <p:txBody>
          <a:bodyPr>
            <a:normAutofit fontScale="70000" lnSpcReduction="20000"/>
          </a:bodyPr>
          <a:lstStyle/>
          <a:p>
            <a:endParaRPr lang="en-US" dirty="0" smtClean="0"/>
          </a:p>
          <a:p>
            <a:r>
              <a:rPr lang="en-US" dirty="0" smtClean="0"/>
              <a:t>Future </a:t>
            </a:r>
            <a:r>
              <a:rPr lang="en-US" dirty="0"/>
              <a:t>funding is determined by program outcomes</a:t>
            </a:r>
            <a:r>
              <a:rPr lang="en-US" dirty="0" smtClean="0"/>
              <a:t>.</a:t>
            </a:r>
          </a:p>
          <a:p>
            <a:endParaRPr lang="en-US" dirty="0"/>
          </a:p>
          <a:p>
            <a:r>
              <a:rPr lang="en-US" dirty="0" smtClean="0"/>
              <a:t>Insert Initiatives</a:t>
            </a:r>
            <a:endParaRPr lang="en-US" dirty="0"/>
          </a:p>
          <a:p>
            <a:r>
              <a:rPr lang="en-US" dirty="0" smtClean="0"/>
              <a:t>Insert Outcomes Table</a:t>
            </a:r>
          </a:p>
          <a:p>
            <a:r>
              <a:rPr lang="en-US" dirty="0" smtClean="0"/>
              <a:t>Provide brief (5 slide) PPT with highlights</a:t>
            </a:r>
          </a:p>
          <a:p>
            <a:pPr marL="0" indent="0">
              <a:buNone/>
            </a:pPr>
            <a:r>
              <a:rPr lang="en-US" dirty="0" smtClean="0"/>
              <a:t/>
            </a:r>
            <a:br>
              <a:rPr lang="en-US" dirty="0" smtClean="0"/>
            </a:br>
            <a:r>
              <a:rPr lang="en-US" dirty="0" smtClean="0"/>
              <a:t>FOCUS- address nursing program needs and intended outcomes in the first two pages of the proposal. </a:t>
            </a:r>
          </a:p>
          <a:p>
            <a:pPr marL="0" indent="0">
              <a:buNone/>
            </a:pPr>
            <a:endParaRPr lang="en-US" dirty="0" smtClean="0"/>
          </a:p>
          <a:p>
            <a:pPr marL="0" indent="0">
              <a:buNone/>
            </a:pPr>
            <a:r>
              <a:rPr lang="en-US" dirty="0" smtClean="0">
                <a:solidFill>
                  <a:srgbClr val="FF0000"/>
                </a:solidFill>
              </a:rPr>
              <a:t>*** </a:t>
            </a:r>
            <a:r>
              <a:rPr lang="en-US" dirty="0" smtClean="0"/>
              <a:t>MBON NCLEX-RN pass rates below state levels or CCNE/ACEN Accreditation review concerns come first and are appropriate requests through 1 yr. Resource grants.</a:t>
            </a:r>
            <a:endParaRPr lang="en-US" dirty="0"/>
          </a:p>
          <a:p>
            <a:endParaRPr lang="en-US" dirty="0"/>
          </a:p>
        </p:txBody>
      </p:sp>
    </p:spTree>
    <p:extLst>
      <p:ext uri="{BB962C8B-B14F-4D97-AF65-F5344CB8AC3E}">
        <p14:creationId xmlns:p14="http://schemas.microsoft.com/office/powerpoint/2010/main" val="339600365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NSP II Grant Funds Past Uses</a:t>
            </a:r>
            <a:endParaRPr lang="en-US" dirty="0"/>
          </a:p>
        </p:txBody>
      </p:sp>
      <p:sp>
        <p:nvSpPr>
          <p:cNvPr id="2" name="Content Placeholder 1"/>
          <p:cNvSpPr>
            <a:spLocks noGrp="1"/>
          </p:cNvSpPr>
          <p:nvPr>
            <p:ph idx="1"/>
          </p:nvPr>
        </p:nvSpPr>
        <p:spPr/>
        <p:txBody>
          <a:bodyPr>
            <a:normAutofit fontScale="85000" lnSpcReduction="20000"/>
          </a:bodyPr>
          <a:lstStyle/>
          <a:p>
            <a:r>
              <a:rPr lang="en-US" dirty="0" smtClean="0">
                <a:solidFill>
                  <a:srgbClr val="C00000"/>
                </a:solidFill>
              </a:rPr>
              <a:t>Nurse Faculty  ****** #1 use of funds</a:t>
            </a:r>
          </a:p>
          <a:p>
            <a:r>
              <a:rPr lang="en-US" dirty="0" smtClean="0">
                <a:solidFill>
                  <a:srgbClr val="C00000"/>
                </a:solidFill>
              </a:rPr>
              <a:t>Nursing Program adjuncts, clinical, coordinators &amp; simulation personnel</a:t>
            </a:r>
          </a:p>
          <a:p>
            <a:r>
              <a:rPr lang="en-US" dirty="0" smtClean="0"/>
              <a:t>Professional Development</a:t>
            </a:r>
          </a:p>
          <a:p>
            <a:r>
              <a:rPr lang="en-US" dirty="0" smtClean="0"/>
              <a:t>Instructional Delivery</a:t>
            </a:r>
          </a:p>
          <a:p>
            <a:r>
              <a:rPr lang="en-US" dirty="0" smtClean="0"/>
              <a:t>Curriculum Redesign</a:t>
            </a:r>
          </a:p>
          <a:p>
            <a:r>
              <a:rPr lang="en-US" dirty="0" smtClean="0"/>
              <a:t>Materials and Teaching Supplies</a:t>
            </a:r>
          </a:p>
          <a:p>
            <a:r>
              <a:rPr lang="en-US" dirty="0" smtClean="0"/>
              <a:t>Mandatory Dissemination  </a:t>
            </a:r>
          </a:p>
          <a:p>
            <a:r>
              <a:rPr lang="en-US" dirty="0" smtClean="0"/>
              <a:t>Consultants</a:t>
            </a:r>
          </a:p>
          <a:p>
            <a:r>
              <a:rPr lang="en-US" dirty="0" smtClean="0"/>
              <a:t>Technology</a:t>
            </a:r>
            <a:endParaRPr lang="en-US" dirty="0"/>
          </a:p>
          <a:p>
            <a:r>
              <a:rPr lang="en-US" dirty="0" smtClean="0"/>
              <a:t>Evaluation</a:t>
            </a:r>
          </a:p>
          <a:p>
            <a:endParaRPr lang="en-US" dirty="0"/>
          </a:p>
        </p:txBody>
      </p:sp>
    </p:spTree>
    <p:extLst>
      <p:ext uri="{BB962C8B-B14F-4D97-AF65-F5344CB8AC3E}">
        <p14:creationId xmlns:p14="http://schemas.microsoft.com/office/powerpoint/2010/main" val="8026393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smtClean="0"/>
              <a:t>Grant Title and Requestors</a:t>
            </a:r>
            <a:endParaRPr lang="en-US" sz="4400" dirty="0"/>
          </a:p>
        </p:txBody>
      </p:sp>
      <p:sp>
        <p:nvSpPr>
          <p:cNvPr id="2" name="Content Placeholder 1"/>
          <p:cNvSpPr>
            <a:spLocks noGrp="1"/>
          </p:cNvSpPr>
          <p:nvPr>
            <p:ph idx="1"/>
          </p:nvPr>
        </p:nvSpPr>
        <p:spPr/>
        <p:txBody>
          <a:bodyPr>
            <a:normAutofit fontScale="92500" lnSpcReduction="10000"/>
          </a:bodyPr>
          <a:lstStyle/>
          <a:p>
            <a:r>
              <a:rPr lang="en-US" b="1" dirty="0"/>
              <a:t>Lead Applicant Institution/Organization: </a:t>
            </a:r>
            <a:r>
              <a:rPr lang="en-US" dirty="0"/>
              <a:t>	</a:t>
            </a:r>
            <a:endParaRPr lang="en-US" dirty="0" smtClean="0"/>
          </a:p>
          <a:p>
            <a:pPr marL="0" indent="0">
              <a:buNone/>
            </a:pPr>
            <a:r>
              <a:rPr lang="en-US" dirty="0" smtClean="0"/>
              <a:t>     School of Nursing at____________</a:t>
            </a:r>
            <a:endParaRPr lang="en-US" dirty="0"/>
          </a:p>
          <a:p>
            <a:r>
              <a:rPr lang="en-US" b="1" dirty="0"/>
              <a:t>Project Title: </a:t>
            </a:r>
            <a:r>
              <a:rPr lang="en-US" dirty="0"/>
              <a:t>	</a:t>
            </a:r>
            <a:endParaRPr lang="en-US" dirty="0" smtClean="0"/>
          </a:p>
          <a:p>
            <a:pPr marL="0" indent="0">
              <a:buNone/>
            </a:pPr>
            <a:r>
              <a:rPr lang="en-US" dirty="0" smtClean="0"/>
              <a:t>     Brief &amp; Descriptive ( 6 words, please)</a:t>
            </a:r>
            <a:endParaRPr lang="en-US" dirty="0"/>
          </a:p>
          <a:p>
            <a:r>
              <a:rPr lang="en-US" b="1" dirty="0"/>
              <a:t>Partnership Members: </a:t>
            </a:r>
            <a:r>
              <a:rPr lang="en-US" dirty="0"/>
              <a:t>	</a:t>
            </a:r>
            <a:r>
              <a:rPr lang="en-US" b="1" dirty="0" smtClean="0">
                <a:solidFill>
                  <a:srgbClr val="C00000"/>
                </a:solidFill>
              </a:rPr>
              <a:t>****</a:t>
            </a:r>
            <a:endParaRPr lang="en-US" dirty="0">
              <a:solidFill>
                <a:srgbClr val="C00000"/>
              </a:solidFill>
            </a:endParaRPr>
          </a:p>
          <a:p>
            <a:pPr marL="0" indent="0">
              <a:buNone/>
            </a:pPr>
            <a:r>
              <a:rPr lang="en-US" dirty="0" smtClean="0">
                <a:solidFill>
                  <a:srgbClr val="FF0000"/>
                </a:solidFill>
              </a:rPr>
              <a:t>****This is an important aspect.</a:t>
            </a:r>
          </a:p>
          <a:p>
            <a:pPr marL="0" indent="0">
              <a:buNone/>
            </a:pPr>
            <a:endParaRPr lang="en-US" dirty="0" smtClean="0">
              <a:solidFill>
                <a:srgbClr val="FF0000"/>
              </a:solidFill>
            </a:endParaRPr>
          </a:p>
          <a:p>
            <a:pPr marL="0" indent="0">
              <a:buNone/>
            </a:pPr>
            <a:r>
              <a:rPr lang="en-US" dirty="0" smtClean="0">
                <a:solidFill>
                  <a:srgbClr val="FF0000"/>
                </a:solidFill>
              </a:rPr>
              <a:t>Remember- MRNC has 20 hospitals partnering with nurse residency programs.</a:t>
            </a:r>
            <a:endParaRPr lang="en-US" dirty="0">
              <a:solidFill>
                <a:srgbClr val="FF0000"/>
              </a:solidFill>
            </a:endParaRPr>
          </a:p>
        </p:txBody>
      </p:sp>
    </p:spTree>
    <p:extLst>
      <p:ext uri="{BB962C8B-B14F-4D97-AF65-F5344CB8AC3E}">
        <p14:creationId xmlns:p14="http://schemas.microsoft.com/office/powerpoint/2010/main" val="3326490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Evaluation Criteria</a:t>
            </a:r>
            <a:endParaRPr lang="en-US" dirty="0"/>
          </a:p>
        </p:txBody>
      </p:sp>
      <p:sp>
        <p:nvSpPr>
          <p:cNvPr id="2" name="Content Placeholder 1"/>
          <p:cNvSpPr>
            <a:spLocks noGrp="1"/>
          </p:cNvSpPr>
          <p:nvPr>
            <p:ph idx="1"/>
          </p:nvPr>
        </p:nvSpPr>
        <p:spPr/>
        <p:txBody>
          <a:bodyPr>
            <a:normAutofit fontScale="92500" lnSpcReduction="20000"/>
          </a:bodyPr>
          <a:lstStyle/>
          <a:p>
            <a:r>
              <a:rPr lang="en-US" b="1" dirty="0"/>
              <a:t>Criteria </a:t>
            </a:r>
            <a:r>
              <a:rPr lang="en-US" dirty="0"/>
              <a:t>	</a:t>
            </a:r>
            <a:r>
              <a:rPr lang="en-US" dirty="0" smtClean="0"/>
              <a:t>		</a:t>
            </a:r>
            <a:r>
              <a:rPr lang="en-US" b="1" dirty="0" smtClean="0"/>
              <a:t>Maximum </a:t>
            </a:r>
            <a:r>
              <a:rPr lang="en-US" b="1" dirty="0"/>
              <a:t>Points </a:t>
            </a:r>
            <a:r>
              <a:rPr lang="en-US" dirty="0"/>
              <a:t>	</a:t>
            </a:r>
          </a:p>
          <a:p>
            <a:r>
              <a:rPr lang="en-US" b="1" dirty="0"/>
              <a:t>Abstract </a:t>
            </a:r>
            <a:r>
              <a:rPr lang="en-US" b="1" dirty="0" smtClean="0"/>
              <a:t>&amp; PPT</a:t>
            </a:r>
            <a:r>
              <a:rPr lang="en-US" dirty="0"/>
              <a:t>	</a:t>
            </a:r>
            <a:r>
              <a:rPr lang="en-US" dirty="0" smtClean="0"/>
              <a:t>			</a:t>
            </a:r>
            <a:r>
              <a:rPr lang="en-US" b="1" dirty="0" smtClean="0"/>
              <a:t>5 </a:t>
            </a:r>
            <a:r>
              <a:rPr lang="en-US" dirty="0"/>
              <a:t>	</a:t>
            </a:r>
          </a:p>
          <a:p>
            <a:r>
              <a:rPr lang="en-US" b="1" dirty="0"/>
              <a:t>Overview </a:t>
            </a:r>
            <a:r>
              <a:rPr lang="en-US" dirty="0"/>
              <a:t>	</a:t>
            </a:r>
            <a:r>
              <a:rPr lang="en-US" dirty="0" smtClean="0"/>
              <a:t>				</a:t>
            </a:r>
            <a:r>
              <a:rPr lang="en-US" b="1" dirty="0" smtClean="0"/>
              <a:t>15 </a:t>
            </a:r>
            <a:r>
              <a:rPr lang="en-US" dirty="0"/>
              <a:t>	</a:t>
            </a:r>
          </a:p>
          <a:p>
            <a:r>
              <a:rPr lang="en-US" b="1" dirty="0"/>
              <a:t>Project Goals and Objectives </a:t>
            </a:r>
            <a:r>
              <a:rPr lang="en-US" dirty="0"/>
              <a:t>	</a:t>
            </a:r>
            <a:r>
              <a:rPr lang="en-US" b="1" dirty="0"/>
              <a:t>15 </a:t>
            </a:r>
            <a:r>
              <a:rPr lang="en-US" dirty="0"/>
              <a:t>	</a:t>
            </a:r>
          </a:p>
          <a:p>
            <a:r>
              <a:rPr lang="en-US" b="1" dirty="0"/>
              <a:t>Scope of Proposed Initiative </a:t>
            </a:r>
            <a:r>
              <a:rPr lang="en-US" dirty="0"/>
              <a:t>	</a:t>
            </a:r>
            <a:r>
              <a:rPr lang="en-US" b="1" dirty="0"/>
              <a:t>15 </a:t>
            </a:r>
            <a:r>
              <a:rPr lang="en-US" dirty="0"/>
              <a:t>	</a:t>
            </a:r>
          </a:p>
          <a:p>
            <a:r>
              <a:rPr lang="en-US" b="1" dirty="0"/>
              <a:t>Management Plan </a:t>
            </a:r>
            <a:r>
              <a:rPr lang="en-US" dirty="0"/>
              <a:t>	</a:t>
            </a:r>
            <a:r>
              <a:rPr lang="en-US" dirty="0" smtClean="0"/>
              <a:t>		</a:t>
            </a:r>
            <a:r>
              <a:rPr lang="en-US" b="1" dirty="0" smtClean="0"/>
              <a:t>15 </a:t>
            </a:r>
            <a:r>
              <a:rPr lang="en-US" dirty="0"/>
              <a:t>	</a:t>
            </a:r>
          </a:p>
          <a:p>
            <a:r>
              <a:rPr lang="en-US" b="1" dirty="0"/>
              <a:t>Evaluation Plan </a:t>
            </a:r>
            <a:r>
              <a:rPr lang="en-US" dirty="0"/>
              <a:t>	</a:t>
            </a:r>
            <a:r>
              <a:rPr lang="en-US" dirty="0" smtClean="0"/>
              <a:t>		</a:t>
            </a:r>
            <a:r>
              <a:rPr lang="en-US" b="1" dirty="0" smtClean="0"/>
              <a:t> </a:t>
            </a:r>
            <a:r>
              <a:rPr lang="en-US" dirty="0"/>
              <a:t>	</a:t>
            </a:r>
            <a:r>
              <a:rPr lang="en-US" b="1" dirty="0" smtClean="0"/>
              <a:t>15</a:t>
            </a:r>
            <a:r>
              <a:rPr lang="en-US" dirty="0"/>
              <a:t>	</a:t>
            </a:r>
          </a:p>
          <a:p>
            <a:r>
              <a:rPr lang="en-US" b="1" dirty="0"/>
              <a:t>Budget and Cost Effectiveness </a:t>
            </a:r>
            <a:r>
              <a:rPr lang="en-US" dirty="0"/>
              <a:t>	</a:t>
            </a:r>
            <a:r>
              <a:rPr lang="en-US" b="1" dirty="0"/>
              <a:t>20 </a:t>
            </a:r>
            <a:r>
              <a:rPr lang="en-US" dirty="0"/>
              <a:t>	</a:t>
            </a:r>
          </a:p>
          <a:p>
            <a:r>
              <a:rPr lang="en-US" b="1" dirty="0"/>
              <a:t>Total </a:t>
            </a:r>
            <a:r>
              <a:rPr lang="en-US" dirty="0"/>
              <a:t>	</a:t>
            </a:r>
            <a:r>
              <a:rPr lang="en-US" dirty="0" smtClean="0"/>
              <a:t>			</a:t>
            </a:r>
            <a:r>
              <a:rPr lang="en-US" b="1" dirty="0" smtClean="0"/>
              <a:t>100 </a:t>
            </a:r>
            <a:r>
              <a:rPr lang="en-US" dirty="0"/>
              <a:t>	</a:t>
            </a:r>
          </a:p>
          <a:p>
            <a:endParaRPr lang="en-US" dirty="0"/>
          </a:p>
        </p:txBody>
      </p:sp>
    </p:spTree>
    <p:extLst>
      <p:ext uri="{BB962C8B-B14F-4D97-AF65-F5344CB8AC3E}">
        <p14:creationId xmlns:p14="http://schemas.microsoft.com/office/powerpoint/2010/main" val="136882888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Budget Guidance</a:t>
            </a:r>
            <a:endParaRPr lang="en-US" b="1" dirty="0"/>
          </a:p>
        </p:txBody>
      </p:sp>
      <p:sp>
        <p:nvSpPr>
          <p:cNvPr id="7" name="Text Placeholder 6"/>
          <p:cNvSpPr>
            <a:spLocks noGrp="1"/>
          </p:cNvSpPr>
          <p:nvPr>
            <p:ph type="body" idx="1"/>
          </p:nvPr>
        </p:nvSpPr>
        <p:spPr/>
        <p:txBody>
          <a:bodyPr>
            <a:normAutofit/>
          </a:bodyPr>
          <a:lstStyle/>
          <a:p>
            <a:r>
              <a:rPr lang="en-US" b="1" dirty="0" smtClean="0"/>
              <a:t>Application Budget Summary</a:t>
            </a:r>
            <a:endParaRPr lang="en-US" b="1" dirty="0"/>
          </a:p>
        </p:txBody>
      </p:sp>
      <p:sp>
        <p:nvSpPr>
          <p:cNvPr id="9" name="Text Placeholder 8"/>
          <p:cNvSpPr>
            <a:spLocks noGrp="1"/>
          </p:cNvSpPr>
          <p:nvPr>
            <p:ph type="body" sz="half" idx="3"/>
          </p:nvPr>
        </p:nvSpPr>
        <p:spPr/>
        <p:txBody>
          <a:bodyPr/>
          <a:lstStyle/>
          <a:p>
            <a:r>
              <a:rPr lang="en-US" b="1" dirty="0" smtClean="0"/>
              <a:t>Budget Pointers</a:t>
            </a:r>
            <a:endParaRPr lang="en-US" b="1" dirty="0"/>
          </a:p>
        </p:txBody>
      </p:sp>
      <p:pic>
        <p:nvPicPr>
          <p:cNvPr id="15" name="Content Placeholder 14"/>
          <p:cNvPicPr>
            <a:picLocks noGrp="1" noChangeAspect="1"/>
          </p:cNvPicPr>
          <p:nvPr>
            <p:ph sz="quarter" idx="2"/>
          </p:nvPr>
        </p:nvPicPr>
        <p:blipFill>
          <a:blip r:embed="rId2" cstate="print">
            <a:extLst>
              <a:ext uri="{28A0092B-C50C-407E-A947-70E740481C1C}">
                <a14:useLocalDpi xmlns:a14="http://schemas.microsoft.com/office/drawing/2010/main" val="0"/>
              </a:ext>
            </a:extLst>
          </a:blip>
          <a:stretch>
            <a:fillRect/>
          </a:stretch>
        </p:blipFill>
        <p:spPr>
          <a:xfrm>
            <a:off x="618980" y="1181937"/>
            <a:ext cx="3699164" cy="3690851"/>
          </a:xfrm>
        </p:spPr>
      </p:pic>
      <p:sp>
        <p:nvSpPr>
          <p:cNvPr id="14" name="Content Placeholder 13"/>
          <p:cNvSpPr>
            <a:spLocks noGrp="1"/>
          </p:cNvSpPr>
          <p:nvPr>
            <p:ph sz="quarter" idx="4"/>
          </p:nvPr>
        </p:nvSpPr>
        <p:spPr/>
        <p:txBody>
          <a:bodyPr>
            <a:normAutofit fontScale="92500" lnSpcReduction="20000"/>
          </a:bodyPr>
          <a:lstStyle/>
          <a:p>
            <a:r>
              <a:rPr lang="en-US" dirty="0" smtClean="0"/>
              <a:t>Accuracy</a:t>
            </a:r>
            <a:r>
              <a:rPr lang="en-US" dirty="0"/>
              <a:t>: Check and Double Check Figures</a:t>
            </a:r>
          </a:p>
          <a:p>
            <a:r>
              <a:rPr lang="en-US" dirty="0"/>
              <a:t>Fringe Benefits: Ensure the Cost </a:t>
            </a:r>
            <a:r>
              <a:rPr lang="en-US" dirty="0" smtClean="0"/>
              <a:t>Allocated for </a:t>
            </a:r>
            <a:r>
              <a:rPr lang="en-US" dirty="0"/>
              <a:t>Fringe </a:t>
            </a:r>
            <a:r>
              <a:rPr lang="en-US" dirty="0" smtClean="0"/>
              <a:t>Benefits is Reasonable</a:t>
            </a:r>
            <a:endParaRPr lang="en-US" dirty="0"/>
          </a:p>
          <a:p>
            <a:r>
              <a:rPr lang="en-US" dirty="0"/>
              <a:t>Budget Narrative: Ensure Budget and Budget Narrative </a:t>
            </a:r>
            <a:r>
              <a:rPr lang="en-US" dirty="0" smtClean="0"/>
              <a:t>Match</a:t>
            </a:r>
          </a:p>
          <a:p>
            <a:r>
              <a:rPr lang="en-US" dirty="0" smtClean="0"/>
              <a:t>Do not include annual increase in salary over future years if the State of MD is on ZERO increase the year you submit.</a:t>
            </a:r>
            <a:endParaRPr lang="en-US" dirty="0"/>
          </a:p>
          <a:p>
            <a:endParaRPr lang="en-US" dirty="0"/>
          </a:p>
        </p:txBody>
      </p:sp>
    </p:spTree>
    <p:extLst>
      <p:ext uri="{BB962C8B-B14F-4D97-AF65-F5344CB8AC3E}">
        <p14:creationId xmlns:p14="http://schemas.microsoft.com/office/powerpoint/2010/main" val="39790105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Annual Reporting</a:t>
            </a:r>
            <a:endParaRPr lang="en-US" b="1" dirty="0"/>
          </a:p>
        </p:txBody>
      </p:sp>
      <p:sp>
        <p:nvSpPr>
          <p:cNvPr id="5" name="Text Placeholder 4"/>
          <p:cNvSpPr>
            <a:spLocks noGrp="1"/>
          </p:cNvSpPr>
          <p:nvPr>
            <p:ph type="body" idx="1"/>
          </p:nvPr>
        </p:nvSpPr>
        <p:spPr/>
        <p:txBody>
          <a:bodyPr/>
          <a:lstStyle/>
          <a:p>
            <a:r>
              <a:rPr lang="en-US" b="1" dirty="0" smtClean="0"/>
              <a:t>Changes</a:t>
            </a:r>
            <a:endParaRPr lang="en-US" b="1" dirty="0"/>
          </a:p>
        </p:txBody>
      </p:sp>
      <p:sp>
        <p:nvSpPr>
          <p:cNvPr id="6" name="Text Placeholder 5"/>
          <p:cNvSpPr>
            <a:spLocks noGrp="1"/>
          </p:cNvSpPr>
          <p:nvPr>
            <p:ph type="body" sz="half" idx="3"/>
          </p:nvPr>
        </p:nvSpPr>
        <p:spPr/>
        <p:txBody>
          <a:bodyPr>
            <a:normAutofit lnSpcReduction="10000"/>
          </a:bodyPr>
          <a:lstStyle/>
          <a:p>
            <a:r>
              <a:rPr lang="en-US" b="1" dirty="0" smtClean="0"/>
              <a:t>Projected Outcomes Table from Cover Sheet in Appendix A</a:t>
            </a:r>
            <a:endParaRPr lang="en-US" b="1" dirty="0"/>
          </a:p>
        </p:txBody>
      </p:sp>
      <p:sp>
        <p:nvSpPr>
          <p:cNvPr id="3" name="Content Placeholder 2"/>
          <p:cNvSpPr>
            <a:spLocks noGrp="1"/>
          </p:cNvSpPr>
          <p:nvPr>
            <p:ph sz="quarter" idx="2"/>
          </p:nvPr>
        </p:nvSpPr>
        <p:spPr/>
        <p:txBody>
          <a:bodyPr>
            <a:normAutofit fontScale="85000" lnSpcReduction="20000"/>
          </a:bodyPr>
          <a:lstStyle/>
          <a:p>
            <a:r>
              <a:rPr lang="en-US" dirty="0" smtClean="0"/>
              <a:t>Due Date: </a:t>
            </a:r>
            <a:r>
              <a:rPr lang="en-US" dirty="0" smtClean="0">
                <a:solidFill>
                  <a:srgbClr val="FF0000"/>
                </a:solidFill>
              </a:rPr>
              <a:t>August 31</a:t>
            </a:r>
            <a:r>
              <a:rPr lang="en-US" baseline="30000" dirty="0" smtClean="0">
                <a:solidFill>
                  <a:srgbClr val="FF0000"/>
                </a:solidFill>
              </a:rPr>
              <a:t>st</a:t>
            </a:r>
            <a:r>
              <a:rPr lang="en-US" dirty="0">
                <a:solidFill>
                  <a:srgbClr val="FF0000"/>
                </a:solidFill>
              </a:rPr>
              <a:t> </a:t>
            </a:r>
            <a:endParaRPr lang="en-US" dirty="0" smtClean="0">
              <a:solidFill>
                <a:srgbClr val="FF0000"/>
              </a:solidFill>
            </a:endParaRPr>
          </a:p>
          <a:p>
            <a:r>
              <a:rPr lang="en-US" dirty="0" smtClean="0"/>
              <a:t>Budget Summary: </a:t>
            </a:r>
            <a:r>
              <a:rPr lang="en-US" dirty="0" smtClean="0">
                <a:solidFill>
                  <a:srgbClr val="FF0000"/>
                </a:solidFill>
              </a:rPr>
              <a:t>Actual</a:t>
            </a:r>
            <a:r>
              <a:rPr lang="en-US" dirty="0" smtClean="0"/>
              <a:t> Expenditures</a:t>
            </a:r>
          </a:p>
          <a:p>
            <a:r>
              <a:rPr lang="en-US" dirty="0" smtClean="0"/>
              <a:t>Annual Report: </a:t>
            </a:r>
            <a:r>
              <a:rPr lang="en-US" dirty="0" smtClean="0">
                <a:solidFill>
                  <a:srgbClr val="FF0000"/>
                </a:solidFill>
              </a:rPr>
              <a:t>Projected Outcomes &amp; Dissemination Sections</a:t>
            </a:r>
          </a:p>
          <a:p>
            <a:r>
              <a:rPr lang="en-US" dirty="0" smtClean="0">
                <a:solidFill>
                  <a:srgbClr val="FF0000"/>
                </a:solidFill>
              </a:rPr>
              <a:t>Every project funded since 2015, must include information on dissemination</a:t>
            </a:r>
          </a:p>
          <a:p>
            <a:r>
              <a:rPr lang="en-US" dirty="0" smtClean="0"/>
              <a:t>Carryover: Linked to Performance and declined if nearing $100K. In year adjustments to meet goals expected of all PIs.</a:t>
            </a:r>
          </a:p>
          <a:p>
            <a:endParaRPr lang="en-US" dirty="0" smtClean="0"/>
          </a:p>
          <a:p>
            <a:endParaRPr lang="en-US" dirty="0" smtClean="0"/>
          </a:p>
          <a:p>
            <a:endParaRPr lang="en-US" dirty="0"/>
          </a:p>
        </p:txBody>
      </p:sp>
      <p:pic>
        <p:nvPicPr>
          <p:cNvPr id="8" name="Content Placeholder 7"/>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495800" y="1447800"/>
            <a:ext cx="4191000" cy="3109452"/>
          </a:xfrm>
        </p:spPr>
      </p:pic>
      <p:sp>
        <p:nvSpPr>
          <p:cNvPr id="4" name="Slide Number Placeholder 3"/>
          <p:cNvSpPr>
            <a:spLocks noGrp="1"/>
          </p:cNvSpPr>
          <p:nvPr>
            <p:ph type="sldNum" sz="quarter" idx="12"/>
          </p:nvPr>
        </p:nvSpPr>
        <p:spPr/>
        <p:txBody>
          <a:bodyPr/>
          <a:lstStyle/>
          <a:p>
            <a:fld id="{39D0BF19-254C-49A3-8134-18DED6B86F43}" type="slidenum">
              <a:rPr lang="en-US" smtClean="0"/>
              <a:pPr/>
              <a:t>45</a:t>
            </a:fld>
            <a:endParaRPr lang="en-US"/>
          </a:p>
        </p:txBody>
      </p:sp>
    </p:spTree>
    <p:extLst>
      <p:ext uri="{BB962C8B-B14F-4D97-AF65-F5344CB8AC3E}">
        <p14:creationId xmlns:p14="http://schemas.microsoft.com/office/powerpoint/2010/main" val="392820468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Mandatory Data Tables</a:t>
            </a:r>
            <a:endParaRPr lang="en-US" dirty="0"/>
          </a:p>
        </p:txBody>
      </p:sp>
      <p:sp>
        <p:nvSpPr>
          <p:cNvPr id="7" name="Content Placeholder 6"/>
          <p:cNvSpPr>
            <a:spLocks noGrp="1"/>
          </p:cNvSpPr>
          <p:nvPr>
            <p:ph sz="half" idx="1"/>
          </p:nvPr>
        </p:nvSpPr>
        <p:spPr/>
        <p:txBody>
          <a:bodyPr>
            <a:normAutofit fontScale="77500" lnSpcReduction="20000"/>
          </a:bodyPr>
          <a:lstStyle/>
          <a:p>
            <a:r>
              <a:rPr lang="en-US" dirty="0" smtClean="0"/>
              <a:t>The same information is provided to the Maryland Board of Nursing and the Nursing Program Accreditation Agencies</a:t>
            </a:r>
          </a:p>
          <a:p>
            <a:endParaRPr lang="en-US" dirty="0" smtClean="0"/>
          </a:p>
          <a:p>
            <a:r>
              <a:rPr lang="en-US" dirty="0" smtClean="0"/>
              <a:t>Use October 15 for enrollments and faculty</a:t>
            </a:r>
          </a:p>
          <a:p>
            <a:endParaRPr lang="en-US" dirty="0" smtClean="0"/>
          </a:p>
          <a:p>
            <a:r>
              <a:rPr lang="en-US" dirty="0" smtClean="0"/>
              <a:t>Use the most recent Academic Year for graduates</a:t>
            </a:r>
          </a:p>
          <a:p>
            <a:endParaRPr lang="en-US" dirty="0" smtClean="0"/>
          </a:p>
          <a:p>
            <a:r>
              <a:rPr lang="en-US" dirty="0" smtClean="0"/>
              <a:t>Identify person completing forms</a:t>
            </a:r>
            <a:endParaRPr lang="en-US" dirty="0"/>
          </a:p>
        </p:txBody>
      </p:sp>
      <p:sp>
        <p:nvSpPr>
          <p:cNvPr id="8" name="Content Placeholder 7"/>
          <p:cNvSpPr>
            <a:spLocks noGrp="1"/>
          </p:cNvSpPr>
          <p:nvPr>
            <p:ph sz="half" idx="2"/>
          </p:nvPr>
        </p:nvSpPr>
        <p:spPr/>
        <p:txBody>
          <a:bodyPr>
            <a:normAutofit fontScale="77500" lnSpcReduction="20000"/>
          </a:bodyPr>
          <a:lstStyle/>
          <a:p>
            <a:r>
              <a:rPr lang="en-US" dirty="0" smtClean="0"/>
              <a:t>Appendix A</a:t>
            </a:r>
          </a:p>
          <a:p>
            <a:endParaRPr lang="en-US" dirty="0" smtClean="0"/>
          </a:p>
          <a:p>
            <a:r>
              <a:rPr lang="en-US" dirty="0" smtClean="0"/>
              <a:t>Required for initial Proposal</a:t>
            </a:r>
          </a:p>
          <a:p>
            <a:r>
              <a:rPr lang="en-US" dirty="0" smtClean="0"/>
              <a:t>Required Annual Reports</a:t>
            </a:r>
          </a:p>
          <a:p>
            <a:r>
              <a:rPr lang="en-US" dirty="0" smtClean="0"/>
              <a:t>Required Final Reports</a:t>
            </a:r>
          </a:p>
          <a:p>
            <a:endParaRPr lang="en-US" dirty="0" smtClean="0"/>
          </a:p>
          <a:p>
            <a:r>
              <a:rPr lang="en-US" dirty="0" smtClean="0"/>
              <a:t>If a school intends to increase graduates in the proposal, the outcomes should be reflected over time in these tables, as well as reported in interim and final reports.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400" dirty="0" smtClean="0"/>
              <a:t>Needed: Data and Research</a:t>
            </a:r>
            <a:endParaRPr lang="en-US" sz="4400" dirty="0"/>
          </a:p>
        </p:txBody>
      </p:sp>
      <p:sp>
        <p:nvSpPr>
          <p:cNvPr id="2" name="Content Placeholder 1"/>
          <p:cNvSpPr>
            <a:spLocks noGrp="1"/>
          </p:cNvSpPr>
          <p:nvPr>
            <p:ph idx="1"/>
          </p:nvPr>
        </p:nvSpPr>
        <p:spPr/>
        <p:txBody>
          <a:bodyPr>
            <a:normAutofit fontScale="92500" lnSpcReduction="20000"/>
          </a:bodyPr>
          <a:lstStyle/>
          <a:p>
            <a:r>
              <a:rPr lang="en-US" b="1" dirty="0" smtClean="0">
                <a:solidFill>
                  <a:schemeClr val="accent2">
                    <a:lumMod val="75000"/>
                  </a:schemeClr>
                </a:solidFill>
              </a:rPr>
              <a:t>Results =Met or Did Not Meet proposed outcomes</a:t>
            </a:r>
          </a:p>
          <a:p>
            <a:r>
              <a:rPr lang="en-US" dirty="0"/>
              <a:t>D</a:t>
            </a:r>
            <a:r>
              <a:rPr lang="en-US" dirty="0" smtClean="0"/>
              <a:t>ocumentation of project results</a:t>
            </a:r>
          </a:p>
          <a:p>
            <a:r>
              <a:rPr lang="en-US" dirty="0" smtClean="0"/>
              <a:t>Dissemination of publications </a:t>
            </a:r>
          </a:p>
          <a:p>
            <a:r>
              <a:rPr lang="en-US" dirty="0" smtClean="0"/>
              <a:t>Shared resources for nurses</a:t>
            </a:r>
          </a:p>
          <a:p>
            <a:r>
              <a:rPr lang="en-US" dirty="0" smtClean="0"/>
              <a:t>Annual and Final Reports- Mandatory Data </a:t>
            </a:r>
          </a:p>
          <a:p>
            <a:r>
              <a:rPr lang="en-US" dirty="0" smtClean="0"/>
              <a:t>Highlighting Faculty Awards</a:t>
            </a:r>
          </a:p>
          <a:p>
            <a:r>
              <a:rPr lang="en-US" dirty="0" smtClean="0"/>
              <a:t>Annual Updates on NSP II to HSCRC</a:t>
            </a:r>
          </a:p>
          <a:p>
            <a:r>
              <a:rPr lang="en-US" b="1" dirty="0" smtClean="0">
                <a:solidFill>
                  <a:srgbClr val="FF0000"/>
                </a:solidFill>
              </a:rPr>
              <a:t>Nursing Education and Workforce Research</a:t>
            </a:r>
          </a:p>
          <a:p>
            <a:r>
              <a:rPr lang="en-US" b="1" dirty="0" smtClean="0">
                <a:solidFill>
                  <a:schemeClr val="accent2">
                    <a:lumMod val="75000"/>
                  </a:schemeClr>
                </a:solidFill>
              </a:rPr>
              <a:t>Nursesupport.org  - website </a:t>
            </a:r>
          </a:p>
          <a:p>
            <a:endParaRPr lang="en-US" b="1" dirty="0">
              <a:solidFill>
                <a:srgbClr val="FF0000"/>
              </a:solidFill>
            </a:endParaRPr>
          </a:p>
        </p:txBody>
      </p:sp>
    </p:spTree>
    <p:extLst>
      <p:ext uri="{BB962C8B-B14F-4D97-AF65-F5344CB8AC3E}">
        <p14:creationId xmlns:p14="http://schemas.microsoft.com/office/powerpoint/2010/main" val="14487515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FY 2019- Proposals w 8 copies</a:t>
            </a:r>
            <a:endParaRPr lang="en-US" dirty="0"/>
          </a:p>
        </p:txBody>
      </p:sp>
      <p:sp>
        <p:nvSpPr>
          <p:cNvPr id="2" name="Content Placeholder 1"/>
          <p:cNvSpPr>
            <a:spLocks noGrp="1"/>
          </p:cNvSpPr>
          <p:nvPr>
            <p:ph idx="1"/>
          </p:nvPr>
        </p:nvSpPr>
        <p:spPr/>
        <p:txBody>
          <a:bodyPr>
            <a:normAutofit fontScale="92500" lnSpcReduction="10000"/>
          </a:bodyPr>
          <a:lstStyle/>
          <a:p>
            <a:r>
              <a:rPr lang="en-US" b="1" dirty="0" smtClean="0"/>
              <a:t>ALL PROPOSALS ARE DUE:</a:t>
            </a:r>
          </a:p>
          <a:p>
            <a:pPr marL="0" indent="0">
              <a:buNone/>
            </a:pPr>
            <a:endParaRPr lang="en-US" dirty="0"/>
          </a:p>
          <a:p>
            <a:r>
              <a:rPr lang="en-US" dirty="0" smtClean="0">
                <a:solidFill>
                  <a:srgbClr val="FF0000"/>
                </a:solidFill>
              </a:rPr>
              <a:t>January 26, 2018</a:t>
            </a:r>
          </a:p>
          <a:p>
            <a:endParaRPr lang="en-US" dirty="0"/>
          </a:p>
          <a:p>
            <a:r>
              <a:rPr lang="en-US" dirty="0" smtClean="0"/>
              <a:t>Friday by 4 pm </a:t>
            </a:r>
          </a:p>
          <a:p>
            <a:endParaRPr lang="en-US" dirty="0"/>
          </a:p>
          <a:p>
            <a:r>
              <a:rPr lang="en-US" dirty="0" smtClean="0"/>
              <a:t>Maryland Higher Education Commission</a:t>
            </a:r>
          </a:p>
          <a:p>
            <a:pPr marL="0" indent="0">
              <a:buNone/>
            </a:pPr>
            <a:r>
              <a:rPr lang="en-US" dirty="0" smtClean="0"/>
              <a:t>     6 N. Liberty Street, 10</a:t>
            </a:r>
            <a:r>
              <a:rPr lang="en-US" baseline="30000" dirty="0" smtClean="0"/>
              <a:t>th</a:t>
            </a:r>
            <a:r>
              <a:rPr lang="en-US" dirty="0" smtClean="0"/>
              <a:t> floor</a:t>
            </a:r>
          </a:p>
          <a:p>
            <a:pPr marL="0" indent="0">
              <a:buNone/>
            </a:pPr>
            <a:r>
              <a:rPr lang="en-US" dirty="0" smtClean="0"/>
              <a:t>     Baltimore, Maryland  21201</a:t>
            </a:r>
            <a:endParaRPr lang="en-US" dirty="0"/>
          </a:p>
        </p:txBody>
      </p:sp>
    </p:spTree>
    <p:extLst>
      <p:ext uri="{BB962C8B-B14F-4D97-AF65-F5344CB8AC3E}">
        <p14:creationId xmlns:p14="http://schemas.microsoft.com/office/powerpoint/2010/main" val="72955877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2"/>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752600" y="2667000"/>
            <a:ext cx="5564916" cy="3431699"/>
          </a:xfrm>
        </p:spPr>
      </p:pic>
    </p:spTree>
    <p:extLst>
      <p:ext uri="{BB962C8B-B14F-4D97-AF65-F5344CB8AC3E}">
        <p14:creationId xmlns:p14="http://schemas.microsoft.com/office/powerpoint/2010/main" val="40173008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US Population is Growing &amp; Aging</a:t>
            </a:r>
            <a:endParaRPr lang="en-US" sz="3600" dirty="0"/>
          </a:p>
        </p:txBody>
      </p:sp>
      <p:sp>
        <p:nvSpPr>
          <p:cNvPr id="3" name="Content Placeholder 2"/>
          <p:cNvSpPr>
            <a:spLocks noGrp="1"/>
          </p:cNvSpPr>
          <p:nvPr>
            <p:ph idx="1"/>
          </p:nvPr>
        </p:nvSpPr>
        <p:spPr/>
        <p:txBody>
          <a:bodyPr>
            <a:normAutofit fontScale="77500" lnSpcReduction="20000"/>
          </a:bodyPr>
          <a:lstStyle/>
          <a:p>
            <a:pPr fontAlgn="base">
              <a:buNone/>
            </a:pPr>
            <a:r>
              <a:rPr lang="en-US" dirty="0" smtClean="0"/>
              <a:t>According to the U.S. Census Bureau, </a:t>
            </a:r>
          </a:p>
          <a:p>
            <a:pPr fontAlgn="base">
              <a:buNone/>
            </a:pPr>
            <a:r>
              <a:rPr lang="en-US" dirty="0" smtClean="0"/>
              <a:t>between 2010 and 2050, the U.S. is </a:t>
            </a:r>
          </a:p>
          <a:p>
            <a:pPr fontAlgn="base">
              <a:buNone/>
            </a:pPr>
            <a:r>
              <a:rPr lang="en-US" dirty="0" smtClean="0"/>
              <a:t>projected to experience rapid growth in its </a:t>
            </a:r>
          </a:p>
          <a:p>
            <a:pPr fontAlgn="base">
              <a:buNone/>
            </a:pPr>
            <a:r>
              <a:rPr lang="en-US" dirty="0" smtClean="0"/>
              <a:t>older population. </a:t>
            </a:r>
          </a:p>
          <a:p>
            <a:pPr fontAlgn="base">
              <a:buNone/>
            </a:pPr>
            <a:endParaRPr lang="en-US" dirty="0" smtClean="0"/>
          </a:p>
          <a:p>
            <a:pPr fontAlgn="base">
              <a:buNone/>
            </a:pPr>
            <a:r>
              <a:rPr lang="en-US" dirty="0" smtClean="0"/>
              <a:t>In 2030, when all of the baby boomers will be </a:t>
            </a:r>
          </a:p>
          <a:p>
            <a:pPr fontAlgn="base">
              <a:buNone/>
            </a:pPr>
            <a:r>
              <a:rPr lang="en-US" dirty="0" smtClean="0"/>
              <a:t>65 and older, nearly 1 in 5 U.S. residents will </a:t>
            </a:r>
          </a:p>
          <a:p>
            <a:pPr fontAlgn="base">
              <a:buNone/>
            </a:pPr>
            <a:r>
              <a:rPr lang="en-US" dirty="0" smtClean="0"/>
              <a:t>require healthcare</a:t>
            </a:r>
          </a:p>
          <a:p>
            <a:pPr fontAlgn="base">
              <a:buNone/>
            </a:pPr>
            <a:endParaRPr lang="en-US" dirty="0" smtClean="0"/>
          </a:p>
          <a:p>
            <a:pPr fontAlgn="base">
              <a:buNone/>
            </a:pPr>
            <a:r>
              <a:rPr lang="en-US" dirty="0" smtClean="0"/>
              <a:t>The 85 and older population is expected to </a:t>
            </a:r>
          </a:p>
          <a:p>
            <a:pPr fontAlgn="base">
              <a:buNone/>
            </a:pPr>
            <a:r>
              <a:rPr lang="en-US" dirty="0" smtClean="0"/>
              <a:t>more than triple, from 5.4 million to 19 million </a:t>
            </a:r>
          </a:p>
          <a:p>
            <a:pPr fontAlgn="base">
              <a:buNone/>
            </a:pPr>
            <a:r>
              <a:rPr lang="en-US" dirty="0" smtClean="0"/>
              <a:t>between 2008 and 2050.    </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References</a:t>
            </a:r>
            <a:endParaRPr lang="en-US" dirty="0"/>
          </a:p>
        </p:txBody>
      </p:sp>
      <p:sp>
        <p:nvSpPr>
          <p:cNvPr id="2" name="Content Placeholder 1"/>
          <p:cNvSpPr>
            <a:spLocks noGrp="1"/>
          </p:cNvSpPr>
          <p:nvPr>
            <p:ph idx="1"/>
          </p:nvPr>
        </p:nvSpPr>
        <p:spPr/>
        <p:txBody>
          <a:bodyPr>
            <a:normAutofit fontScale="77500" lnSpcReduction="20000"/>
          </a:bodyPr>
          <a:lstStyle/>
          <a:p>
            <a:pPr marL="82296" indent="0">
              <a:buNone/>
            </a:pPr>
            <a:r>
              <a:rPr lang="en-US" dirty="0" smtClean="0"/>
              <a:t>AACN (2017) Nursing Faculty Shortage Fact Sheet</a:t>
            </a:r>
          </a:p>
          <a:p>
            <a:pPr marL="82296" indent="0">
              <a:buNone/>
            </a:pPr>
            <a:r>
              <a:rPr lang="en-US" dirty="0" smtClean="0">
                <a:hlinkClick r:id="rId2"/>
              </a:rPr>
              <a:t>http</a:t>
            </a:r>
            <a:r>
              <a:rPr lang="en-US" dirty="0">
                <a:hlinkClick r:id="rId2"/>
              </a:rPr>
              <a:t>://</a:t>
            </a:r>
            <a:r>
              <a:rPr lang="en-US" dirty="0" smtClean="0">
                <a:hlinkClick r:id="rId2"/>
              </a:rPr>
              <a:t>www.aacnnursing.org/Portals/42/News/Factsheets/Faculty-Shortage-Factsheet-2017.pdf</a:t>
            </a:r>
            <a:r>
              <a:rPr lang="en-US" dirty="0" smtClean="0"/>
              <a:t> </a:t>
            </a:r>
            <a:endParaRPr lang="en-US" dirty="0"/>
          </a:p>
          <a:p>
            <a:pPr marL="82296" indent="0">
              <a:buNone/>
            </a:pPr>
            <a:r>
              <a:rPr lang="en-US" dirty="0"/>
              <a:t>ANA (2016) </a:t>
            </a:r>
            <a:r>
              <a:rPr lang="en-US" i="1" dirty="0"/>
              <a:t>Nurses rank #1 most trusted profession 15 years in a row</a:t>
            </a:r>
            <a:r>
              <a:rPr lang="en-US" dirty="0"/>
              <a:t>, </a:t>
            </a:r>
            <a:r>
              <a:rPr lang="en-US" dirty="0">
                <a:hlinkClick r:id="rId3"/>
              </a:rPr>
              <a:t>http://www.nursingworld.org/FunctionalMenuCategories/MediaResources/PressReleases/2016-News-Releases/Nurses-Rank-1-Most-Trusted-Profession-2.pdf</a:t>
            </a:r>
            <a:endParaRPr lang="en-US" dirty="0"/>
          </a:p>
          <a:p>
            <a:pPr marL="82296" indent="0">
              <a:buNone/>
            </a:pPr>
            <a:endParaRPr lang="en-US" dirty="0" smtClean="0"/>
          </a:p>
          <a:p>
            <a:pPr marL="82296" indent="0">
              <a:buNone/>
            </a:pPr>
            <a:r>
              <a:rPr lang="en-US" dirty="0" err="1" smtClean="0"/>
              <a:t>Auerbach</a:t>
            </a:r>
            <a:r>
              <a:rPr lang="en-US" dirty="0"/>
              <a:t>, D.I., </a:t>
            </a:r>
            <a:r>
              <a:rPr lang="en-US" dirty="0" err="1"/>
              <a:t>Buerhaus</a:t>
            </a:r>
            <a:r>
              <a:rPr lang="en-US" dirty="0"/>
              <a:t>, P.I., and </a:t>
            </a:r>
            <a:r>
              <a:rPr lang="en-US" dirty="0" err="1"/>
              <a:t>Staiger</a:t>
            </a:r>
            <a:r>
              <a:rPr lang="en-US" dirty="0"/>
              <a:t>, D.O. (2016). How fast will the registered nurse workforce grow through 2030? </a:t>
            </a:r>
            <a:r>
              <a:rPr lang="en-US" i="1" dirty="0"/>
              <a:t>Nursing Outlook; </a:t>
            </a:r>
            <a:r>
              <a:rPr lang="en-US" dirty="0"/>
              <a:t>0,1-7</a:t>
            </a:r>
            <a:r>
              <a:rPr lang="en-US" dirty="0" smtClean="0"/>
              <a:t>.</a:t>
            </a:r>
          </a:p>
          <a:p>
            <a:pPr marL="82296" indent="0">
              <a:buNone/>
            </a:pPr>
            <a:endParaRPr lang="en-US" dirty="0"/>
          </a:p>
        </p:txBody>
      </p:sp>
    </p:spTree>
    <p:extLst>
      <p:ext uri="{BB962C8B-B14F-4D97-AF65-F5344CB8AC3E}">
        <p14:creationId xmlns:p14="http://schemas.microsoft.com/office/powerpoint/2010/main" val="369545529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References</a:t>
            </a:r>
            <a:endParaRPr lang="en-US" dirty="0"/>
          </a:p>
        </p:txBody>
      </p:sp>
      <p:sp>
        <p:nvSpPr>
          <p:cNvPr id="2" name="Content Placeholder 1"/>
          <p:cNvSpPr>
            <a:spLocks noGrp="1"/>
          </p:cNvSpPr>
          <p:nvPr>
            <p:ph idx="1"/>
          </p:nvPr>
        </p:nvSpPr>
        <p:spPr/>
        <p:txBody>
          <a:bodyPr>
            <a:normAutofit fontScale="70000" lnSpcReduction="20000"/>
          </a:bodyPr>
          <a:lstStyle/>
          <a:p>
            <a:pPr marL="0" indent="0">
              <a:buNone/>
            </a:pPr>
            <a:r>
              <a:rPr lang="en-US" dirty="0" smtClean="0"/>
              <a:t>Health </a:t>
            </a:r>
            <a:r>
              <a:rPr lang="en-US" dirty="0"/>
              <a:t>Services Cost Review Commission (HSCRC)</a:t>
            </a:r>
          </a:p>
          <a:p>
            <a:pPr marL="0" indent="0">
              <a:buNone/>
            </a:pPr>
            <a:r>
              <a:rPr lang="en-US" dirty="0" smtClean="0">
                <a:hlinkClick r:id="rId2"/>
              </a:rPr>
              <a:t>www.hscrc.state.md.us</a:t>
            </a:r>
            <a:endParaRPr lang="en-US" dirty="0" smtClean="0"/>
          </a:p>
          <a:p>
            <a:pPr marL="0" indent="0">
              <a:buNone/>
            </a:pPr>
            <a:r>
              <a:rPr lang="en-US" dirty="0"/>
              <a:t>Institute of Medicine (2010) </a:t>
            </a:r>
            <a:r>
              <a:rPr lang="en-US" i="1" dirty="0"/>
              <a:t>Future of Nursing Report</a:t>
            </a:r>
            <a:r>
              <a:rPr lang="en-US" dirty="0"/>
              <a:t>, ch.3, pg.123. </a:t>
            </a:r>
            <a:r>
              <a:rPr lang="en-US" dirty="0">
                <a:hlinkClick r:id="rId3"/>
              </a:rPr>
              <a:t>https://www.nap.edu/read/12956/chapter/8#123</a:t>
            </a:r>
            <a:r>
              <a:rPr lang="en-US" dirty="0"/>
              <a:t> </a:t>
            </a:r>
          </a:p>
          <a:p>
            <a:pPr marL="0" indent="0">
              <a:buNone/>
            </a:pPr>
            <a:endParaRPr lang="en-US" dirty="0" smtClean="0"/>
          </a:p>
          <a:p>
            <a:pPr marL="0" indent="0">
              <a:buNone/>
            </a:pPr>
            <a:r>
              <a:rPr lang="en-US" dirty="0"/>
              <a:t>Maryland Higher Education Commission (MHEC)</a:t>
            </a:r>
          </a:p>
          <a:p>
            <a:pPr marL="0" indent="0">
              <a:buNone/>
            </a:pPr>
            <a:r>
              <a:rPr lang="en-US" dirty="0"/>
              <a:t> </a:t>
            </a:r>
            <a:r>
              <a:rPr lang="en-US" dirty="0" smtClean="0">
                <a:hlinkClick r:id="rId4"/>
              </a:rPr>
              <a:t>www.mhec.state.md.us</a:t>
            </a:r>
            <a:endParaRPr lang="en-US" dirty="0" smtClean="0"/>
          </a:p>
          <a:p>
            <a:pPr marL="0" indent="0">
              <a:buNone/>
            </a:pPr>
            <a:r>
              <a:rPr lang="en-US" dirty="0" smtClean="0"/>
              <a:t>Nurse Support Program, </a:t>
            </a:r>
            <a:r>
              <a:rPr lang="en-US" dirty="0" smtClean="0">
                <a:hlinkClick r:id="rId5"/>
              </a:rPr>
              <a:t>www.nursesupport.org</a:t>
            </a:r>
            <a:endParaRPr lang="en-US" dirty="0"/>
          </a:p>
          <a:p>
            <a:pPr marL="0" indent="0">
              <a:buNone/>
            </a:pPr>
            <a:r>
              <a:rPr lang="en-US" dirty="0" smtClean="0"/>
              <a:t>Competitive </a:t>
            </a:r>
            <a:r>
              <a:rPr lang="en-US" dirty="0"/>
              <a:t>Institutional Grants FY 2019 RFA</a:t>
            </a:r>
          </a:p>
          <a:p>
            <a:pPr marL="82296" indent="0">
              <a:buNone/>
            </a:pPr>
            <a:r>
              <a:rPr lang="en-US" dirty="0">
                <a:hlinkClick r:id="rId6"/>
              </a:rPr>
              <a:t>http://www.nursesupport.org/nurse-support-program-ii/grants/competitive-institutional-grants</a:t>
            </a:r>
            <a:endParaRPr lang="en-US" dirty="0" smtClean="0"/>
          </a:p>
          <a:p>
            <a:pPr marL="0" indent="0">
              <a:buNone/>
            </a:pPr>
            <a:r>
              <a:rPr lang="en-US" dirty="0" smtClean="0"/>
              <a:t>National Education Progression in Nursing Collaborative, N-OADN, </a:t>
            </a:r>
            <a:r>
              <a:rPr lang="en-US" dirty="0" smtClean="0">
                <a:hlinkClick r:id="rId7"/>
              </a:rPr>
              <a:t>https://newswise.com/articles/nepin-appoints-tina-lear-as-national-program-director</a:t>
            </a:r>
            <a:r>
              <a:rPr lang="en-US" dirty="0" smtClean="0"/>
              <a:t>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164343682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References</a:t>
            </a:r>
            <a:endParaRPr lang="en-US" dirty="0"/>
          </a:p>
        </p:txBody>
      </p:sp>
      <p:sp>
        <p:nvSpPr>
          <p:cNvPr id="2" name="Content Placeholder 1"/>
          <p:cNvSpPr>
            <a:spLocks noGrp="1"/>
          </p:cNvSpPr>
          <p:nvPr>
            <p:ph idx="1"/>
          </p:nvPr>
        </p:nvSpPr>
        <p:spPr/>
        <p:txBody>
          <a:bodyPr>
            <a:normAutofit fontScale="55000" lnSpcReduction="20000"/>
          </a:bodyPr>
          <a:lstStyle/>
          <a:p>
            <a:pPr marL="0" indent="0">
              <a:buNone/>
            </a:pPr>
            <a:r>
              <a:rPr lang="en-US" dirty="0" err="1" smtClean="0"/>
              <a:t>Rajkumar</a:t>
            </a:r>
            <a:r>
              <a:rPr lang="en-US" dirty="0" smtClean="0"/>
              <a:t>, A., Murphy, K. </a:t>
            </a:r>
            <a:r>
              <a:rPr lang="en-US" dirty="0" err="1" smtClean="0"/>
              <a:t>Colmers,J</a:t>
            </a:r>
            <a:r>
              <a:rPr lang="en-US" dirty="0" smtClean="0"/>
              <a:t>., Blum, J., Conway, P. &amp; </a:t>
            </a:r>
            <a:r>
              <a:rPr lang="en-US" dirty="0" err="1" smtClean="0"/>
              <a:t>Sharfstein</a:t>
            </a:r>
            <a:r>
              <a:rPr lang="en-US" dirty="0" smtClean="0"/>
              <a:t>, J. (2014). Maryland’s all-payer approach to delivery-system reform. </a:t>
            </a:r>
            <a:r>
              <a:rPr lang="en-US" i="1" dirty="0" smtClean="0"/>
              <a:t>New England Journal of Medicine</a:t>
            </a:r>
            <a:r>
              <a:rPr lang="en-US" dirty="0" smtClean="0"/>
              <a:t>, 370, 493-495. </a:t>
            </a:r>
            <a:r>
              <a:rPr lang="en-US" dirty="0" smtClean="0">
                <a:hlinkClick r:id="rId2"/>
              </a:rPr>
              <a:t>http</a:t>
            </a:r>
            <a:r>
              <a:rPr lang="en-US" dirty="0">
                <a:hlinkClick r:id="rId2"/>
              </a:rPr>
              <a:t>://</a:t>
            </a:r>
            <a:r>
              <a:rPr lang="en-US" dirty="0" smtClean="0">
                <a:hlinkClick r:id="rId2"/>
              </a:rPr>
              <a:t>www.nejm.org/doi/citedby/10.1056/NEJMp1314868#t=article#t=citedby</a:t>
            </a:r>
            <a:r>
              <a:rPr lang="en-US" dirty="0" smtClean="0"/>
              <a:t> </a:t>
            </a:r>
          </a:p>
          <a:p>
            <a:pPr marL="0" indent="0">
              <a:buNone/>
            </a:pPr>
            <a:r>
              <a:rPr lang="en-US" dirty="0"/>
              <a:t>U.S. Department of Health and Human Services, Health Resources and Services Administration, National Center for Health Workforce Analysis.  (HRSA) </a:t>
            </a:r>
            <a:r>
              <a:rPr lang="en-US" i="1" dirty="0"/>
              <a:t>The Future of the Nursing Workforce: National- and State-Level Projections, 2012-2025</a:t>
            </a:r>
            <a:r>
              <a:rPr lang="en-US" dirty="0"/>
              <a:t>, Rockville, Maryland; 2014. </a:t>
            </a:r>
          </a:p>
          <a:p>
            <a:pPr marL="0" indent="0">
              <a:buNone/>
            </a:pPr>
            <a:r>
              <a:rPr lang="en-US" dirty="0">
                <a:hlinkClick r:id="rId3"/>
              </a:rPr>
              <a:t>https://www.nh.gov/nursing/forms/documents/hrsa-report-nursing-projections.pdf</a:t>
            </a:r>
            <a:r>
              <a:rPr lang="en-US" dirty="0"/>
              <a:t> </a:t>
            </a:r>
            <a:endParaRPr lang="en-US" dirty="0" smtClean="0"/>
          </a:p>
          <a:p>
            <a:pPr marL="0" indent="0">
              <a:buNone/>
            </a:pPr>
            <a:r>
              <a:rPr lang="en-US" dirty="0" err="1"/>
              <a:t>Juraschek</a:t>
            </a:r>
            <a:r>
              <a:rPr lang="en-US" dirty="0"/>
              <a:t>, S., Zhang, X., et. al.(2012). United States registered nurse workforce report card and shortage forecast, </a:t>
            </a:r>
            <a:r>
              <a:rPr lang="en-US" i="1" dirty="0"/>
              <a:t>American Journal of Medical Quality,</a:t>
            </a:r>
            <a:r>
              <a:rPr lang="en-US" dirty="0"/>
              <a:t> 27(3); 241-249, </a:t>
            </a:r>
            <a:r>
              <a:rPr lang="en-US" dirty="0">
                <a:hlinkClick r:id="rId4"/>
              </a:rPr>
              <a:t>https://www.ncbi.nlm.nih.gov/pubmed/22102163</a:t>
            </a:r>
            <a:r>
              <a:rPr lang="en-US" dirty="0"/>
              <a:t> </a:t>
            </a:r>
          </a:p>
          <a:p>
            <a:pPr marL="0" indent="0">
              <a:buNone/>
            </a:pPr>
            <a:r>
              <a:rPr lang="en-US" dirty="0" smtClean="0"/>
              <a:t>U.S</a:t>
            </a:r>
            <a:r>
              <a:rPr lang="en-US" dirty="0"/>
              <a:t>. Department of Commerce, Bureau of the Census, 2015 American Community Survey; ranking </a:t>
            </a:r>
            <a:r>
              <a:rPr lang="en-US" dirty="0" smtClean="0"/>
              <a:t>excludes Washington</a:t>
            </a:r>
            <a:r>
              <a:rPr lang="en-US" dirty="0"/>
              <a:t>, DC., as cited by the Maryland Department of Commerce. Accessed on October 30, 2017:</a:t>
            </a:r>
          </a:p>
          <a:p>
            <a:pPr marL="82296" indent="0">
              <a:buNone/>
            </a:pPr>
            <a:r>
              <a:rPr lang="en-US" dirty="0">
                <a:hlinkClick r:id="rId5"/>
              </a:rPr>
              <a:t>http://commerce.maryland.gov/about/rankings-and-statistics</a:t>
            </a:r>
            <a:r>
              <a:rPr lang="en-US" dirty="0"/>
              <a:t/>
            </a:r>
            <a:br>
              <a:rPr lang="en-US" dirty="0"/>
            </a:br>
            <a:endParaRPr lang="en-US" dirty="0"/>
          </a:p>
          <a:p>
            <a:pPr marL="0" indent="0">
              <a:buNone/>
            </a:pPr>
            <a:endParaRPr lang="en-US" dirty="0"/>
          </a:p>
          <a:p>
            <a:pPr marL="0" indent="0">
              <a:buNone/>
            </a:pPr>
            <a:endParaRPr lang="en-US" dirty="0"/>
          </a:p>
          <a:p>
            <a:endParaRPr lang="en-US" dirty="0"/>
          </a:p>
        </p:txBody>
      </p:sp>
    </p:spTree>
    <p:extLst>
      <p:ext uri="{BB962C8B-B14F-4D97-AF65-F5344CB8AC3E}">
        <p14:creationId xmlns:p14="http://schemas.microsoft.com/office/powerpoint/2010/main" val="258888461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Workforce Resources</a:t>
            </a:r>
            <a:endParaRPr lang="en-US" dirty="0"/>
          </a:p>
        </p:txBody>
      </p:sp>
      <p:sp>
        <p:nvSpPr>
          <p:cNvPr id="3" name="Content Placeholder 2"/>
          <p:cNvSpPr>
            <a:spLocks noGrp="1"/>
          </p:cNvSpPr>
          <p:nvPr>
            <p:ph idx="1"/>
          </p:nvPr>
        </p:nvSpPr>
        <p:spPr/>
        <p:txBody>
          <a:bodyPr>
            <a:normAutofit fontScale="85000" lnSpcReduction="20000"/>
          </a:bodyPr>
          <a:lstStyle/>
          <a:p>
            <a:pPr marL="82296" indent="0">
              <a:buNone/>
            </a:pPr>
            <a:r>
              <a:rPr lang="en-US" dirty="0" smtClean="0"/>
              <a:t>ANA, RN Retirements Tsunami Warning </a:t>
            </a:r>
            <a:r>
              <a:rPr lang="en-US" dirty="0" smtClean="0">
                <a:hlinkClick r:id="rId2"/>
              </a:rPr>
              <a:t>http</a:t>
            </a:r>
            <a:r>
              <a:rPr lang="en-US" dirty="0">
                <a:hlinkClick r:id="rId2"/>
              </a:rPr>
              <a:t>://www.ananursespace.org/browse/blogs/blogviewer?BlogKey=398c2049-1b0d-405e-b065-0b0cea4eec59&amp;ssopc=1</a:t>
            </a:r>
            <a:r>
              <a:rPr lang="en-US" dirty="0"/>
              <a:t/>
            </a:r>
            <a:br>
              <a:rPr lang="en-US" dirty="0"/>
            </a:br>
            <a:endParaRPr lang="en-US" dirty="0" smtClean="0"/>
          </a:p>
          <a:p>
            <a:pPr marL="82296" indent="0">
              <a:buNone/>
            </a:pPr>
            <a:r>
              <a:rPr lang="en-US" dirty="0" err="1" smtClean="0"/>
              <a:t>Buerhaus</a:t>
            </a:r>
            <a:r>
              <a:rPr lang="en-US" dirty="0" smtClean="0"/>
              <a:t>, </a:t>
            </a:r>
            <a:r>
              <a:rPr lang="en-US" dirty="0" err="1" smtClean="0"/>
              <a:t>Auerbach</a:t>
            </a:r>
            <a:r>
              <a:rPr lang="en-US" dirty="0" smtClean="0"/>
              <a:t>, &amp; </a:t>
            </a:r>
            <a:r>
              <a:rPr lang="en-US" dirty="0" err="1" smtClean="0"/>
              <a:t>Staiger</a:t>
            </a:r>
            <a:r>
              <a:rPr lang="en-US" dirty="0" smtClean="0"/>
              <a:t>, May 3, 2017. hbp://healthaffairs.org/blog/2017/05/03/how-should-we-prepare-for-the-waveof-retiring-baby-boomer-nurses/ </a:t>
            </a:r>
          </a:p>
          <a:p>
            <a:pPr marL="82296" indent="0">
              <a:buNone/>
            </a:pPr>
            <a:r>
              <a:rPr lang="en-US" dirty="0" err="1" smtClean="0"/>
              <a:t>Auerbach</a:t>
            </a:r>
            <a:r>
              <a:rPr lang="en-US" dirty="0" smtClean="0"/>
              <a:t>, </a:t>
            </a:r>
            <a:r>
              <a:rPr lang="en-US" dirty="0" err="1" smtClean="0"/>
              <a:t>Staiger</a:t>
            </a:r>
            <a:r>
              <a:rPr lang="en-US" dirty="0" smtClean="0"/>
              <a:t>, &amp; </a:t>
            </a:r>
            <a:r>
              <a:rPr lang="en-US" dirty="0" err="1" smtClean="0"/>
              <a:t>Buerhaus</a:t>
            </a:r>
            <a:r>
              <a:rPr lang="en-US" dirty="0" smtClean="0"/>
              <a:t> (2017 in press). </a:t>
            </a:r>
            <a:r>
              <a:rPr lang="en-US" dirty="0" err="1" smtClean="0"/>
              <a:t>Millenials</a:t>
            </a:r>
            <a:r>
              <a:rPr lang="en-US" dirty="0" smtClean="0"/>
              <a:t> are almost twice as likely to choose a nursing career as were the baby boomers, but workforce growth is decelerating. </a:t>
            </a:r>
            <a:r>
              <a:rPr lang="en-US" i="1" dirty="0" smtClean="0"/>
              <a:t>Health Affairs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Workforce Resources</a:t>
            </a:r>
            <a:endParaRPr lang="en-US" dirty="0"/>
          </a:p>
        </p:txBody>
      </p:sp>
      <p:sp>
        <p:nvSpPr>
          <p:cNvPr id="2" name="Content Placeholder 1"/>
          <p:cNvSpPr>
            <a:spLocks noGrp="1"/>
          </p:cNvSpPr>
          <p:nvPr>
            <p:ph idx="1"/>
          </p:nvPr>
        </p:nvSpPr>
        <p:spPr/>
        <p:txBody>
          <a:bodyPr>
            <a:normAutofit fontScale="62500" lnSpcReduction="20000"/>
          </a:bodyPr>
          <a:lstStyle/>
          <a:p>
            <a:pPr marL="0" indent="0">
              <a:buNone/>
            </a:pPr>
            <a:r>
              <a:rPr lang="en-US" dirty="0" err="1" smtClean="0"/>
              <a:t>Auerbach</a:t>
            </a:r>
            <a:r>
              <a:rPr lang="en-US" dirty="0"/>
              <a:t>, D.I., </a:t>
            </a:r>
            <a:r>
              <a:rPr lang="en-US" dirty="0" err="1"/>
              <a:t>Buerhaus</a:t>
            </a:r>
            <a:r>
              <a:rPr lang="en-US" dirty="0"/>
              <a:t>, P.I., and </a:t>
            </a:r>
            <a:r>
              <a:rPr lang="en-US" dirty="0" err="1"/>
              <a:t>Staiger</a:t>
            </a:r>
            <a:r>
              <a:rPr lang="en-US" dirty="0"/>
              <a:t>, D.O</a:t>
            </a:r>
            <a:r>
              <a:rPr lang="en-US" dirty="0" smtClean="0"/>
              <a:t>. (2015). Will </a:t>
            </a:r>
            <a:r>
              <a:rPr lang="en-US" dirty="0"/>
              <a:t>the RN workforce weather the retirement of the baby </a:t>
            </a:r>
            <a:r>
              <a:rPr lang="en-US" dirty="0" err="1" smtClean="0"/>
              <a:t>boomers?</a:t>
            </a:r>
            <a:r>
              <a:rPr lang="en-US" i="1" dirty="0" err="1" smtClean="0"/>
              <a:t>Medical</a:t>
            </a:r>
            <a:r>
              <a:rPr lang="en-US" i="1" dirty="0" smtClean="0"/>
              <a:t> Care</a:t>
            </a:r>
            <a:r>
              <a:rPr lang="en-US" dirty="0" smtClean="0"/>
              <a:t>;</a:t>
            </a:r>
            <a:r>
              <a:rPr lang="en-US" dirty="0"/>
              <a:t> 53: </a:t>
            </a:r>
            <a:r>
              <a:rPr lang="en-US" dirty="0" smtClean="0"/>
              <a:t>850–856.</a:t>
            </a:r>
            <a:endParaRPr lang="en-US" dirty="0"/>
          </a:p>
          <a:p>
            <a:pPr marL="0" indent="0">
              <a:buNone/>
            </a:pPr>
            <a:r>
              <a:rPr lang="en-US" dirty="0" err="1"/>
              <a:t>Auerbach</a:t>
            </a:r>
            <a:r>
              <a:rPr lang="en-US" dirty="0"/>
              <a:t>, D.I., </a:t>
            </a:r>
            <a:r>
              <a:rPr lang="en-US" dirty="0" err="1"/>
              <a:t>Buerhaus</a:t>
            </a:r>
            <a:r>
              <a:rPr lang="en-US" dirty="0"/>
              <a:t>, P.I., and </a:t>
            </a:r>
            <a:r>
              <a:rPr lang="en-US" dirty="0" err="1"/>
              <a:t>Staiger</a:t>
            </a:r>
            <a:r>
              <a:rPr lang="en-US" dirty="0"/>
              <a:t>, D.O</a:t>
            </a:r>
            <a:r>
              <a:rPr lang="en-US" dirty="0" smtClean="0"/>
              <a:t>. (2014)</a:t>
            </a:r>
            <a:r>
              <a:rPr lang="en-US" dirty="0"/>
              <a:t> Registered nurses are delaying retirement, a shift that has contributed to recent growth in the nurse workforce. </a:t>
            </a:r>
            <a:r>
              <a:rPr lang="en-US" i="1" dirty="0"/>
              <a:t>Health </a:t>
            </a:r>
            <a:r>
              <a:rPr lang="en-US" i="1" dirty="0" smtClean="0"/>
              <a:t>Affairs</a:t>
            </a:r>
            <a:r>
              <a:rPr lang="en-US" dirty="0" smtClean="0"/>
              <a:t>;</a:t>
            </a:r>
            <a:r>
              <a:rPr lang="en-US" dirty="0"/>
              <a:t> 33: </a:t>
            </a:r>
            <a:r>
              <a:rPr lang="en-US" dirty="0" smtClean="0"/>
              <a:t>1474–1480</a:t>
            </a:r>
            <a:r>
              <a:rPr lang="en-US" dirty="0"/>
              <a:t>.</a:t>
            </a:r>
          </a:p>
          <a:p>
            <a:pPr marL="0" indent="0">
              <a:buNone/>
            </a:pPr>
            <a:r>
              <a:rPr lang="en-US" dirty="0" err="1"/>
              <a:t>Auerbach</a:t>
            </a:r>
            <a:r>
              <a:rPr lang="en-US" dirty="0"/>
              <a:t>, D.I., </a:t>
            </a:r>
            <a:r>
              <a:rPr lang="en-US" dirty="0" err="1"/>
              <a:t>Buerhaus</a:t>
            </a:r>
            <a:r>
              <a:rPr lang="en-US" dirty="0"/>
              <a:t>, P.I., and </a:t>
            </a:r>
            <a:r>
              <a:rPr lang="en-US" dirty="0" err="1"/>
              <a:t>Staiger</a:t>
            </a:r>
            <a:r>
              <a:rPr lang="en-US" dirty="0"/>
              <a:t>, D.O. </a:t>
            </a:r>
            <a:r>
              <a:rPr lang="en-US" dirty="0" smtClean="0"/>
              <a:t>(2007)Better </a:t>
            </a:r>
            <a:r>
              <a:rPr lang="en-US" dirty="0"/>
              <a:t>late than never: Workforce supply implications of later entry into nursing. </a:t>
            </a:r>
            <a:r>
              <a:rPr lang="en-US" i="1" dirty="0"/>
              <a:t>Health </a:t>
            </a:r>
            <a:r>
              <a:rPr lang="en-US" i="1" dirty="0" smtClean="0"/>
              <a:t>Affairs</a:t>
            </a:r>
            <a:r>
              <a:rPr lang="en-US" dirty="0" smtClean="0"/>
              <a:t>;</a:t>
            </a:r>
            <a:r>
              <a:rPr lang="en-US" dirty="0"/>
              <a:t> 26: </a:t>
            </a:r>
            <a:r>
              <a:rPr lang="en-US" dirty="0" smtClean="0"/>
              <a:t>178–185.</a:t>
            </a:r>
            <a:endParaRPr lang="en-US" dirty="0"/>
          </a:p>
          <a:p>
            <a:pPr marL="0" indent="0">
              <a:buNone/>
            </a:pPr>
            <a:r>
              <a:rPr lang="en-US" dirty="0" err="1"/>
              <a:t>Auerbach</a:t>
            </a:r>
            <a:r>
              <a:rPr lang="en-US" dirty="0"/>
              <a:t>, D.I., </a:t>
            </a:r>
            <a:r>
              <a:rPr lang="en-US" dirty="0" err="1"/>
              <a:t>Staiger</a:t>
            </a:r>
            <a:r>
              <a:rPr lang="en-US" dirty="0"/>
              <a:t>, D.O., </a:t>
            </a:r>
            <a:r>
              <a:rPr lang="en-US" dirty="0" err="1"/>
              <a:t>Muench</a:t>
            </a:r>
            <a:r>
              <a:rPr lang="en-US" dirty="0"/>
              <a:t>, U., and </a:t>
            </a:r>
            <a:r>
              <a:rPr lang="en-US" dirty="0" err="1"/>
              <a:t>Buerhaus</a:t>
            </a:r>
            <a:r>
              <a:rPr lang="en-US" dirty="0"/>
              <a:t>, P.I. </a:t>
            </a:r>
            <a:r>
              <a:rPr lang="en-US" dirty="0" smtClean="0"/>
              <a:t>(2013)The </a:t>
            </a:r>
            <a:r>
              <a:rPr lang="en-US" dirty="0"/>
              <a:t>nursing workforce in an era of health care reform. </a:t>
            </a:r>
            <a:r>
              <a:rPr lang="en-US" i="1" dirty="0"/>
              <a:t>New England Journal of </a:t>
            </a:r>
            <a:r>
              <a:rPr lang="en-US" i="1" dirty="0" smtClean="0"/>
              <a:t>Medicine</a:t>
            </a:r>
            <a:r>
              <a:rPr lang="en-US" dirty="0" smtClean="0"/>
              <a:t>;</a:t>
            </a:r>
            <a:r>
              <a:rPr lang="en-US" dirty="0"/>
              <a:t> 368: </a:t>
            </a:r>
            <a:r>
              <a:rPr lang="en-US" dirty="0" smtClean="0"/>
              <a:t>1470–1472.</a:t>
            </a:r>
          </a:p>
          <a:p>
            <a:pPr marL="0" indent="0">
              <a:buNone/>
            </a:pPr>
            <a:r>
              <a:rPr lang="en-US" dirty="0" err="1"/>
              <a:t>Buerhaus</a:t>
            </a:r>
            <a:r>
              <a:rPr lang="en-US" dirty="0"/>
              <a:t>, P.I., </a:t>
            </a:r>
            <a:r>
              <a:rPr lang="en-US" dirty="0" err="1"/>
              <a:t>Auerbach</a:t>
            </a:r>
            <a:r>
              <a:rPr lang="en-US" dirty="0"/>
              <a:t>, D.I., </a:t>
            </a:r>
            <a:r>
              <a:rPr lang="en-US" dirty="0" err="1"/>
              <a:t>Staiger</a:t>
            </a:r>
            <a:r>
              <a:rPr lang="en-US" dirty="0"/>
              <a:t>, D.O., and </a:t>
            </a:r>
            <a:r>
              <a:rPr lang="en-US" dirty="0" err="1"/>
              <a:t>Muench</a:t>
            </a:r>
            <a:r>
              <a:rPr lang="en-US" dirty="0"/>
              <a:t>, U. (2013)Projections of the long-term growth of the registered nurse workforce: A regional analysis.</a:t>
            </a:r>
            <a:r>
              <a:rPr lang="en-US" b="1" dirty="0"/>
              <a:t> </a:t>
            </a:r>
            <a:r>
              <a:rPr lang="en-US" i="1" dirty="0"/>
              <a:t>Nursing Economics</a:t>
            </a:r>
            <a:r>
              <a:rPr lang="en-US" dirty="0"/>
              <a:t>; 31: 13–17.</a:t>
            </a:r>
          </a:p>
          <a:p>
            <a:pPr marL="0" indent="0">
              <a:buNone/>
            </a:pPr>
            <a:endParaRPr lang="en-US" dirty="0"/>
          </a:p>
          <a:p>
            <a:endParaRPr lang="en-US" dirty="0"/>
          </a:p>
        </p:txBody>
      </p:sp>
    </p:spTree>
    <p:extLst>
      <p:ext uri="{BB962C8B-B14F-4D97-AF65-F5344CB8AC3E}">
        <p14:creationId xmlns:p14="http://schemas.microsoft.com/office/powerpoint/2010/main" val="252435233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Workforce Resources</a:t>
            </a:r>
            <a:endParaRPr lang="en-US" dirty="0"/>
          </a:p>
        </p:txBody>
      </p:sp>
      <p:sp>
        <p:nvSpPr>
          <p:cNvPr id="3" name="Content Placeholder 2"/>
          <p:cNvSpPr>
            <a:spLocks noGrp="1"/>
          </p:cNvSpPr>
          <p:nvPr>
            <p:ph idx="1"/>
          </p:nvPr>
        </p:nvSpPr>
        <p:spPr/>
        <p:txBody>
          <a:bodyPr>
            <a:normAutofit/>
          </a:bodyPr>
          <a:lstStyle/>
          <a:p>
            <a:pPr marL="82296" indent="0">
              <a:buNone/>
            </a:pPr>
            <a:r>
              <a:rPr lang="en-US" dirty="0" err="1" smtClean="0"/>
              <a:t>Auerbach</a:t>
            </a:r>
            <a:r>
              <a:rPr lang="en-US" dirty="0" smtClean="0"/>
              <a:t>, </a:t>
            </a:r>
            <a:r>
              <a:rPr lang="en-US" dirty="0" err="1" smtClean="0"/>
              <a:t>Buerhaus</a:t>
            </a:r>
            <a:r>
              <a:rPr lang="en-US" dirty="0" smtClean="0"/>
              <a:t>, &amp; </a:t>
            </a:r>
            <a:r>
              <a:rPr lang="en-US" dirty="0" err="1" smtClean="0"/>
              <a:t>Staiger</a:t>
            </a:r>
            <a:r>
              <a:rPr lang="en-US" dirty="0" smtClean="0"/>
              <a:t> (2016). How Fast Will the RN Workforce Grow through 2030? Projections in Nine Regions of the Country. </a:t>
            </a:r>
            <a:r>
              <a:rPr lang="en-US" i="1" dirty="0" smtClean="0"/>
              <a:t>Nursing Outlook</a:t>
            </a:r>
            <a:r>
              <a:rPr lang="en-US" dirty="0" smtClean="0"/>
              <a:t>, Nov 22, 2016 </a:t>
            </a:r>
          </a:p>
          <a:p>
            <a:pPr marL="82296" indent="0">
              <a:buNone/>
            </a:pPr>
            <a:r>
              <a:rPr lang="en-US" dirty="0" err="1" smtClean="0"/>
              <a:t>Buerhaus</a:t>
            </a:r>
            <a:r>
              <a:rPr lang="en-US" dirty="0" smtClean="0"/>
              <a:t>, Skinner, </a:t>
            </a:r>
            <a:r>
              <a:rPr lang="en-US" dirty="0" err="1" smtClean="0"/>
              <a:t>Auerbach</a:t>
            </a:r>
            <a:r>
              <a:rPr lang="en-US" dirty="0" smtClean="0"/>
              <a:t>, &amp; Stagier. Four challenges facing the nursing workforce in the US. Journal of Nursing Regula9on (2017 in press) </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Workforce Resources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err="1" smtClean="0"/>
              <a:t>Auerbach</a:t>
            </a:r>
            <a:r>
              <a:rPr lang="en-US" dirty="0" smtClean="0"/>
              <a:t>, D., </a:t>
            </a:r>
            <a:r>
              <a:rPr lang="en-US" dirty="0" err="1" smtClean="0"/>
              <a:t>Buerhaus</a:t>
            </a:r>
            <a:r>
              <a:rPr lang="en-US" dirty="0" smtClean="0"/>
              <a:t>, P., </a:t>
            </a:r>
            <a:r>
              <a:rPr lang="en-US" dirty="0" err="1" smtClean="0"/>
              <a:t>Staiger,D</a:t>
            </a:r>
            <a:r>
              <a:rPr lang="en-US" dirty="0" smtClean="0"/>
              <a:t>. (2015). Do associate degree registered nurses fare differently in the nurse labor market compared to baccalaureate prepared RNs? </a:t>
            </a:r>
            <a:r>
              <a:rPr lang="en-US" i="1" dirty="0" smtClean="0"/>
              <a:t>Nursing Economics. 33(1), 8-14, 35.</a:t>
            </a:r>
          </a:p>
          <a:p>
            <a:pPr marL="82296" indent="0">
              <a:buNone/>
            </a:pPr>
            <a:r>
              <a:rPr lang="en-US" dirty="0" smtClean="0">
                <a:hlinkClick r:id="rId2"/>
              </a:rPr>
              <a:t>https://www.nursingeconomics.net/ce/2017/article33010835.pdf</a:t>
            </a:r>
            <a:endParaRPr lang="en-US" dirty="0" smtClean="0"/>
          </a:p>
          <a:p>
            <a:pPr>
              <a:buNone/>
            </a:pPr>
            <a:r>
              <a:rPr lang="en-US" dirty="0" err="1"/>
              <a:t>Buerhaus</a:t>
            </a:r>
            <a:r>
              <a:rPr lang="en-US" dirty="0"/>
              <a:t>, P. (2017). </a:t>
            </a:r>
            <a:r>
              <a:rPr lang="en-US" i="1" dirty="0"/>
              <a:t>Strengths of the Nursing Workforce and Challenges Nurses and the Health Organiza9ons that Employ them will Face Over the Next 10 Years. </a:t>
            </a:r>
            <a:r>
              <a:rPr lang="en-US" dirty="0"/>
              <a:t>Missouri Hospital Association, June 15, 2017, accessed</a:t>
            </a:r>
          </a:p>
          <a:p>
            <a:pPr>
              <a:buNone/>
            </a:pPr>
            <a:r>
              <a:rPr lang="en-US" dirty="0">
                <a:hlinkClick r:id="rId3"/>
              </a:rPr>
              <a:t>https://</a:t>
            </a:r>
            <a:r>
              <a:rPr lang="en-US" dirty="0" smtClean="0">
                <a:hlinkClick r:id="rId3"/>
              </a:rPr>
              <a:t>web.mhanet.com/Leadership%20Forum/2017/Buerhaus.pdf</a:t>
            </a:r>
            <a:r>
              <a:rPr lang="en-US" dirty="0" smtClean="0"/>
              <a:t> </a:t>
            </a:r>
            <a:endParaRPr lang="en-US" dirty="0"/>
          </a:p>
          <a:p>
            <a:pPr marL="82296" indent="0">
              <a:buNone/>
            </a:pPr>
            <a:r>
              <a:rPr lang="en-US" dirty="0" smtClean="0"/>
              <a:t>  </a:t>
            </a:r>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Workforce Resources</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dirty="0" err="1"/>
              <a:t>Buerhaus</a:t>
            </a:r>
            <a:r>
              <a:rPr lang="en-US" dirty="0"/>
              <a:t>, P, </a:t>
            </a:r>
            <a:r>
              <a:rPr lang="en-US" dirty="0" err="1"/>
              <a:t>Auerbach</a:t>
            </a:r>
            <a:r>
              <a:rPr lang="en-US" dirty="0"/>
              <a:t>, D., </a:t>
            </a:r>
            <a:r>
              <a:rPr lang="en-US" dirty="0" err="1"/>
              <a:t>Staiger</a:t>
            </a:r>
            <a:r>
              <a:rPr lang="en-US" dirty="0"/>
              <a:t>. D.(2014) The rapid growth of graduates from associate, baccalaureate and graduate programs in nursing. </a:t>
            </a:r>
            <a:r>
              <a:rPr lang="en-US" i="1" dirty="0"/>
              <a:t>Nursing Economic$. </a:t>
            </a:r>
            <a:r>
              <a:rPr lang="en-US" dirty="0"/>
              <a:t>32(6), 290-295, 311.</a:t>
            </a:r>
          </a:p>
          <a:p>
            <a:pPr>
              <a:buNone/>
            </a:pPr>
            <a:r>
              <a:rPr lang="en-US" dirty="0"/>
              <a:t>https://</a:t>
            </a:r>
            <a:r>
              <a:rPr lang="en-US" dirty="0" smtClean="0"/>
              <a:t>www.ncbi.nlm.nih.gov/pubmed/26267959</a:t>
            </a:r>
          </a:p>
          <a:p>
            <a:endParaRPr lang="en-US" dirty="0"/>
          </a:p>
          <a:p>
            <a:r>
              <a:rPr lang="en-US" dirty="0" err="1" smtClean="0"/>
              <a:t>Buerhaus</a:t>
            </a:r>
            <a:r>
              <a:rPr lang="en-US" dirty="0" smtClean="0"/>
              <a:t>, P. </a:t>
            </a:r>
            <a:r>
              <a:rPr lang="en-US" dirty="0" err="1" smtClean="0"/>
              <a:t>Retchin</a:t>
            </a:r>
            <a:r>
              <a:rPr lang="en-US" dirty="0" smtClean="0"/>
              <a:t>, S. The Dormant National Health Care Workforce Commission Needs Congressional Funding To Realize its Promise. Heath Affairs (November 2013). </a:t>
            </a:r>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None/>
            </a:pPr>
            <a:r>
              <a:rPr lang="en-US" dirty="0" err="1" smtClean="0"/>
              <a:t>Donelan</a:t>
            </a:r>
            <a:r>
              <a:rPr lang="en-US" dirty="0" smtClean="0"/>
              <a:t>, </a:t>
            </a:r>
            <a:r>
              <a:rPr lang="en-US" dirty="0" err="1" smtClean="0"/>
              <a:t>Buerhaus</a:t>
            </a:r>
            <a:r>
              <a:rPr lang="en-US" dirty="0" smtClean="0"/>
              <a:t>, </a:t>
            </a:r>
            <a:r>
              <a:rPr lang="en-US" dirty="0" err="1" smtClean="0"/>
              <a:t>DesRoches</a:t>
            </a:r>
            <a:r>
              <a:rPr lang="en-US" dirty="0" smtClean="0"/>
              <a:t>, Burke,(2010). Health Policy </a:t>
            </a:r>
            <a:r>
              <a:rPr lang="en-US" dirty="0" err="1" smtClean="0"/>
              <a:t>Thoughtleaders</a:t>
            </a:r>
            <a:r>
              <a:rPr lang="en-US" dirty="0" smtClean="0"/>
              <a:t> Views of the Health Workforce in an Era of Health Reform. </a:t>
            </a:r>
            <a:r>
              <a:rPr lang="en-US" i="1" dirty="0" smtClean="0"/>
              <a:t>Nursing Outlook</a:t>
            </a:r>
            <a:r>
              <a:rPr lang="en-US" dirty="0" smtClean="0"/>
              <a:t>. 58(4): 175-180. </a:t>
            </a:r>
          </a:p>
          <a:p>
            <a:pPr>
              <a:buNone/>
            </a:pPr>
            <a:r>
              <a:rPr lang="en-US" dirty="0" err="1" smtClean="0"/>
              <a:t>DesRoches</a:t>
            </a:r>
            <a:r>
              <a:rPr lang="en-US" dirty="0" smtClean="0"/>
              <a:t>, C, </a:t>
            </a:r>
            <a:r>
              <a:rPr lang="en-US" dirty="0" err="1" smtClean="0"/>
              <a:t>Buerhaus</a:t>
            </a:r>
            <a:r>
              <a:rPr lang="en-US" dirty="0" smtClean="0"/>
              <a:t>, P, </a:t>
            </a:r>
            <a:r>
              <a:rPr lang="en-US" dirty="0" err="1" smtClean="0"/>
              <a:t>Dibus</a:t>
            </a:r>
            <a:r>
              <a:rPr lang="en-US" dirty="0" smtClean="0"/>
              <a:t>, R, </a:t>
            </a:r>
            <a:r>
              <a:rPr lang="en-US" dirty="0" err="1" smtClean="0"/>
              <a:t>Donelan</a:t>
            </a:r>
            <a:r>
              <a:rPr lang="en-US" dirty="0" smtClean="0"/>
              <a:t>, k. (2015). Primary Care Workforce Shortages and Career Recommendations from Practicing Clinicians. </a:t>
            </a:r>
            <a:r>
              <a:rPr lang="en-US" i="1" dirty="0" smtClean="0"/>
              <a:t>Academic Medicine</a:t>
            </a:r>
            <a:r>
              <a:rPr lang="en-US" dirty="0" smtClean="0"/>
              <a:t>. 90(5): 671-677. 12.</a:t>
            </a:r>
          </a:p>
          <a:p>
            <a:pPr>
              <a:buNone/>
            </a:pPr>
            <a:r>
              <a:rPr lang="en-US" dirty="0" err="1" smtClean="0"/>
              <a:t>Auerbach</a:t>
            </a:r>
            <a:r>
              <a:rPr lang="en-US" dirty="0" smtClean="0"/>
              <a:t>, DI, Chen, PG, Friedberg, MS, Reid, R, Lau, C. </a:t>
            </a:r>
            <a:r>
              <a:rPr lang="en-US" dirty="0" err="1" smtClean="0"/>
              <a:t>Buerhaus</a:t>
            </a:r>
            <a:r>
              <a:rPr lang="en-US" dirty="0" smtClean="0"/>
              <a:t>, PI, </a:t>
            </a:r>
            <a:r>
              <a:rPr lang="en-US" dirty="0" err="1" smtClean="0"/>
              <a:t>Mehrotra</a:t>
            </a:r>
            <a:r>
              <a:rPr lang="en-US" dirty="0" smtClean="0"/>
              <a:t>, A. (2013). Nurse-managed health centers and patient-centered medical homes could mitigate expected primary care physician shortage. </a:t>
            </a:r>
            <a:r>
              <a:rPr lang="en-US" i="1" dirty="0" smtClean="0"/>
              <a:t>Health Affairs </a:t>
            </a:r>
            <a:r>
              <a:rPr lang="en-US" dirty="0" smtClean="0"/>
              <a:t>32(11):1933-1941. </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Workforce Resources</a:t>
            </a:r>
            <a:endParaRPr lang="en-US" dirty="0"/>
          </a:p>
        </p:txBody>
      </p:sp>
      <p:sp>
        <p:nvSpPr>
          <p:cNvPr id="2" name="Content Placeholder 1"/>
          <p:cNvSpPr>
            <a:spLocks noGrp="1"/>
          </p:cNvSpPr>
          <p:nvPr>
            <p:ph idx="1"/>
          </p:nvPr>
        </p:nvSpPr>
        <p:spPr/>
        <p:txBody>
          <a:bodyPr>
            <a:noAutofit/>
          </a:bodyPr>
          <a:lstStyle/>
          <a:p>
            <a:pPr marL="0" indent="0">
              <a:buNone/>
            </a:pPr>
            <a:r>
              <a:rPr lang="en-US" sz="1800" dirty="0" err="1" smtClean="0"/>
              <a:t>Buerhaus</a:t>
            </a:r>
            <a:r>
              <a:rPr lang="en-US" sz="1800" dirty="0"/>
              <a:t>, P., </a:t>
            </a:r>
            <a:r>
              <a:rPr lang="en-US" sz="1800" dirty="0" err="1"/>
              <a:t>Staiger</a:t>
            </a:r>
            <a:r>
              <a:rPr lang="en-US" sz="1800" dirty="0"/>
              <a:t>, D., and </a:t>
            </a:r>
            <a:r>
              <a:rPr lang="en-US" sz="1800" dirty="0" err="1"/>
              <a:t>Auerbach</a:t>
            </a:r>
            <a:r>
              <a:rPr lang="en-US" sz="1800" dirty="0"/>
              <a:t>, D</a:t>
            </a:r>
            <a:r>
              <a:rPr lang="en-US" sz="1800" dirty="0" smtClean="0"/>
              <a:t>. (2009).</a:t>
            </a:r>
            <a:r>
              <a:rPr lang="en-US" sz="1800" dirty="0"/>
              <a:t> The future of the nursing workforce in the United States: Data, trends and implications. Jones &amp; Bartlett Publishers, Boston, </a:t>
            </a:r>
            <a:r>
              <a:rPr lang="en-US" sz="1800" dirty="0" smtClean="0"/>
              <a:t>MA.</a:t>
            </a:r>
            <a:endParaRPr lang="en-US" sz="1800" dirty="0"/>
          </a:p>
          <a:p>
            <a:pPr marL="0" indent="0">
              <a:buNone/>
            </a:pPr>
            <a:r>
              <a:rPr lang="en-US" sz="1800" dirty="0" err="1"/>
              <a:t>Petterson</a:t>
            </a:r>
            <a:r>
              <a:rPr lang="en-US" sz="1800" dirty="0"/>
              <a:t>, S.M., </a:t>
            </a:r>
            <a:r>
              <a:rPr lang="en-US" sz="1800" dirty="0" err="1"/>
              <a:t>Liaw</a:t>
            </a:r>
            <a:r>
              <a:rPr lang="en-US" sz="1800" dirty="0"/>
              <a:t>, W.R., Phillips, R.L. Jr., Rabin, D.L., Meyers, D.S., and </a:t>
            </a:r>
            <a:r>
              <a:rPr lang="en-US" sz="1800" dirty="0" err="1"/>
              <a:t>Bazemore</a:t>
            </a:r>
            <a:r>
              <a:rPr lang="en-US" sz="1800" dirty="0"/>
              <a:t>, A.W. </a:t>
            </a:r>
            <a:r>
              <a:rPr lang="en-US" sz="1800" dirty="0" smtClean="0"/>
              <a:t> (2012).Projecting </a:t>
            </a:r>
            <a:r>
              <a:rPr lang="en-US" sz="1800" dirty="0"/>
              <a:t>US primary care physician workforce needs: 2010-2025. </a:t>
            </a:r>
            <a:r>
              <a:rPr lang="en-US" sz="1800" i="1" dirty="0"/>
              <a:t>The Annals of Family </a:t>
            </a:r>
            <a:r>
              <a:rPr lang="en-US" sz="1800" i="1" dirty="0" smtClean="0"/>
              <a:t>Medicine</a:t>
            </a:r>
            <a:r>
              <a:rPr lang="en-US" sz="1800" dirty="0" smtClean="0"/>
              <a:t>;</a:t>
            </a:r>
            <a:r>
              <a:rPr lang="en-US" sz="1800" dirty="0"/>
              <a:t> </a:t>
            </a:r>
            <a:r>
              <a:rPr lang="en-US" sz="1800" dirty="0" smtClean="0"/>
              <a:t>10:503–509.</a:t>
            </a:r>
            <a:endParaRPr lang="en-US" sz="1800" dirty="0"/>
          </a:p>
          <a:p>
            <a:pPr marL="0" indent="0">
              <a:buNone/>
            </a:pPr>
            <a:r>
              <a:rPr lang="en-US" sz="1800" dirty="0" err="1"/>
              <a:t>Siow</a:t>
            </a:r>
            <a:r>
              <a:rPr lang="en-US" sz="1800" dirty="0"/>
              <a:t>, E. and Ng, J</a:t>
            </a:r>
            <a:r>
              <a:rPr lang="en-US" sz="1800" dirty="0" smtClean="0"/>
              <a:t>. (2013).</a:t>
            </a:r>
            <a:r>
              <a:rPr lang="en-US" sz="1800" dirty="0"/>
              <a:t> Internal migration of nurses in the United States: Migratory prompts and difference in job satisfaction between migrants and non-migrants. </a:t>
            </a:r>
            <a:r>
              <a:rPr lang="en-US" sz="1800" i="1" dirty="0"/>
              <a:t>Nursing Economics</a:t>
            </a:r>
            <a:r>
              <a:rPr lang="en-US" sz="1800" dirty="0"/>
              <a:t>. 2013; 31: </a:t>
            </a:r>
            <a:r>
              <a:rPr lang="en-US" sz="1800" dirty="0" smtClean="0"/>
              <a:t>128.</a:t>
            </a:r>
            <a:endParaRPr lang="en-US" sz="1800" dirty="0"/>
          </a:p>
          <a:p>
            <a:pPr marL="0" indent="0">
              <a:buNone/>
            </a:pPr>
            <a:r>
              <a:rPr lang="en-US" sz="1800" dirty="0" err="1"/>
              <a:t>Spetz</a:t>
            </a:r>
            <a:r>
              <a:rPr lang="en-US" sz="1800" dirty="0"/>
              <a:t>, J. Too many, too few, or just right? Making sense of conflicting RN supply and demand forecasts</a:t>
            </a:r>
            <a:r>
              <a:rPr lang="en-US" sz="1800" dirty="0" smtClean="0"/>
              <a:t>. (2015).</a:t>
            </a:r>
            <a:r>
              <a:rPr lang="en-US" sz="1800" dirty="0"/>
              <a:t> </a:t>
            </a:r>
            <a:r>
              <a:rPr lang="en-US" sz="1800" i="1" dirty="0"/>
              <a:t>Nursing </a:t>
            </a:r>
            <a:r>
              <a:rPr lang="en-US" sz="1800" i="1" dirty="0" smtClean="0"/>
              <a:t>Economics</a:t>
            </a:r>
            <a:r>
              <a:rPr lang="en-US" sz="1800" dirty="0" smtClean="0"/>
              <a:t>; 33</a:t>
            </a:r>
            <a:r>
              <a:rPr lang="en-US" sz="1800" dirty="0"/>
              <a:t>: </a:t>
            </a:r>
            <a:r>
              <a:rPr lang="en-US" sz="1800" dirty="0" smtClean="0"/>
              <a:t>176.</a:t>
            </a:r>
          </a:p>
          <a:p>
            <a:pPr marL="0" indent="0">
              <a:buNone/>
            </a:pPr>
            <a:endParaRPr lang="en-US" sz="1800" b="1" dirty="0"/>
          </a:p>
          <a:p>
            <a:endParaRPr lang="en-US" sz="1800" dirty="0"/>
          </a:p>
        </p:txBody>
      </p:sp>
    </p:spTree>
    <p:extLst>
      <p:ext uri="{BB962C8B-B14F-4D97-AF65-F5344CB8AC3E}">
        <p14:creationId xmlns:p14="http://schemas.microsoft.com/office/powerpoint/2010/main" val="1841225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1,000,000 RNs are Retiring</a:t>
            </a:r>
            <a:endParaRPr lang="en-US" dirty="0"/>
          </a:p>
        </p:txBody>
      </p:sp>
      <p:sp>
        <p:nvSpPr>
          <p:cNvPr id="3" name="Content Placeholder 2"/>
          <p:cNvSpPr>
            <a:spLocks noGrp="1"/>
          </p:cNvSpPr>
          <p:nvPr>
            <p:ph idx="1"/>
          </p:nvPr>
        </p:nvSpPr>
        <p:spPr/>
        <p:txBody>
          <a:bodyPr>
            <a:normAutofit/>
          </a:bodyPr>
          <a:lstStyle/>
          <a:p>
            <a:r>
              <a:rPr lang="en-US" dirty="0" smtClean="0"/>
              <a:t>One million RNs will be retiring over next 10 years (2017-2027)</a:t>
            </a:r>
          </a:p>
          <a:p>
            <a:r>
              <a:rPr lang="en-US" dirty="0" smtClean="0"/>
              <a:t>One-third of the RN workforce </a:t>
            </a:r>
          </a:p>
          <a:p>
            <a:r>
              <a:rPr lang="en-US" dirty="0" smtClean="0"/>
              <a:t>Millions of years of nursing experience leaving the workforce each year</a:t>
            </a:r>
          </a:p>
          <a:p>
            <a:r>
              <a:rPr lang="en-US" dirty="0" smtClean="0"/>
              <a:t> Nurse Faculty retiring impacts educational capacity for new RNs</a:t>
            </a:r>
          </a:p>
          <a:p>
            <a:pPr>
              <a:buNone/>
            </a:pPr>
            <a:r>
              <a:rPr lang="en-US" dirty="0" smtClean="0"/>
              <a:t>(</a:t>
            </a:r>
            <a:r>
              <a:rPr lang="en-US" dirty="0" err="1" smtClean="0"/>
              <a:t>Buerhaus</a:t>
            </a:r>
            <a:r>
              <a:rPr lang="en-US" dirty="0" smtClean="0"/>
              <a:t>, </a:t>
            </a:r>
            <a:r>
              <a:rPr lang="en-US" dirty="0" err="1" smtClean="0"/>
              <a:t>Auerbach</a:t>
            </a:r>
            <a:r>
              <a:rPr lang="en-US" dirty="0" smtClean="0"/>
              <a:t>, &amp; </a:t>
            </a:r>
            <a:r>
              <a:rPr lang="en-US" dirty="0" err="1" smtClean="0"/>
              <a:t>Staiger</a:t>
            </a:r>
            <a:r>
              <a:rPr lang="en-US" dirty="0" smtClean="0"/>
              <a:t>, 2017) </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Workforce Resources</a:t>
            </a:r>
            <a:endParaRPr lang="en-US" dirty="0"/>
          </a:p>
        </p:txBody>
      </p:sp>
      <p:sp>
        <p:nvSpPr>
          <p:cNvPr id="3" name="Content Placeholder 2"/>
          <p:cNvSpPr>
            <a:spLocks noGrp="1"/>
          </p:cNvSpPr>
          <p:nvPr>
            <p:ph idx="1"/>
          </p:nvPr>
        </p:nvSpPr>
        <p:spPr/>
        <p:txBody>
          <a:bodyPr>
            <a:normAutofit fontScale="40000" lnSpcReduction="20000"/>
          </a:bodyPr>
          <a:lstStyle/>
          <a:p>
            <a:pPr marL="82296" indent="0">
              <a:buNone/>
            </a:pPr>
            <a:r>
              <a:rPr lang="en-US" dirty="0"/>
              <a:t>Maryland Residents: Maryland Department of Planning, Table 2, Estimates of the Resident Population by </a:t>
            </a:r>
            <a:r>
              <a:rPr lang="en-US" dirty="0" smtClean="0"/>
              <a:t>Race and </a:t>
            </a:r>
            <a:r>
              <a:rPr lang="en-US" dirty="0"/>
              <a:t>Hispanic Origin for the United States and States, 7/1/2014,</a:t>
            </a:r>
          </a:p>
          <a:p>
            <a:pPr marL="82296" indent="0">
              <a:buNone/>
            </a:pPr>
            <a:r>
              <a:rPr lang="en-US" dirty="0">
                <a:hlinkClick r:id="rId2"/>
              </a:rPr>
              <a:t>http://planning.maryland.gov/msdc/pop_estimate/estimate_10to14/HighlightSection/table2.pdf</a:t>
            </a:r>
            <a:endParaRPr lang="en-US" dirty="0"/>
          </a:p>
          <a:p>
            <a:pPr marL="82296" indent="0">
              <a:buNone/>
            </a:pPr>
            <a:r>
              <a:rPr lang="en-US" dirty="0" smtClean="0"/>
              <a:t>Maryland </a:t>
            </a:r>
            <a:r>
              <a:rPr lang="en-US" dirty="0"/>
              <a:t>Higher Education 2017 </a:t>
            </a:r>
            <a:r>
              <a:rPr lang="en-US" dirty="0" err="1"/>
              <a:t>Databook</a:t>
            </a:r>
            <a:r>
              <a:rPr lang="en-US" dirty="0"/>
              <a:t>. Accessed on October 30, 2017:</a:t>
            </a:r>
          </a:p>
          <a:p>
            <a:pPr marL="82296" indent="0">
              <a:buNone/>
            </a:pPr>
            <a:r>
              <a:rPr lang="en-US" dirty="0">
                <a:hlinkClick r:id="rId3"/>
              </a:rPr>
              <a:t>http://mhec.maryland.gov/publications/Documents/Research/AnnualPublications/2017DataBook.pdf</a:t>
            </a:r>
            <a:endParaRPr lang="en-US" dirty="0"/>
          </a:p>
          <a:p>
            <a:pPr marL="82296" indent="0">
              <a:buNone/>
            </a:pPr>
            <a:endParaRPr lang="en-US" dirty="0"/>
          </a:p>
          <a:p>
            <a:pPr marL="82296" indent="0">
              <a:buNone/>
            </a:pPr>
            <a:r>
              <a:rPr lang="en-US" dirty="0"/>
              <a:t>U.S. Department of Labor, Bureau of Labor Statistics, 2014 Geographic Profile of Employment and</a:t>
            </a:r>
          </a:p>
          <a:p>
            <a:pPr marL="82296" indent="0">
              <a:buNone/>
            </a:pPr>
            <a:r>
              <a:rPr lang="en-US" dirty="0"/>
              <a:t>Unemployment; ranking excludes Washington, DC., as cited by the Maryland Department of Commerce. Accessed</a:t>
            </a:r>
          </a:p>
          <a:p>
            <a:pPr marL="82296" indent="0">
              <a:buNone/>
            </a:pPr>
            <a:r>
              <a:rPr lang="en-US" dirty="0"/>
              <a:t>on October 30, 2017: </a:t>
            </a:r>
            <a:r>
              <a:rPr lang="en-US" dirty="0">
                <a:hlinkClick r:id="rId4"/>
              </a:rPr>
              <a:t>http://</a:t>
            </a:r>
            <a:r>
              <a:rPr lang="en-US" dirty="0" smtClean="0">
                <a:hlinkClick r:id="rId4"/>
              </a:rPr>
              <a:t>commerce.maryland.gov/about/rankings-and-statistics</a:t>
            </a:r>
            <a:r>
              <a:rPr lang="en-US" dirty="0"/>
              <a:t/>
            </a:r>
            <a:br>
              <a:rPr lang="en-US" dirty="0"/>
            </a:br>
            <a:r>
              <a:rPr lang="en-US" dirty="0"/>
              <a:t/>
            </a:r>
            <a:br>
              <a:rPr lang="en-US" dirty="0"/>
            </a:br>
            <a:r>
              <a:rPr lang="en-US" dirty="0" smtClean="0"/>
              <a:t>U.S</a:t>
            </a:r>
            <a:r>
              <a:rPr lang="en-US" dirty="0"/>
              <a:t>. Department of Labor, Bureau of Labor Statistics, Employment and Wages, Annual Averages 2015; U.S.</a:t>
            </a:r>
          </a:p>
          <a:p>
            <a:pPr marL="82296" indent="0">
              <a:buNone/>
            </a:pPr>
            <a:r>
              <a:rPr lang="en-US" dirty="0"/>
              <a:t>Department of Commerce, Bureau of the Census; ranking excludes Washington, DC., as cited by the </a:t>
            </a:r>
            <a:r>
              <a:rPr lang="en-US" dirty="0" smtClean="0"/>
              <a:t>Maryland</a:t>
            </a:r>
            <a:r>
              <a:rPr lang="en-US" dirty="0"/>
              <a:t/>
            </a:r>
            <a:br>
              <a:rPr lang="en-US" dirty="0"/>
            </a:br>
            <a:endParaRPr lang="en-US" dirty="0"/>
          </a:p>
          <a:p>
            <a:pPr marL="82296" indent="0">
              <a:buNone/>
            </a:pPr>
            <a:r>
              <a:rPr lang="en-US" dirty="0" smtClean="0"/>
              <a:t>Department of Commerce. Accessed on October 30, 2017: </a:t>
            </a:r>
            <a:r>
              <a:rPr lang="en-US" dirty="0" smtClean="0">
                <a:hlinkClick r:id="rId5"/>
              </a:rPr>
              <a:t>http://commerce.maryland.gov/about/rankings-and-</a:t>
            </a:r>
            <a:endParaRPr lang="en-US" dirty="0" smtClean="0"/>
          </a:p>
          <a:p>
            <a:pPr marL="82296" indent="0">
              <a:buNone/>
            </a:pPr>
            <a:r>
              <a:rPr lang="en-US" dirty="0" smtClean="0"/>
              <a:t>statistics</a:t>
            </a:r>
            <a:br>
              <a:rPr lang="en-US" dirty="0" smtClean="0"/>
            </a:br>
            <a:endParaRPr lang="en-US" dirty="0" smtClean="0"/>
          </a:p>
          <a:p>
            <a:pPr marL="82296" indent="0">
              <a:buNone/>
            </a:pPr>
            <a:r>
              <a:rPr lang="en-US" dirty="0" smtClean="0"/>
              <a:t>U.S</a:t>
            </a:r>
            <a:r>
              <a:rPr lang="en-US" dirty="0"/>
              <a:t>. Census Bureau, 2011-2015 American Community Survey 5-Year Estimates. Accessed on October 30, 2017:</a:t>
            </a:r>
          </a:p>
          <a:p>
            <a:pPr marL="82296" indent="0">
              <a:buNone/>
            </a:pPr>
            <a:r>
              <a:rPr lang="en-US" dirty="0">
                <a:hlinkClick r:id="rId6"/>
              </a:rPr>
              <a:t>https://</a:t>
            </a:r>
            <a:r>
              <a:rPr lang="en-US" dirty="0" smtClean="0">
                <a:hlinkClick r:id="rId6"/>
              </a:rPr>
              <a:t>factfinder.census.gov/faces/tableservices/jsf/pages/productview.xhtml?pid=ACS_15_5YR_S1501andprodT</a:t>
            </a:r>
            <a:r>
              <a:rPr lang="en-US" dirty="0" smtClean="0"/>
              <a:t>ype=table</a:t>
            </a:r>
            <a:r>
              <a:rPr lang="en-US" dirty="0"/>
              <a:t> </a:t>
            </a:r>
          </a:p>
          <a:p>
            <a:endParaRPr lang="en-US" dirty="0"/>
          </a:p>
        </p:txBody>
      </p:sp>
    </p:spTree>
    <p:extLst>
      <p:ext uri="{BB962C8B-B14F-4D97-AF65-F5344CB8AC3E}">
        <p14:creationId xmlns:p14="http://schemas.microsoft.com/office/powerpoint/2010/main" val="3823623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Big Picture: Relationships Key</a:t>
            </a:r>
            <a:endParaRPr lang="en-US" dirty="0"/>
          </a:p>
        </p:txBody>
      </p:sp>
      <p:sp>
        <p:nvSpPr>
          <p:cNvPr id="3" name="Content Placeholder 2"/>
          <p:cNvSpPr>
            <a:spLocks noGrp="1"/>
          </p:cNvSpPr>
          <p:nvPr>
            <p:ph idx="1"/>
          </p:nvPr>
        </p:nvSpPr>
        <p:spPr/>
        <p:txBody>
          <a:bodyPr>
            <a:normAutofit fontScale="92500"/>
          </a:bodyPr>
          <a:lstStyle/>
          <a:p>
            <a:pPr>
              <a:buNone/>
            </a:pPr>
            <a:r>
              <a:rPr lang="en-US" i="1" dirty="0" smtClean="0"/>
              <a:t>It’s the Right Time and a </a:t>
            </a:r>
          </a:p>
          <a:p>
            <a:pPr>
              <a:buNone/>
            </a:pPr>
            <a:r>
              <a:rPr lang="en-US" i="1" dirty="0" smtClean="0"/>
              <a:t>Good Time to </a:t>
            </a:r>
            <a:r>
              <a:rPr lang="en-US" b="1" i="1" dirty="0" smtClean="0"/>
              <a:t>Reset Strategic </a:t>
            </a:r>
          </a:p>
          <a:p>
            <a:pPr>
              <a:buNone/>
            </a:pPr>
            <a:r>
              <a:rPr lang="en-US" b="1" i="1" dirty="0" smtClean="0"/>
              <a:t>Relationships </a:t>
            </a:r>
          </a:p>
          <a:p>
            <a:pPr>
              <a:buNone/>
            </a:pPr>
            <a:r>
              <a:rPr lang="en-US" i="1" dirty="0" smtClean="0"/>
              <a:t>1. With nurses, physicians, community and organization </a:t>
            </a:r>
          </a:p>
          <a:p>
            <a:pPr>
              <a:buNone/>
            </a:pPr>
            <a:r>
              <a:rPr lang="en-US" i="1" dirty="0" smtClean="0"/>
              <a:t>2. To ensure an adequately sized, well-configured, and well prepared nursing workforce </a:t>
            </a:r>
          </a:p>
          <a:p>
            <a:pPr>
              <a:buNone/>
            </a:pPr>
            <a:r>
              <a:rPr lang="en-US" i="1" dirty="0" smtClean="0"/>
              <a:t>3. Capable of meeting challenges that lie ahead            </a:t>
            </a:r>
            <a:r>
              <a:rPr lang="en-US" dirty="0" smtClean="0"/>
              <a:t>(Buerhaus,2017)</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Strengths of the Nursing Workforce</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From the Nursing Profession’s Perspective</a:t>
            </a:r>
          </a:p>
          <a:p>
            <a:pPr>
              <a:buNone/>
            </a:pPr>
            <a:r>
              <a:rPr lang="en-US" dirty="0"/>
              <a:t> </a:t>
            </a:r>
            <a:r>
              <a:rPr lang="en-US" dirty="0" smtClean="0"/>
              <a:t>                    (</a:t>
            </a:r>
            <a:r>
              <a:rPr lang="en-US" dirty="0"/>
              <a:t>2000-2015)</a:t>
            </a:r>
            <a:endParaRPr lang="en-US" dirty="0" smtClean="0"/>
          </a:p>
          <a:p>
            <a:pPr>
              <a:buNone/>
            </a:pPr>
            <a:r>
              <a:rPr lang="en-US" dirty="0" smtClean="0"/>
              <a:t>1. Increasing education, steady employment growth, RN compensation better than most </a:t>
            </a:r>
          </a:p>
          <a:p>
            <a:pPr>
              <a:buNone/>
            </a:pPr>
            <a:r>
              <a:rPr lang="en-US" dirty="0" smtClean="0"/>
              <a:t>2. Hospitals have linked value to BSN prepared RNs </a:t>
            </a:r>
          </a:p>
          <a:p>
            <a:pPr>
              <a:buNone/>
            </a:pPr>
            <a:r>
              <a:rPr lang="en-US" dirty="0" smtClean="0"/>
              <a:t>3. Increasing numbers of RNs through 2030, enough to replace retirement of baby boom RNs </a:t>
            </a:r>
          </a:p>
          <a:p>
            <a:pPr>
              <a:buNone/>
            </a:pPr>
            <a:r>
              <a:rPr lang="en-US" dirty="0" smtClean="0"/>
              <a:t>4. Increasing evidence of positive contributions of primary care nurse practitioners </a:t>
            </a:r>
          </a:p>
          <a:p>
            <a:pPr>
              <a:buNone/>
            </a:pPr>
            <a:r>
              <a:rPr lang="en-US" dirty="0" smtClean="0"/>
              <a:t>5. Strong public perceptions of nursing, increasing influence in health policy                 				                             (</a:t>
            </a:r>
            <a:r>
              <a:rPr lang="en-US" dirty="0" err="1" smtClean="0"/>
              <a:t>Buerhaus</a:t>
            </a:r>
            <a:r>
              <a:rPr lang="en-US" dirty="0" smtClean="0"/>
              <a:t>, 2017)</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Dramatic Growth in RN Graduates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                           2002- </a:t>
            </a:r>
            <a:r>
              <a:rPr lang="en-US" dirty="0"/>
              <a:t>2014</a:t>
            </a:r>
          </a:p>
          <a:p>
            <a:pPr>
              <a:buNone/>
            </a:pPr>
            <a:r>
              <a:rPr lang="en-US" i="1" dirty="0" smtClean="0"/>
              <a:t>Number of new RN graduates more than </a:t>
            </a:r>
          </a:p>
          <a:p>
            <a:pPr>
              <a:buNone/>
            </a:pPr>
            <a:r>
              <a:rPr lang="en-US" i="1" dirty="0" smtClean="0"/>
              <a:t>doubled from 77,000 in 2002 to over </a:t>
            </a:r>
          </a:p>
          <a:p>
            <a:pPr>
              <a:buNone/>
            </a:pPr>
            <a:r>
              <a:rPr lang="en-US" i="1" dirty="0" smtClean="0"/>
              <a:t>200,000 in 2014 </a:t>
            </a:r>
          </a:p>
          <a:p>
            <a:pPr>
              <a:buNone/>
            </a:pPr>
            <a:r>
              <a:rPr lang="en-US" i="1" dirty="0" smtClean="0"/>
              <a:t> </a:t>
            </a:r>
          </a:p>
          <a:p>
            <a:pPr>
              <a:buNone/>
            </a:pPr>
            <a:r>
              <a:rPr lang="en-US" i="1" dirty="0" smtClean="0"/>
              <a:t>Broad based, rapid growth </a:t>
            </a:r>
          </a:p>
          <a:p>
            <a:pPr>
              <a:buNone/>
            </a:pPr>
            <a:r>
              <a:rPr lang="en-US" i="1" dirty="0" smtClean="0"/>
              <a:t>All demographic groups (Men, Hispanics, African Americans)  </a:t>
            </a:r>
          </a:p>
          <a:p>
            <a:pPr>
              <a:buNone/>
            </a:pPr>
            <a:r>
              <a:rPr lang="en-US" i="1" dirty="0" smtClean="0"/>
              <a:t>In baccalaureate and associate degree programs </a:t>
            </a:r>
          </a:p>
          <a:p>
            <a:pPr>
              <a:buNone/>
            </a:pPr>
            <a:r>
              <a:rPr lang="en-US" i="1" dirty="0" smtClean="0"/>
              <a:t>In private and public institutions </a:t>
            </a:r>
          </a:p>
          <a:p>
            <a:pPr>
              <a:buNone/>
            </a:pPr>
            <a:r>
              <a:rPr lang="en-US" i="1" dirty="0" smtClean="0"/>
              <a:t>And especially in private for-profit schools</a:t>
            </a:r>
          </a:p>
          <a:p>
            <a:pPr>
              <a:buNone/>
            </a:pPr>
            <a:r>
              <a:rPr lang="en-US" i="1" dirty="0" smtClean="0"/>
              <a:t>          </a:t>
            </a:r>
          </a:p>
          <a:p>
            <a:pPr>
              <a:buNone/>
            </a:pPr>
            <a:r>
              <a:rPr lang="en-US" i="1" dirty="0" smtClean="0"/>
              <a:t>                </a:t>
            </a:r>
            <a:r>
              <a:rPr lang="en-US" dirty="0" smtClean="0"/>
              <a:t>(</a:t>
            </a:r>
            <a:r>
              <a:rPr lang="en-US" dirty="0" err="1" smtClean="0"/>
              <a:t>Buerhaus</a:t>
            </a:r>
            <a:r>
              <a:rPr lang="en-US" dirty="0" smtClean="0"/>
              <a:t>, </a:t>
            </a:r>
            <a:r>
              <a:rPr lang="en-US" dirty="0" err="1" smtClean="0"/>
              <a:t>Auerbach</a:t>
            </a:r>
            <a:r>
              <a:rPr lang="en-US" dirty="0" smtClean="0"/>
              <a:t>, </a:t>
            </a:r>
            <a:r>
              <a:rPr lang="en-US" dirty="0" err="1" smtClean="0"/>
              <a:t>Staiger</a:t>
            </a:r>
            <a:r>
              <a:rPr lang="en-US" dirty="0" smtClean="0"/>
              <a:t>, 2014)</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B8E29FA2539924B8FF10D976EFA6CA1" ma:contentTypeVersion="1" ma:contentTypeDescription="Create a new document." ma:contentTypeScope="" ma:versionID="1c3d35c3cafe042e2610d8dea1e0ddb1">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A9A29824-18A5-40ED-BC71-D3BB17FD56F1}"/>
</file>

<file path=customXml/itemProps2.xml><?xml version="1.0" encoding="utf-8"?>
<ds:datastoreItem xmlns:ds="http://schemas.openxmlformats.org/officeDocument/2006/customXml" ds:itemID="{47A27905-9932-4B8A-81AB-9C1D1665D7C2}"/>
</file>

<file path=customXml/itemProps3.xml><?xml version="1.0" encoding="utf-8"?>
<ds:datastoreItem xmlns:ds="http://schemas.openxmlformats.org/officeDocument/2006/customXml" ds:itemID="{6C79F842-EA3A-461D-AD2E-B88DA17E1662}"/>
</file>

<file path=docProps/app.xml><?xml version="1.0" encoding="utf-8"?>
<Properties xmlns="http://schemas.openxmlformats.org/officeDocument/2006/extended-properties" xmlns:vt="http://schemas.openxmlformats.org/officeDocument/2006/docPropsVTypes">
  <Template>Solstice</Template>
  <TotalTime>8297</TotalTime>
  <Words>5161</Words>
  <Application>Microsoft Office PowerPoint</Application>
  <PresentationFormat>On-screen Show (4:3)</PresentationFormat>
  <Paragraphs>575</Paragraphs>
  <Slides>60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60</vt:i4>
      </vt:variant>
    </vt:vector>
  </HeadingPairs>
  <TitlesOfParts>
    <vt:vector size="65" baseType="lpstr">
      <vt:lpstr>Calibri</vt:lpstr>
      <vt:lpstr>Gill Sans MT</vt:lpstr>
      <vt:lpstr>Verdana</vt:lpstr>
      <vt:lpstr>Wingdings 2</vt:lpstr>
      <vt:lpstr>Solstice</vt:lpstr>
      <vt:lpstr>Nurse Support Program II</vt:lpstr>
      <vt:lpstr>Nurse Support Program </vt:lpstr>
      <vt:lpstr>Nurses: Most Trusted Profession</vt:lpstr>
      <vt:lpstr>RN-Shortages by 2025</vt:lpstr>
      <vt:lpstr>US Population is Growing &amp; Aging</vt:lpstr>
      <vt:lpstr>1,000,000 RNs are Retiring</vt:lpstr>
      <vt:lpstr>Big Picture: Relationships Key</vt:lpstr>
      <vt:lpstr>Strengths of the Nursing Workforce</vt:lpstr>
      <vt:lpstr>Dramatic Growth in RN Graduates</vt:lpstr>
      <vt:lpstr>Dip in Graduates 2012-2016</vt:lpstr>
      <vt:lpstr>Maryland new AD in Nursing RNs</vt:lpstr>
      <vt:lpstr>MS Direct Entry- new RNs</vt:lpstr>
      <vt:lpstr>Latest Supply Projections: 2017-2030</vt:lpstr>
      <vt:lpstr>The RN Shortage is Real</vt:lpstr>
      <vt:lpstr>Lag in Graduates to fill Jobs</vt:lpstr>
      <vt:lpstr>Nursing Workforce Researchers</vt:lpstr>
      <vt:lpstr>RN Shortage 19% by 2020</vt:lpstr>
      <vt:lpstr>Minimizing the Effects of the Shortage</vt:lpstr>
      <vt:lpstr>Nursing Faculty Needed</vt:lpstr>
      <vt:lpstr>RN Jobs outpacing Graduates</vt:lpstr>
      <vt:lpstr>Tipping Point- BSNs outpace ADNs</vt:lpstr>
      <vt:lpstr>APIN- RWJF Program Concludes</vt:lpstr>
      <vt:lpstr>National Education Progression in Nursing Collaborative (NEPIN)</vt:lpstr>
      <vt:lpstr>Associate Degree RNs Needed</vt:lpstr>
      <vt:lpstr>Faculty-Focused Strategies</vt:lpstr>
      <vt:lpstr> FY 2018 New Nurse Faculty Fellowships </vt:lpstr>
      <vt:lpstr>Nurse Graduates are the NSP II Competitive Institutional Grant’s Priority</vt:lpstr>
      <vt:lpstr>Findings for a Nurse Residency</vt:lpstr>
      <vt:lpstr>NSP I and NSP II are Investments </vt:lpstr>
      <vt:lpstr>SB 108-”bedside”deleted</vt:lpstr>
      <vt:lpstr>FY 2019 RFA Timeline</vt:lpstr>
      <vt:lpstr>Initiatives FY 2015-2020</vt:lpstr>
      <vt:lpstr>Grant Outcomes</vt:lpstr>
      <vt:lpstr>Types of Grants-Funds</vt:lpstr>
      <vt:lpstr>Planning Grants</vt:lpstr>
      <vt:lpstr>Implementation Grants</vt:lpstr>
      <vt:lpstr>Continuation Grants</vt:lpstr>
      <vt:lpstr> 1 yr.-Resource Grants</vt:lpstr>
      <vt:lpstr>Statewide Capacity</vt:lpstr>
      <vt:lpstr>What should you think about first?</vt:lpstr>
      <vt:lpstr>NSP II Grant Funds Past Uses</vt:lpstr>
      <vt:lpstr>Grant Title and Requestors</vt:lpstr>
      <vt:lpstr>Evaluation Criteria</vt:lpstr>
      <vt:lpstr>Budget Guidance</vt:lpstr>
      <vt:lpstr>Annual Reporting</vt:lpstr>
      <vt:lpstr>Mandatory Data Tables</vt:lpstr>
      <vt:lpstr>Needed: Data and Research</vt:lpstr>
      <vt:lpstr>FY 2019- Proposals w 8 copies</vt:lpstr>
      <vt:lpstr>PowerPoint Presentation</vt:lpstr>
      <vt:lpstr>References</vt:lpstr>
      <vt:lpstr>References</vt:lpstr>
      <vt:lpstr>References</vt:lpstr>
      <vt:lpstr>Workforce Resources</vt:lpstr>
      <vt:lpstr>Workforce Resources</vt:lpstr>
      <vt:lpstr>Workforce Resources</vt:lpstr>
      <vt:lpstr>Workforce Resources</vt:lpstr>
      <vt:lpstr>Workforce Resources</vt:lpstr>
      <vt:lpstr>PowerPoint Presentation</vt:lpstr>
      <vt:lpstr>Workforce Resources</vt:lpstr>
      <vt:lpstr>Workforce Resources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 Support Program II</dc:title>
  <dc:creator>Peggy Daw</dc:creator>
  <cp:lastModifiedBy>Laura Schenk</cp:lastModifiedBy>
  <cp:revision>130</cp:revision>
  <cp:lastPrinted>2016-12-01T18:33:09Z</cp:lastPrinted>
  <dcterms:created xsi:type="dcterms:W3CDTF">2016-10-23T14:47:34Z</dcterms:created>
  <dcterms:modified xsi:type="dcterms:W3CDTF">2024-09-26T00:44:37Z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0x0101005B8E29FA2539924B8FF10D976EFA6CA1</vt:lpwstr>
  </property>
</Properties>
</file>