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s/slide16.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5.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75" r:id="rId2"/>
    <p:sldId id="276" r:id="rId3"/>
    <p:sldId id="280" r:id="rId4"/>
    <p:sldId id="256" r:id="rId5"/>
    <p:sldId id="258" r:id="rId6"/>
    <p:sldId id="264" r:id="rId7"/>
    <p:sldId id="266" r:id="rId8"/>
    <p:sldId id="267" r:id="rId9"/>
    <p:sldId id="269" r:id="rId10"/>
    <p:sldId id="271" r:id="rId11"/>
    <p:sldId id="259" r:id="rId12"/>
    <p:sldId id="262" r:id="rId13"/>
    <p:sldId id="263" r:id="rId14"/>
    <p:sldId id="260" r:id="rId15"/>
    <p:sldId id="272" r:id="rId16"/>
    <p:sldId id="273" r:id="rId17"/>
    <p:sldId id="274" r:id="rId18"/>
    <p:sldId id="278" r:id="rId19"/>
    <p:sldId id="277"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2" y="10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712ADC-4BD9-47F3-9F69-9AC6B591F27C}" type="datetimeFigureOut">
              <a:rPr lang="en-US" smtClean="0"/>
              <a:t>9/25/2024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C1A676-043C-43A4-9D0E-2172EF0D2B3C}" type="slidenum">
              <a:rPr lang="en-US" smtClean="0"/>
              <a:t>‹#›</a:t>
            </a:fld>
            <a:endParaRPr lang="en-US"/>
          </a:p>
        </p:txBody>
      </p:sp>
    </p:spTree>
    <p:extLst>
      <p:ext uri="{BB962C8B-B14F-4D97-AF65-F5344CB8AC3E}">
        <p14:creationId xmlns:p14="http://schemas.microsoft.com/office/powerpoint/2010/main" val="67865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C1A676-043C-43A4-9D0E-2172EF0D2B3C}" type="slidenum">
              <a:rPr lang="en-US" smtClean="0"/>
              <a:t>14</a:t>
            </a:fld>
            <a:endParaRPr lang="en-US"/>
          </a:p>
        </p:txBody>
      </p:sp>
    </p:spTree>
    <p:extLst>
      <p:ext uri="{BB962C8B-B14F-4D97-AF65-F5344CB8AC3E}">
        <p14:creationId xmlns:p14="http://schemas.microsoft.com/office/powerpoint/2010/main" val="1106217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2400">
                <a:solidFill>
                  <a:schemeClr val="tx1"/>
                </a:solidFill>
              </a:defRPr>
            </a:lvl1pPr>
          </a:lstStyle>
          <a:p>
            <a:r>
              <a:rPr kumimoji="0" lang="en-US"/>
              <a:t>Click to edit Master title style</a:t>
            </a:r>
            <a:endParaRPr kumimoji="0" lang="en-US" dirty="0"/>
          </a:p>
        </p:txBody>
      </p:sp>
      <p:sp>
        <p:nvSpPr>
          <p:cNvPr id="9" name="Subtitle 8"/>
          <p:cNvSpPr>
            <a:spLocks noGrp="1"/>
          </p:cNvSpPr>
          <p:nvPr>
            <p:ph type="subTitle" idx="1"/>
          </p:nvPr>
        </p:nvSpPr>
        <p:spPr>
          <a:xfrm>
            <a:off x="1219200" y="5124450"/>
            <a:ext cx="6858000" cy="533400"/>
          </a:xfrm>
        </p:spPr>
        <p:txBody>
          <a:bodyPr/>
          <a:lstStyle>
            <a:lvl1pPr marL="0" indent="0" algn="r">
              <a:buNone/>
              <a:defRPr sz="1500" baseline="0">
                <a:solidFill>
                  <a:schemeClr val="tx2"/>
                </a:solidFill>
                <a:latin typeface="+mj-lt"/>
                <a:ea typeface="+mj-ea"/>
                <a:cs typeface="+mj-cs"/>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kumimoji="0" lang="en-US"/>
              <a:t>Click to edit Master subtitle style</a:t>
            </a:r>
            <a:endParaRPr kumimoji="0" lang="en-US" dirty="0"/>
          </a:p>
        </p:txBody>
      </p:sp>
      <p:sp>
        <p:nvSpPr>
          <p:cNvPr id="21" name="Rectangle 20"/>
          <p:cNvSpPr/>
          <p:nvPr/>
        </p:nvSpPr>
        <p:spPr>
          <a:xfrm>
            <a:off x="904875" y="3648075"/>
            <a:ext cx="7315200" cy="1280160"/>
          </a:xfrm>
          <a:prstGeom prst="rect">
            <a:avLst/>
          </a:prstGeom>
          <a:noFill/>
          <a:ln w="6350" cap="rnd" cmpd="sng" algn="ctr">
            <a:solidFill>
              <a:srgbClr val="C0000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457200"/>
            <a:endParaRPr lang="en-US" sz="1350">
              <a:solidFill>
                <a:prstClr val="white"/>
              </a:solidFill>
            </a:endParaRPr>
          </a:p>
        </p:txBody>
      </p:sp>
      <p:sp>
        <p:nvSpPr>
          <p:cNvPr id="33" name="Rectangle 32"/>
          <p:cNvSpPr/>
          <p:nvPr/>
        </p:nvSpPr>
        <p:spPr>
          <a:xfrm>
            <a:off x="914400" y="5048250"/>
            <a:ext cx="7315200" cy="685800"/>
          </a:xfrm>
          <a:prstGeom prst="rect">
            <a:avLst/>
          </a:prstGeom>
          <a:noFill/>
          <a:ln w="6350" cap="rnd" cmpd="sng" algn="ctr">
            <a:solidFill>
              <a:schemeClr val="tx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457200"/>
            <a:endParaRPr lang="en-US" sz="1350">
              <a:solidFill>
                <a:prstClr val="white"/>
              </a:solidFill>
            </a:endParaRPr>
          </a:p>
        </p:txBody>
      </p:sp>
      <p:sp>
        <p:nvSpPr>
          <p:cNvPr id="22" name="Rectangle 21"/>
          <p:cNvSpPr/>
          <p:nvPr/>
        </p:nvSpPr>
        <p:spPr>
          <a:xfrm>
            <a:off x="904875" y="3648075"/>
            <a:ext cx="228600" cy="1280160"/>
          </a:xfrm>
          <a:prstGeom prst="rect">
            <a:avLst/>
          </a:prstGeom>
          <a:solidFill>
            <a:srgbClr val="C00000"/>
          </a:solidFill>
          <a:ln w="6350" cap="rnd" cmpd="sng" algn="ctr">
            <a:solidFill>
              <a:srgbClr val="C0000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457200"/>
            <a:endParaRPr lang="en-US" sz="1350">
              <a:solidFill>
                <a:prstClr val="white"/>
              </a:solidFill>
            </a:endParaRPr>
          </a:p>
        </p:txBody>
      </p:sp>
      <p:sp>
        <p:nvSpPr>
          <p:cNvPr id="32" name="Rectangle 31"/>
          <p:cNvSpPr/>
          <p:nvPr/>
        </p:nvSpPr>
        <p:spPr>
          <a:xfrm>
            <a:off x="914400" y="5048250"/>
            <a:ext cx="228600" cy="685800"/>
          </a:xfrm>
          <a:prstGeom prst="rect">
            <a:avLst/>
          </a:prstGeom>
          <a:solidFill>
            <a:schemeClr val="tx1">
              <a:lumMod val="50000"/>
              <a:lumOff val="50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457200"/>
            <a:endParaRPr lang="en-US" sz="1350">
              <a:solidFill>
                <a:prstClr val="white"/>
              </a:solidFill>
            </a:endParaRPr>
          </a:p>
        </p:txBody>
      </p:sp>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825030" y="2982385"/>
            <a:ext cx="1600200" cy="742951"/>
          </a:xfrm>
          <a:prstGeom prst="rect">
            <a:avLst/>
          </a:prstGeom>
          <a:noFill/>
        </p:spPr>
      </p:pic>
    </p:spTree>
    <p:extLst>
      <p:ext uri="{BB962C8B-B14F-4D97-AF65-F5344CB8AC3E}">
        <p14:creationId xmlns:p14="http://schemas.microsoft.com/office/powerpoint/2010/main" val="1343291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solidFill>
                  <a:srgbClr val="464653"/>
                </a:solidFill>
              </a:rPr>
              <a:pPr/>
              <a:t>9/25/2024</a:t>
            </a:fld>
            <a:endParaRPr lang="en-US">
              <a:solidFill>
                <a:srgbClr val="464653"/>
              </a:solidFill>
            </a:endParaRPr>
          </a:p>
        </p:txBody>
      </p:sp>
      <p:sp>
        <p:nvSpPr>
          <p:cNvPr id="5" name="Footer Placeholder 4"/>
          <p:cNvSpPr>
            <a:spLocks noGrp="1"/>
          </p:cNvSpPr>
          <p:nvPr>
            <p:ph type="ftr" sz="quarter" idx="11"/>
          </p:nvPr>
        </p:nvSpPr>
        <p:spPr/>
        <p:txBody>
          <a:bodyPr/>
          <a:lstStyle/>
          <a:p>
            <a:endParaRPr lang="en-US">
              <a:solidFill>
                <a:srgbClr val="464653"/>
              </a:solidFill>
            </a:endParaRPr>
          </a:p>
        </p:txBody>
      </p:sp>
      <p:sp>
        <p:nvSpPr>
          <p:cNvPr id="6" name="Slide Number Placeholder 5"/>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a:solidFill>
                <a:srgbClr val="464653"/>
              </a:solidFill>
            </a:endParaRPr>
          </a:p>
        </p:txBody>
      </p:sp>
    </p:spTree>
    <p:extLst>
      <p:ext uri="{BB962C8B-B14F-4D97-AF65-F5344CB8AC3E}">
        <p14:creationId xmlns:p14="http://schemas.microsoft.com/office/powerpoint/2010/main" val="3654740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solidFill>
                  <a:srgbClr val="464653"/>
                </a:solidFill>
              </a:rPr>
              <a:pPr/>
              <a:t>9/25/2024</a:t>
            </a:fld>
            <a:endParaRPr lang="en-US">
              <a:solidFill>
                <a:srgbClr val="464653"/>
              </a:solidFill>
            </a:endParaRPr>
          </a:p>
        </p:txBody>
      </p:sp>
      <p:sp>
        <p:nvSpPr>
          <p:cNvPr id="5" name="Footer Placeholder 4"/>
          <p:cNvSpPr>
            <a:spLocks noGrp="1"/>
          </p:cNvSpPr>
          <p:nvPr>
            <p:ph type="ftr" sz="quarter" idx="11"/>
          </p:nvPr>
        </p:nvSpPr>
        <p:spPr/>
        <p:txBody>
          <a:bodyPr/>
          <a:lstStyle/>
          <a:p>
            <a:endParaRPr lang="en-US">
              <a:solidFill>
                <a:srgbClr val="464653"/>
              </a:solidFill>
            </a:endParaRPr>
          </a:p>
        </p:txBody>
      </p:sp>
      <p:sp>
        <p:nvSpPr>
          <p:cNvPr id="6" name="Slide Number Placeholder 5"/>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a:solidFill>
                <a:srgbClr val="464653"/>
              </a:solidFill>
            </a:endParaRP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pPr defTabSz="457200"/>
            <a:endParaRPr lang="en-US" sz="1350">
              <a:solidFill>
                <a:prstClr val="black"/>
              </a:solidFill>
            </a:endParaRPr>
          </a:p>
        </p:txBody>
      </p:sp>
      <p:sp>
        <p:nvSpPr>
          <p:cNvPr id="8" name="Isosceles Triangle 7"/>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457200"/>
            <a:endParaRPr lang="en-US" sz="1350">
              <a:solidFill>
                <a:prstClr val="white"/>
              </a:solidFill>
            </a:endParaRPr>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pPr defTabSz="457200"/>
            <a:endParaRPr lang="en-US" sz="1350">
              <a:solidFill>
                <a:prstClr val="black"/>
              </a:solidFill>
            </a:endParaRPr>
          </a:p>
        </p:txBody>
      </p:sp>
    </p:spTree>
    <p:extLst>
      <p:ext uri="{BB962C8B-B14F-4D97-AF65-F5344CB8AC3E}">
        <p14:creationId xmlns:p14="http://schemas.microsoft.com/office/powerpoint/2010/main" val="34860811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3450784"/>
            <a:ext cx="6858000" cy="1066800"/>
          </a:xfrm>
        </p:spPr>
        <p:txBody>
          <a:bodyPr anchor="t" anchorCtr="0"/>
          <a:lstStyle>
            <a:lvl1pPr algn="r">
              <a:buNone/>
              <a:defRPr sz="2400" b="0" cap="none" baseline="0"/>
            </a:lvl1pPr>
          </a:lstStyle>
          <a:p>
            <a:r>
              <a:rPr kumimoji="0" lang="en-US"/>
              <a:t>Click to edit Master title style</a:t>
            </a:r>
          </a:p>
        </p:txBody>
      </p:sp>
      <p:sp>
        <p:nvSpPr>
          <p:cNvPr id="4" name="Date Placeholder 3"/>
          <p:cNvSpPr>
            <a:spLocks noGrp="1"/>
          </p:cNvSpPr>
          <p:nvPr>
            <p:ph type="dt" sz="half" idx="10"/>
          </p:nvPr>
        </p:nvSpPr>
        <p:spPr>
          <a:xfrm>
            <a:off x="6400800" y="6355080"/>
            <a:ext cx="2286000" cy="365760"/>
          </a:xfrm>
        </p:spPr>
        <p:txBody>
          <a:bodyPr/>
          <a:lstStyle/>
          <a:p>
            <a:endParaRPr lang="en-US" dirty="0">
              <a:solidFill>
                <a:srgbClr val="DDE9EC"/>
              </a:solidFill>
            </a:endParaRPr>
          </a:p>
        </p:txBody>
      </p:sp>
      <p:sp>
        <p:nvSpPr>
          <p:cNvPr id="5" name="Footer Placeholder 4"/>
          <p:cNvSpPr>
            <a:spLocks noGrp="1"/>
          </p:cNvSpPr>
          <p:nvPr>
            <p:ph type="ftr" sz="quarter" idx="11"/>
          </p:nvPr>
        </p:nvSpPr>
        <p:spPr>
          <a:xfrm>
            <a:off x="2898648" y="6355080"/>
            <a:ext cx="3474720" cy="365760"/>
          </a:xfrm>
        </p:spPr>
        <p:txBody>
          <a:bodyPr/>
          <a:lstStyle/>
          <a:p>
            <a:r>
              <a:rPr lang="en-US" dirty="0">
                <a:solidFill>
                  <a:srgbClr val="DDE9EC"/>
                </a:solidFill>
              </a:rPr>
              <a:t>Initial Draft for Staff Comment</a:t>
            </a:r>
          </a:p>
        </p:txBody>
      </p:sp>
      <p:sp>
        <p:nvSpPr>
          <p:cNvPr id="6" name="Slide Number Placeholder 5"/>
          <p:cNvSpPr>
            <a:spLocks noGrp="1"/>
          </p:cNvSpPr>
          <p:nvPr>
            <p:ph type="sldNum" sz="quarter" idx="12"/>
          </p:nvPr>
        </p:nvSpPr>
        <p:spPr>
          <a:xfrm>
            <a:off x="1069848" y="6355080"/>
            <a:ext cx="1520952" cy="365760"/>
          </a:xfrm>
        </p:spPr>
        <p:txBody>
          <a:bodyPr/>
          <a:lstStyle/>
          <a:p>
            <a:fld id="{565185A8-A803-3B40-8A76-D1B5A01A80E0}" type="slidenum">
              <a:rPr lang="en-US" smtClean="0">
                <a:solidFill>
                  <a:srgbClr val="DDE9EC"/>
                </a:solidFill>
              </a:rPr>
              <a:pPr/>
              <a:t>‹#›</a:t>
            </a:fld>
            <a:endParaRPr lang="en-US" dirty="0">
              <a:solidFill>
                <a:srgbClr val="DDE9EC"/>
              </a:solidFill>
            </a:endParaRPr>
          </a:p>
        </p:txBody>
      </p:sp>
      <p:sp>
        <p:nvSpPr>
          <p:cNvPr id="7" name="Rectangle 6"/>
          <p:cNvSpPr/>
          <p:nvPr/>
        </p:nvSpPr>
        <p:spPr>
          <a:xfrm>
            <a:off x="914400" y="3352814"/>
            <a:ext cx="7315200" cy="128016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defTabSz="457200"/>
            <a:endParaRPr lang="en-US" sz="1350" dirty="0">
              <a:solidFill>
                <a:prstClr val="black"/>
              </a:solidFill>
            </a:endParaRPr>
          </a:p>
        </p:txBody>
      </p:sp>
      <p:sp>
        <p:nvSpPr>
          <p:cNvPr id="8" name="Rectangle 7"/>
          <p:cNvSpPr/>
          <p:nvPr/>
        </p:nvSpPr>
        <p:spPr>
          <a:xfrm>
            <a:off x="914400" y="3352814"/>
            <a:ext cx="228600" cy="1280160"/>
          </a:xfrm>
          <a:prstGeom prst="rect">
            <a:avLst/>
          </a:prstGeom>
          <a:solidFill>
            <a:srgbClr val="002060"/>
          </a:solid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457200"/>
            <a:endParaRPr lang="en-US" sz="1350" dirty="0">
              <a:solidFill>
                <a:prstClr val="white"/>
              </a:solidFill>
            </a:endParaRPr>
          </a:p>
        </p:txBody>
      </p:sp>
      <p:pic>
        <p:nvPicPr>
          <p:cNvPr id="9" name="Picture 2" descr="maryland.gov">
            <a:hlinkClick r:id="rId2"/>
          </p:cNvPr>
          <p:cNvPicPr>
            <a:picLocks noChangeAspect="1" noChangeArrowheads="1"/>
          </p:cNvPicPr>
          <p:nvPr/>
        </p:nvPicPr>
        <p:blipFill>
          <a:blip r:embed="rId3" cstate="print"/>
          <a:srcRect/>
          <a:stretch>
            <a:fillRect/>
          </a:stretch>
        </p:blipFill>
        <p:spPr bwMode="auto">
          <a:xfrm>
            <a:off x="7391400" y="6115051"/>
            <a:ext cx="1600200" cy="742951"/>
          </a:xfrm>
          <a:prstGeom prst="rect">
            <a:avLst/>
          </a:prstGeom>
          <a:noFill/>
        </p:spPr>
      </p:pic>
    </p:spTree>
    <p:extLst>
      <p:ext uri="{BB962C8B-B14F-4D97-AF65-F5344CB8AC3E}">
        <p14:creationId xmlns:p14="http://schemas.microsoft.com/office/powerpoint/2010/main" val="1727523421"/>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593366"/>
            <a:ext cx="8520600" cy="7635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536633"/>
            <a:ext cx="8520600" cy="45552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7" y="6217622"/>
            <a:ext cx="548700" cy="524700"/>
          </a:xfrm>
          <a:prstGeom prst="rect">
            <a:avLst/>
          </a:prstGeom>
        </p:spPr>
        <p:txBody>
          <a:bodyPr wrap="square" lIns="91425" tIns="91425" rIns="91425" bIns="91425" anchor="ctr" anchorCtr="0">
            <a:noAutofit/>
          </a:bodyPr>
          <a:lstStyle/>
          <a:p>
            <a:fld id="{00000000-1234-1234-1234-123412341234}" type="slidenum">
              <a:rPr lang="en">
                <a:solidFill>
                  <a:srgbClr val="464653"/>
                </a:solidFill>
              </a:rPr>
              <a:pPr/>
              <a:t>‹#›</a:t>
            </a:fld>
            <a:endParaRPr lang="en">
              <a:solidFill>
                <a:srgbClr val="464653"/>
              </a:solidFill>
            </a:endParaRPr>
          </a:p>
        </p:txBody>
      </p:sp>
    </p:spTree>
    <p:extLst>
      <p:ext uri="{BB962C8B-B14F-4D97-AF65-F5344CB8AC3E}">
        <p14:creationId xmlns:p14="http://schemas.microsoft.com/office/powerpoint/2010/main" val="154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3" name="TextBox 12"/>
          <p:cNvSpPr txBox="1"/>
          <p:nvPr/>
        </p:nvSpPr>
        <p:spPr>
          <a:xfrm>
            <a:off x="786068" y="6367047"/>
            <a:ext cx="370614" cy="276999"/>
          </a:xfrm>
          <a:prstGeom prst="rect">
            <a:avLst/>
          </a:prstGeom>
          <a:noFill/>
        </p:spPr>
        <p:txBody>
          <a:bodyPr wrap="none" rtlCol="0">
            <a:spAutoFit/>
          </a:bodyPr>
          <a:lstStyle/>
          <a:p>
            <a:pPr defTabSz="457200"/>
            <a:fld id="{60190AC2-481F-4502-89DE-7153DAFA5FF2}" type="slidenum">
              <a:rPr lang="en-US" sz="1200" smtClean="0">
                <a:solidFill>
                  <a:prstClr val="white">
                    <a:lumMod val="50000"/>
                  </a:prstClr>
                </a:solidFill>
              </a:rPr>
              <a:pPr defTabSz="457200"/>
              <a:t>‹#›</a:t>
            </a:fld>
            <a:endParaRPr lang="en-US" sz="1200" dirty="0">
              <a:solidFill>
                <a:prstClr val="white">
                  <a:lumMod val="50000"/>
                </a:prstClr>
              </a:solidFill>
            </a:endParaRPr>
          </a:p>
        </p:txBody>
      </p:sp>
    </p:spTree>
    <p:extLst>
      <p:ext uri="{BB962C8B-B14F-4D97-AF65-F5344CB8AC3E}">
        <p14:creationId xmlns:p14="http://schemas.microsoft.com/office/powerpoint/2010/main" val="4003920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2400" b="0" cap="none" baseline="0">
                <a:solidFill>
                  <a:schemeClr val="bg1"/>
                </a:solidFill>
              </a:defRPr>
            </a:lvl1pPr>
          </a:lstStyle>
          <a:p>
            <a:r>
              <a:rPr kumimoji="0" lang="en-US" dirty="0"/>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1500">
                <a:solidFill>
                  <a:schemeClr val="bg1">
                    <a:lumMod val="85000"/>
                    <a:lumOff val="15000"/>
                  </a:schemeClr>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en-US" dirty="0"/>
              <a:t>Click to edit Master text styles</a:t>
            </a:r>
          </a:p>
        </p:txBody>
      </p:sp>
      <p:sp>
        <p:nvSpPr>
          <p:cNvPr id="4" name="Date Placeholder 3"/>
          <p:cNvSpPr>
            <a:spLocks noGrp="1"/>
          </p:cNvSpPr>
          <p:nvPr>
            <p:ph type="dt" sz="half" idx="10"/>
          </p:nvPr>
        </p:nvSpPr>
        <p:spPr>
          <a:xfrm>
            <a:off x="6400800" y="6355080"/>
            <a:ext cx="2286000" cy="365760"/>
          </a:xfrm>
        </p:spPr>
        <p:txBody>
          <a:bodyPr/>
          <a:lstStyle>
            <a:lvl1pPr>
              <a:defRPr>
                <a:solidFill>
                  <a:schemeClr val="bg1">
                    <a:lumMod val="85000"/>
                    <a:lumOff val="15000"/>
                  </a:schemeClr>
                </a:solidFill>
              </a:defRPr>
            </a:lvl1pPr>
          </a:lstStyle>
          <a:p>
            <a:endParaRPr lang="en-US" dirty="0">
              <a:solidFill>
                <a:prstClr val="black">
                  <a:lumMod val="85000"/>
                  <a:lumOff val="15000"/>
                </a:prstClr>
              </a:solidFill>
            </a:endParaRPr>
          </a:p>
        </p:txBody>
      </p:sp>
      <p:sp>
        <p:nvSpPr>
          <p:cNvPr id="5" name="Footer Placeholder 4"/>
          <p:cNvSpPr>
            <a:spLocks noGrp="1"/>
          </p:cNvSpPr>
          <p:nvPr>
            <p:ph type="ftr" sz="quarter" idx="11"/>
          </p:nvPr>
        </p:nvSpPr>
        <p:spPr>
          <a:xfrm>
            <a:off x="2898648" y="6355080"/>
            <a:ext cx="3474720" cy="365760"/>
          </a:xfrm>
        </p:spPr>
        <p:txBody>
          <a:bodyPr/>
          <a:lstStyle>
            <a:lvl1pPr>
              <a:defRPr>
                <a:solidFill>
                  <a:schemeClr val="bg1">
                    <a:lumMod val="85000"/>
                    <a:lumOff val="15000"/>
                  </a:schemeClr>
                </a:solidFill>
              </a:defRPr>
            </a:lvl1pPr>
          </a:lstStyle>
          <a:p>
            <a:endParaRPr lang="en-US" dirty="0">
              <a:solidFill>
                <a:prstClr val="black">
                  <a:lumMod val="85000"/>
                  <a:lumOff val="15000"/>
                </a:prstClr>
              </a:solidFill>
            </a:endParaRPr>
          </a:p>
        </p:txBody>
      </p:sp>
      <p:sp>
        <p:nvSpPr>
          <p:cNvPr id="6" name="Slide Number Placeholder 5"/>
          <p:cNvSpPr>
            <a:spLocks noGrp="1"/>
          </p:cNvSpPr>
          <p:nvPr>
            <p:ph type="sldNum" sz="quarter" idx="12"/>
          </p:nvPr>
        </p:nvSpPr>
        <p:spPr>
          <a:xfrm>
            <a:off x="1069848" y="6355080"/>
            <a:ext cx="1520952" cy="365760"/>
          </a:xfrm>
        </p:spPr>
        <p:txBody>
          <a:bodyPr/>
          <a:lstStyle>
            <a:lvl1pPr>
              <a:defRPr>
                <a:solidFill>
                  <a:schemeClr val="bg1">
                    <a:lumMod val="85000"/>
                    <a:lumOff val="15000"/>
                  </a:schemeClr>
                </a:solidFill>
              </a:defRPr>
            </a:lvl1pPr>
          </a:lstStyle>
          <a:p>
            <a:fld id="{565185A8-A803-3B40-8A76-D1B5A01A80E0}" type="slidenum">
              <a:rPr lang="en-US" smtClean="0">
                <a:solidFill>
                  <a:prstClr val="black">
                    <a:lumMod val="85000"/>
                    <a:lumOff val="15000"/>
                  </a:prstClr>
                </a:solidFill>
              </a:rPr>
              <a:pPr/>
              <a:t>‹#›</a:t>
            </a:fld>
            <a:endParaRPr lang="en-US" dirty="0">
              <a:solidFill>
                <a:prstClr val="black">
                  <a:lumMod val="85000"/>
                  <a:lumOff val="15000"/>
                </a:prstClr>
              </a:solidFill>
            </a:endParaRP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457200"/>
            <a:endParaRPr lang="en-US" sz="1350">
              <a:solidFill>
                <a:prstClr val="white"/>
              </a:solidFill>
            </a:endParaRPr>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457200"/>
            <a:endParaRPr lang="en-US" sz="1350">
              <a:solidFill>
                <a:prstClr val="white"/>
              </a:solidFill>
            </a:endParaRPr>
          </a:p>
        </p:txBody>
      </p:sp>
    </p:spTree>
    <p:extLst>
      <p:ext uri="{BB962C8B-B14F-4D97-AF65-F5344CB8AC3E}">
        <p14:creationId xmlns:p14="http://schemas.microsoft.com/office/powerpoint/2010/main" val="215694986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6" name="TextBox 15"/>
          <p:cNvSpPr txBox="1"/>
          <p:nvPr/>
        </p:nvSpPr>
        <p:spPr>
          <a:xfrm>
            <a:off x="786068" y="6367047"/>
            <a:ext cx="370614" cy="276999"/>
          </a:xfrm>
          <a:prstGeom prst="rect">
            <a:avLst/>
          </a:prstGeom>
          <a:noFill/>
        </p:spPr>
        <p:txBody>
          <a:bodyPr wrap="none" rtlCol="0">
            <a:spAutoFit/>
          </a:bodyPr>
          <a:lstStyle/>
          <a:p>
            <a:pPr defTabSz="457200"/>
            <a:fld id="{60190AC2-481F-4502-89DE-7153DAFA5FF2}" type="slidenum">
              <a:rPr lang="en-US" sz="1200" smtClean="0">
                <a:solidFill>
                  <a:prstClr val="white">
                    <a:lumMod val="50000"/>
                  </a:prstClr>
                </a:solidFill>
              </a:rPr>
              <a:pPr defTabSz="457200"/>
              <a:t>‹#›</a:t>
            </a:fld>
            <a:endParaRPr lang="en-US" sz="1200" dirty="0">
              <a:solidFill>
                <a:prstClr val="white">
                  <a:lumMod val="50000"/>
                </a:prstClr>
              </a:solidFill>
            </a:endParaRPr>
          </a:p>
        </p:txBody>
      </p:sp>
    </p:spTree>
    <p:extLst>
      <p:ext uri="{BB962C8B-B14F-4D97-AF65-F5344CB8AC3E}">
        <p14:creationId xmlns:p14="http://schemas.microsoft.com/office/powerpoint/2010/main" val="3613662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1800" b="1">
                <a:solidFill>
                  <a:schemeClr val="accent2"/>
                </a:solidFill>
              </a:defRPr>
            </a:lvl1pPr>
            <a:lvl2pPr>
              <a:buNone/>
              <a:defRPr sz="1500" b="1"/>
            </a:lvl2pPr>
            <a:lvl3pPr>
              <a:buNone/>
              <a:defRPr sz="1350" b="1"/>
            </a:lvl3pPr>
            <a:lvl4pPr>
              <a:buNone/>
              <a:defRPr sz="1200" b="1"/>
            </a:lvl4pPr>
            <a:lvl5pPr>
              <a:buNone/>
              <a:defRPr sz="12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1" y="1295400"/>
            <a:ext cx="4041775" cy="685800"/>
          </a:xfrm>
          <a:noFill/>
          <a:ln>
            <a:noFill/>
          </a:ln>
        </p:spPr>
        <p:txBody>
          <a:bodyPr lIns="91440" anchor="b" anchorCtr="0"/>
          <a:lstStyle>
            <a:lvl1pPr marL="0" indent="0">
              <a:buNone/>
              <a:defRPr sz="1800" b="1">
                <a:solidFill>
                  <a:schemeClr val="accent2"/>
                </a:solidFill>
              </a:defRPr>
            </a:lvl1pPr>
            <a:lvl2pPr>
              <a:buNone/>
              <a:defRPr sz="1500" b="1"/>
            </a:lvl2pPr>
            <a:lvl3pPr>
              <a:buNone/>
              <a:defRPr sz="1350" b="1"/>
            </a:lvl3pPr>
            <a:lvl4pPr>
              <a:buNone/>
              <a:defRPr sz="1200" b="1"/>
            </a:lvl4pPr>
            <a:lvl5pPr>
              <a:buNone/>
              <a:defRPr sz="12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005AD4C7-8640-3744-BC60-962A88DAE811}" type="datetimeFigureOut">
              <a:rPr lang="en-US" smtClean="0">
                <a:solidFill>
                  <a:srgbClr val="464653"/>
                </a:solidFill>
              </a:rPr>
              <a:pPr/>
              <a:t>9/25/2024</a:t>
            </a:fld>
            <a:endParaRPr lang="en-US">
              <a:solidFill>
                <a:srgbClr val="464653"/>
              </a:solidFill>
            </a:endParaRPr>
          </a:p>
        </p:txBody>
      </p:sp>
      <p:sp>
        <p:nvSpPr>
          <p:cNvPr id="8" name="Footer Placeholder 7"/>
          <p:cNvSpPr>
            <a:spLocks noGrp="1"/>
          </p:cNvSpPr>
          <p:nvPr>
            <p:ph type="ftr" sz="quarter" idx="11"/>
          </p:nvPr>
        </p:nvSpPr>
        <p:spPr/>
        <p:txBody>
          <a:bodyPr/>
          <a:lstStyle/>
          <a:p>
            <a:endParaRPr lang="en-US">
              <a:solidFill>
                <a:srgbClr val="464653"/>
              </a:solidFill>
            </a:endParaRP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800282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13" name="TextBox 12"/>
          <p:cNvSpPr txBox="1"/>
          <p:nvPr/>
        </p:nvSpPr>
        <p:spPr>
          <a:xfrm>
            <a:off x="786068" y="6367047"/>
            <a:ext cx="370614" cy="276999"/>
          </a:xfrm>
          <a:prstGeom prst="rect">
            <a:avLst/>
          </a:prstGeom>
          <a:noFill/>
        </p:spPr>
        <p:txBody>
          <a:bodyPr wrap="none" rtlCol="0">
            <a:spAutoFit/>
          </a:bodyPr>
          <a:lstStyle/>
          <a:p>
            <a:pPr defTabSz="457200"/>
            <a:fld id="{60190AC2-481F-4502-89DE-7153DAFA5FF2}" type="slidenum">
              <a:rPr lang="en-US" sz="1200" smtClean="0">
                <a:solidFill>
                  <a:prstClr val="white">
                    <a:lumMod val="50000"/>
                  </a:prstClr>
                </a:solidFill>
              </a:rPr>
              <a:pPr defTabSz="457200"/>
              <a:t>‹#›</a:t>
            </a:fld>
            <a:endParaRPr lang="en-US" sz="1200" dirty="0">
              <a:solidFill>
                <a:prstClr val="white">
                  <a:lumMod val="50000"/>
                </a:prstClr>
              </a:solidFill>
            </a:endParaRPr>
          </a:p>
        </p:txBody>
      </p:sp>
      <p:pic>
        <p:nvPicPr>
          <p:cNvPr id="4" name="Picture 3" descr="HSCRC logo.png"/>
          <p:cNvPicPr>
            <a:picLocks noChangeAspect="1"/>
          </p:cNvPicPr>
          <p:nvPr/>
        </p:nvPicPr>
        <p:blipFill>
          <a:blip r:embed="rId2" cstate="print"/>
          <a:stretch>
            <a:fillRect/>
          </a:stretch>
        </p:blipFill>
        <p:spPr>
          <a:xfrm>
            <a:off x="7170821" y="6187550"/>
            <a:ext cx="1668677" cy="670451"/>
          </a:xfrm>
          <a:prstGeom prst="rect">
            <a:avLst/>
          </a:prstGeom>
        </p:spPr>
      </p:pic>
    </p:spTree>
    <p:extLst>
      <p:ext uri="{BB962C8B-B14F-4D97-AF65-F5344CB8AC3E}">
        <p14:creationId xmlns:p14="http://schemas.microsoft.com/office/powerpoint/2010/main" val="662789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7391400" y="6115051"/>
            <a:ext cx="1600200" cy="742951"/>
          </a:xfrm>
          <a:prstGeom prst="rect">
            <a:avLst/>
          </a:prstGeom>
          <a:noFill/>
        </p:spPr>
      </p:pic>
      <p:sp>
        <p:nvSpPr>
          <p:cNvPr id="13" name="TextBox 12"/>
          <p:cNvSpPr txBox="1"/>
          <p:nvPr/>
        </p:nvSpPr>
        <p:spPr>
          <a:xfrm>
            <a:off x="786068" y="6367047"/>
            <a:ext cx="370614" cy="276999"/>
          </a:xfrm>
          <a:prstGeom prst="rect">
            <a:avLst/>
          </a:prstGeom>
          <a:noFill/>
        </p:spPr>
        <p:txBody>
          <a:bodyPr wrap="none" rtlCol="0">
            <a:spAutoFit/>
          </a:bodyPr>
          <a:lstStyle/>
          <a:p>
            <a:pPr defTabSz="457200"/>
            <a:fld id="{60190AC2-481F-4502-89DE-7153DAFA5FF2}" type="slidenum">
              <a:rPr lang="en-US" sz="1200" smtClean="0">
                <a:solidFill>
                  <a:prstClr val="white">
                    <a:lumMod val="50000"/>
                  </a:prstClr>
                </a:solidFill>
              </a:rPr>
              <a:pPr defTabSz="457200"/>
              <a:t>‹#›</a:t>
            </a:fld>
            <a:endParaRPr lang="en-US" sz="1200" dirty="0">
              <a:solidFill>
                <a:prstClr val="white">
                  <a:lumMod val="50000"/>
                </a:prstClr>
              </a:solidFill>
            </a:endParaRPr>
          </a:p>
        </p:txBody>
      </p:sp>
    </p:spTree>
    <p:extLst>
      <p:ext uri="{BB962C8B-B14F-4D97-AF65-F5344CB8AC3E}">
        <p14:creationId xmlns:p14="http://schemas.microsoft.com/office/powerpoint/2010/main" val="264018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15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2"/>
            <a:ext cx="2514600" cy="4843463"/>
          </a:xfrm>
        </p:spPr>
        <p:txBody>
          <a:bodyPr/>
          <a:lstStyle>
            <a:lvl1pPr marL="0" indent="0">
              <a:lnSpc>
                <a:spcPts val="1650"/>
              </a:lnSpc>
              <a:spcAft>
                <a:spcPts val="750"/>
              </a:spcAft>
              <a:buNone/>
              <a:defRPr sz="1200">
                <a:solidFill>
                  <a:schemeClr val="tx2"/>
                </a:solidFill>
              </a:defRPr>
            </a:lvl1pPr>
            <a:lvl2pPr>
              <a:buNone/>
              <a:defRPr sz="900"/>
            </a:lvl2pPr>
            <a:lvl3pPr>
              <a:buNone/>
              <a:defRPr sz="750"/>
            </a:lvl3pPr>
            <a:lvl4pPr>
              <a:buNone/>
              <a:defRPr sz="675"/>
            </a:lvl4pPr>
            <a:lvl5pPr>
              <a:buNone/>
              <a:defRPr sz="675"/>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solidFill>
                  <a:srgbClr val="464653"/>
                </a:solidFill>
              </a:rPr>
              <a:pPr/>
              <a:t>9/25/2024</a:t>
            </a:fld>
            <a:endParaRPr lang="en-US">
              <a:solidFill>
                <a:srgbClr val="464653"/>
              </a:solidFill>
            </a:endParaRPr>
          </a:p>
        </p:txBody>
      </p:sp>
      <p:sp>
        <p:nvSpPr>
          <p:cNvPr id="6" name="Footer Placeholder 5"/>
          <p:cNvSpPr>
            <a:spLocks noGrp="1"/>
          </p:cNvSpPr>
          <p:nvPr>
            <p:ph type="ftr" sz="quarter" idx="11"/>
          </p:nvPr>
        </p:nvSpPr>
        <p:spPr/>
        <p:txBody>
          <a:bodyPr/>
          <a:lstStyle/>
          <a:p>
            <a:endParaRPr lang="en-US">
              <a:solidFill>
                <a:srgbClr val="464653"/>
              </a:solidFill>
            </a:endParaRPr>
          </a:p>
        </p:txBody>
      </p:sp>
      <p:sp>
        <p:nvSpPr>
          <p:cNvPr id="7" name="Slide Number Placeholder 6"/>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a:solidFill>
                <a:srgbClr val="464653"/>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pPr defTabSz="457200"/>
            <a:endParaRPr lang="en-US" sz="1350">
              <a:solidFill>
                <a:prstClr val="black"/>
              </a:solidFill>
            </a:endParaRPr>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pPr defTabSz="457200"/>
            <a:endParaRPr lang="en-US" sz="1350" dirty="0">
              <a:solidFill>
                <a:prstClr val="black"/>
              </a:solidFill>
            </a:endParaRPr>
          </a:p>
        </p:txBody>
      </p:sp>
      <p:sp>
        <p:nvSpPr>
          <p:cNvPr id="9" name="Isosceles Triangle 8"/>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457200"/>
            <a:endParaRPr lang="en-US" sz="1350">
              <a:solidFill>
                <a:prstClr val="white"/>
              </a:solidFill>
            </a:endParaRPr>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714473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15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450"/>
              </a:spcBef>
              <a:buNone/>
              <a:defRPr sz="24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050"/>
            </a:lvl1pPr>
            <a:lvl2pPr>
              <a:defRPr sz="900"/>
            </a:lvl2pPr>
            <a:lvl3pPr>
              <a:defRPr sz="750"/>
            </a:lvl3pPr>
            <a:lvl4pPr>
              <a:defRPr sz="675"/>
            </a:lvl4pPr>
            <a:lvl5pPr>
              <a:defRPr sz="675"/>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solidFill>
                  <a:srgbClr val="DDE9EC"/>
                </a:solidFill>
              </a:rPr>
              <a:pPr/>
              <a:t>9/25/2024</a:t>
            </a:fld>
            <a:endParaRPr lang="en-US">
              <a:solidFill>
                <a:srgbClr val="DDE9EC"/>
              </a:solidFill>
            </a:endParaRPr>
          </a:p>
        </p:txBody>
      </p:sp>
      <p:sp>
        <p:nvSpPr>
          <p:cNvPr id="6" name="Footer Placeholder 5"/>
          <p:cNvSpPr>
            <a:spLocks noGrp="1"/>
          </p:cNvSpPr>
          <p:nvPr>
            <p:ph type="ftr" sz="quarter" idx="11"/>
          </p:nvPr>
        </p:nvSpPr>
        <p:spPr/>
        <p:txBody>
          <a:bodyPr/>
          <a:lstStyle/>
          <a:p>
            <a:endParaRPr lang="en-US">
              <a:solidFill>
                <a:srgbClr val="DDE9EC"/>
              </a:solidFill>
            </a:endParaRPr>
          </a:p>
        </p:txBody>
      </p:sp>
      <p:sp>
        <p:nvSpPr>
          <p:cNvPr id="7" name="Slide Number Placeholder 6"/>
          <p:cNvSpPr>
            <a:spLocks noGrp="1"/>
          </p:cNvSpPr>
          <p:nvPr>
            <p:ph type="sldNum" sz="quarter" idx="12"/>
          </p:nvPr>
        </p:nvSpPr>
        <p:spPr/>
        <p:txBody>
          <a:bodyPr/>
          <a:lstStyle/>
          <a:p>
            <a:fld id="{565185A8-A803-3B40-8A76-D1B5A01A80E0}" type="slidenum">
              <a:rPr lang="en-US" smtClean="0">
                <a:solidFill>
                  <a:srgbClr val="DDE9EC"/>
                </a:solidFill>
              </a:rPr>
              <a:pPr/>
              <a:t>‹#›</a:t>
            </a:fld>
            <a:endParaRPr lang="en-US">
              <a:solidFill>
                <a:srgbClr val="DDE9EC"/>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pPr defTabSz="457200"/>
            <a:endParaRPr lang="en-US" sz="1350">
              <a:solidFill>
                <a:prstClr val="white"/>
              </a:solidFill>
            </a:endParaRPr>
          </a:p>
        </p:txBody>
      </p:sp>
      <p:sp>
        <p:nvSpPr>
          <p:cNvPr id="9" name="Isosceles Triangle 8"/>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457200"/>
            <a:endParaRPr lang="en-US" sz="1350">
              <a:solidFill>
                <a:prstClr val="white"/>
              </a:solidFill>
            </a:endParaRPr>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457200"/>
            <a:endParaRPr lang="en-US" sz="1350">
              <a:solidFill>
                <a:prstClr val="white"/>
              </a:solidFill>
            </a:endParaRPr>
          </a:p>
        </p:txBody>
      </p:sp>
    </p:spTree>
    <p:extLst>
      <p:ext uri="{BB962C8B-B14F-4D97-AF65-F5344CB8AC3E}">
        <p14:creationId xmlns:p14="http://schemas.microsoft.com/office/powerpoint/2010/main" val="2729969771"/>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050">
                <a:solidFill>
                  <a:schemeClr val="tx2"/>
                </a:solidFill>
              </a:defRPr>
            </a:lvl1pPr>
          </a:lstStyle>
          <a:p>
            <a:pPr defTabSz="457200"/>
            <a:fld id="{005AD4C7-8640-3744-BC60-962A88DAE811}" type="datetimeFigureOut">
              <a:rPr lang="en-US" smtClean="0">
                <a:solidFill>
                  <a:srgbClr val="464653"/>
                </a:solidFill>
              </a:rPr>
              <a:pPr defTabSz="457200"/>
              <a:t>9/25/2024</a:t>
            </a:fld>
            <a:endParaRPr lang="en-US" dirty="0">
              <a:solidFill>
                <a:srgbClr val="464653"/>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050">
                <a:solidFill>
                  <a:schemeClr val="tx2"/>
                </a:solidFill>
              </a:defRPr>
            </a:lvl1pPr>
          </a:lstStyle>
          <a:p>
            <a:pPr defTabSz="457200"/>
            <a:endParaRPr lang="en-US" dirty="0">
              <a:solidFill>
                <a:srgbClr val="464653"/>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050">
                <a:solidFill>
                  <a:schemeClr val="tx2"/>
                </a:solidFill>
              </a:defRPr>
            </a:lvl1pPr>
          </a:lstStyle>
          <a:p>
            <a:pPr defTabSz="457200"/>
            <a:fld id="{565185A8-A803-3B40-8A76-D1B5A01A80E0}" type="slidenum">
              <a:rPr lang="en-US" smtClean="0">
                <a:solidFill>
                  <a:srgbClr val="464653"/>
                </a:solidFill>
              </a:rPr>
              <a:pPr defTabSz="457200"/>
              <a:t>‹#›</a:t>
            </a:fld>
            <a:endParaRPr lang="en-US">
              <a:solidFill>
                <a:srgbClr val="464653"/>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pPr defTabSz="457200"/>
            <a:endParaRPr lang="en-US" sz="1350">
              <a:solidFill>
                <a:prstClr val="black"/>
              </a:solidFill>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pPr defTabSz="457200"/>
            <a:endParaRPr lang="en-US" sz="1350">
              <a:solidFill>
                <a:prstClr val="black"/>
              </a:solidFill>
            </a:endParaRPr>
          </a:p>
        </p:txBody>
      </p:sp>
      <p:sp>
        <p:nvSpPr>
          <p:cNvPr id="10" name="Isosceles Triangle 9"/>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457200"/>
            <a:endParaRPr lang="en-US" sz="1350">
              <a:solidFill>
                <a:prstClr val="white"/>
              </a:solidFill>
            </a:endParaRPr>
          </a:p>
        </p:txBody>
      </p:sp>
    </p:spTree>
    <p:extLst>
      <p:ext uri="{BB962C8B-B14F-4D97-AF65-F5344CB8AC3E}">
        <p14:creationId xmlns:p14="http://schemas.microsoft.com/office/powerpoint/2010/main" val="41618910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1" latinLnBrk="0" hangingPunct="1">
        <a:spcBef>
          <a:spcPct val="0"/>
        </a:spcBef>
        <a:buNone/>
        <a:defRPr kumimoji="0" sz="2400" kern="1200">
          <a:solidFill>
            <a:schemeClr val="tx2"/>
          </a:solidFill>
          <a:latin typeface="+mj-lt"/>
          <a:ea typeface="+mj-ea"/>
          <a:cs typeface="+mj-cs"/>
        </a:defRPr>
      </a:lvl1pPr>
    </p:titleStyle>
    <p:bodyStyle>
      <a:lvl1pPr marL="205740" indent="-205740" algn="l" rtl="0" eaLnBrk="1" latinLnBrk="0" hangingPunct="1">
        <a:spcBef>
          <a:spcPts val="450"/>
        </a:spcBef>
        <a:buClr>
          <a:schemeClr val="accent1"/>
        </a:buClr>
        <a:buSzPct val="76000"/>
        <a:buFont typeface="Wingdings 3"/>
        <a:buChar char=""/>
        <a:defRPr kumimoji="0" sz="1950" kern="1200">
          <a:solidFill>
            <a:schemeClr val="tx1"/>
          </a:solidFill>
          <a:latin typeface="+mn-lt"/>
          <a:ea typeface="+mn-ea"/>
          <a:cs typeface="+mn-cs"/>
        </a:defRPr>
      </a:lvl1pPr>
      <a:lvl2pPr marL="411480" indent="-205740" algn="l" rtl="0" eaLnBrk="1" latinLnBrk="0" hangingPunct="1">
        <a:spcBef>
          <a:spcPts val="375"/>
        </a:spcBef>
        <a:buClr>
          <a:schemeClr val="accent2"/>
        </a:buClr>
        <a:buSzPct val="76000"/>
        <a:buFont typeface="Wingdings 3"/>
        <a:buChar char=""/>
        <a:defRPr kumimoji="0" sz="1725" kern="1200">
          <a:solidFill>
            <a:schemeClr val="tx2"/>
          </a:solidFill>
          <a:latin typeface="+mn-lt"/>
          <a:ea typeface="+mn-ea"/>
          <a:cs typeface="+mn-cs"/>
        </a:defRPr>
      </a:lvl2pPr>
      <a:lvl3pPr marL="617220" indent="-171450" algn="l" rtl="0" eaLnBrk="1" latinLnBrk="0" hangingPunct="1">
        <a:spcBef>
          <a:spcPts val="375"/>
        </a:spcBef>
        <a:buClr>
          <a:schemeClr val="bg1">
            <a:shade val="50000"/>
          </a:schemeClr>
        </a:buClr>
        <a:buSzPct val="76000"/>
        <a:buFont typeface="Wingdings 3"/>
        <a:buChar char=""/>
        <a:defRPr kumimoji="0" sz="1500" kern="1200">
          <a:solidFill>
            <a:schemeClr val="tx1"/>
          </a:solidFill>
          <a:latin typeface="+mn-lt"/>
          <a:ea typeface="+mn-ea"/>
          <a:cs typeface="+mn-cs"/>
        </a:defRPr>
      </a:lvl3pPr>
      <a:lvl4pPr marL="822960" indent="-171450" algn="l" rtl="0" eaLnBrk="1" latinLnBrk="0" hangingPunct="1">
        <a:spcBef>
          <a:spcPts val="300"/>
        </a:spcBef>
        <a:buClr>
          <a:schemeClr val="accent2">
            <a:shade val="75000"/>
          </a:schemeClr>
        </a:buClr>
        <a:buSzPct val="70000"/>
        <a:buFont typeface="Wingdings"/>
        <a:buChar char=""/>
        <a:defRPr kumimoji="0" sz="1350" kern="1200">
          <a:solidFill>
            <a:schemeClr val="tx1"/>
          </a:solidFill>
          <a:latin typeface="+mn-lt"/>
          <a:ea typeface="+mn-ea"/>
          <a:cs typeface="+mn-cs"/>
        </a:defRPr>
      </a:lvl4pPr>
      <a:lvl5pPr marL="1028700" indent="-171450" algn="l" rtl="0" eaLnBrk="1" latinLnBrk="0" hangingPunct="1">
        <a:spcBef>
          <a:spcPts val="225"/>
        </a:spcBef>
        <a:buClr>
          <a:schemeClr val="accent2"/>
        </a:buClr>
        <a:buSzPct val="70000"/>
        <a:buFont typeface="Wingdings"/>
        <a:buChar char=""/>
        <a:defRPr kumimoji="0" sz="1200" kern="1200">
          <a:solidFill>
            <a:schemeClr val="tx1"/>
          </a:solidFill>
          <a:latin typeface="+mn-lt"/>
          <a:ea typeface="+mn-ea"/>
          <a:cs typeface="+mn-cs"/>
        </a:defRPr>
      </a:lvl5pPr>
      <a:lvl6pPr marL="1234440" indent="-137160" algn="l" rtl="0" eaLnBrk="1" latinLnBrk="0" hangingPunct="1">
        <a:spcBef>
          <a:spcPts val="225"/>
        </a:spcBef>
        <a:buClr>
          <a:srgbClr val="9FB8CD">
            <a:shade val="75000"/>
          </a:srgbClr>
        </a:buClr>
        <a:buSzPct val="75000"/>
        <a:buFont typeface="Wingdings 3"/>
        <a:buChar char=""/>
        <a:defRPr kumimoji="0" lang="en-US" sz="1200" kern="1200" smtClean="0">
          <a:solidFill>
            <a:schemeClr val="tx1"/>
          </a:solidFill>
          <a:latin typeface="+mn-lt"/>
          <a:ea typeface="+mn-ea"/>
          <a:cs typeface="+mn-cs"/>
        </a:defRPr>
      </a:lvl6pPr>
      <a:lvl7pPr marL="1371600" indent="-137160" algn="l" rtl="0" eaLnBrk="1" latinLnBrk="0" hangingPunct="1">
        <a:spcBef>
          <a:spcPts val="225"/>
        </a:spcBef>
        <a:buClr>
          <a:srgbClr val="727CA3">
            <a:shade val="75000"/>
          </a:srgbClr>
        </a:buClr>
        <a:buSzPct val="75000"/>
        <a:buFont typeface="Wingdings 3"/>
        <a:buChar char=""/>
        <a:defRPr kumimoji="0" lang="en-US" sz="1050" kern="1200" smtClean="0">
          <a:solidFill>
            <a:schemeClr val="tx1"/>
          </a:solidFill>
          <a:latin typeface="+mn-lt"/>
          <a:ea typeface="+mn-ea"/>
          <a:cs typeface="+mn-cs"/>
        </a:defRPr>
      </a:lvl7pPr>
      <a:lvl8pPr marL="1508760" indent="-137160" algn="l" rtl="0" eaLnBrk="1" latinLnBrk="0" hangingPunct="1">
        <a:spcBef>
          <a:spcPts val="225"/>
        </a:spcBef>
        <a:buClr>
          <a:prstClr val="white">
            <a:shade val="50000"/>
          </a:prstClr>
        </a:buClr>
        <a:buSzPct val="75000"/>
        <a:buFont typeface="Wingdings 3"/>
        <a:buChar char=""/>
        <a:defRPr kumimoji="0" lang="en-US" sz="1050" kern="1200" smtClean="0">
          <a:solidFill>
            <a:schemeClr val="tx1"/>
          </a:solidFill>
          <a:latin typeface="+mn-lt"/>
          <a:ea typeface="+mn-ea"/>
          <a:cs typeface="+mn-cs"/>
        </a:defRPr>
      </a:lvl8pPr>
      <a:lvl9pPr marL="1645920" indent="-137160" algn="l" rtl="0" eaLnBrk="1" latinLnBrk="0" hangingPunct="1">
        <a:spcBef>
          <a:spcPts val="225"/>
        </a:spcBef>
        <a:buClr>
          <a:srgbClr val="9FB8CD"/>
        </a:buClr>
        <a:buSzPct val="75000"/>
        <a:buFont typeface="Wingdings 3"/>
        <a:buChar char=""/>
        <a:defRPr kumimoji="0" lang="en-US" sz="9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hscrc.state.md.us/Documents/December%202019%20Public%20Pre-Meeting%20Materialsv2.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nursesupport.org/nurse-support-program-ii/grants/competitive-institutional-grant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nursesupport.or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aacnnursing.org/About-AACN/AACN-Governance/Committees-and-Task-Forces/Essentials"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dirty="0" smtClean="0"/>
              <a:t>Nurse Support Program II</a:t>
            </a:r>
            <a:r>
              <a:rPr lang="en-US" smtClean="0"/>
              <a:t/>
            </a:r>
            <a:br>
              <a:rPr lang="en-US" smtClean="0"/>
            </a:br>
            <a:r>
              <a:rPr lang="en-US" smtClean="0"/>
              <a:t>FY 2021 Technical Assistance </a:t>
            </a:r>
            <a:r>
              <a:rPr lang="en-US"/>
              <a:t>&amp;</a:t>
            </a:r>
            <a:r>
              <a:rPr lang="en-US" smtClean="0"/>
              <a:t> </a:t>
            </a:r>
            <a:r>
              <a:rPr lang="en-US" dirty="0" smtClean="0"/>
              <a:t/>
            </a:r>
            <a:br>
              <a:rPr lang="en-US" dirty="0" smtClean="0"/>
            </a:br>
            <a:r>
              <a:rPr lang="en-US" dirty="0" smtClean="0"/>
              <a:t>Project Director’s Meeting</a:t>
            </a:r>
            <a:endParaRPr lang="en-US" dirty="0"/>
          </a:p>
        </p:txBody>
      </p:sp>
      <p:sp>
        <p:nvSpPr>
          <p:cNvPr id="5" name="Subtitle 4"/>
          <p:cNvSpPr>
            <a:spLocks noGrp="1"/>
          </p:cNvSpPr>
          <p:nvPr>
            <p:ph type="subTitle" idx="1"/>
          </p:nvPr>
        </p:nvSpPr>
        <p:spPr/>
        <p:txBody>
          <a:bodyPr>
            <a:normAutofit fontScale="92500" lnSpcReduction="20000"/>
          </a:bodyPr>
          <a:lstStyle/>
          <a:p>
            <a:r>
              <a:rPr lang="en-US" dirty="0" smtClean="0"/>
              <a:t>Peg </a:t>
            </a:r>
            <a:r>
              <a:rPr lang="en-US" dirty="0" err="1" smtClean="0"/>
              <a:t>Daw</a:t>
            </a:r>
            <a:r>
              <a:rPr lang="en-US" dirty="0"/>
              <a:t> </a:t>
            </a:r>
            <a:r>
              <a:rPr lang="en-US" dirty="0" smtClean="0"/>
              <a:t>&amp; Kim Ford- NSP II Staff</a:t>
            </a:r>
          </a:p>
          <a:p>
            <a:r>
              <a:rPr lang="en-US" dirty="0" smtClean="0"/>
              <a:t>12/13/19</a:t>
            </a:r>
            <a:endParaRPr lang="en-US" dirty="0"/>
          </a:p>
        </p:txBody>
      </p:sp>
    </p:spTree>
    <p:extLst>
      <p:ext uri="{BB962C8B-B14F-4D97-AF65-F5344CB8AC3E}">
        <p14:creationId xmlns:p14="http://schemas.microsoft.com/office/powerpoint/2010/main" val="2033762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Funding for</a:t>
            </a:r>
            <a:r>
              <a:rPr lang="en-US" sz="2800" dirty="0"/>
              <a:t/>
            </a:r>
            <a:br>
              <a:rPr lang="en-US" sz="2800" dirty="0"/>
            </a:br>
            <a:r>
              <a:rPr lang="en-US" sz="2800" dirty="0"/>
              <a:t>Statewide Initiatives Faculty-Focused Awards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03557733"/>
              </p:ext>
            </p:extLst>
          </p:nvPr>
        </p:nvGraphicFramePr>
        <p:xfrm>
          <a:off x="457202" y="1295401"/>
          <a:ext cx="8229597" cy="4871085"/>
        </p:xfrm>
        <a:graphic>
          <a:graphicData uri="http://schemas.openxmlformats.org/drawingml/2006/table">
            <a:tbl>
              <a:tblPr firstRow="1" bandRow="1">
                <a:tableStyleId>{5C22544A-7EE6-4342-B048-85BDC9FD1C3A}</a:tableStyleId>
              </a:tblPr>
              <a:tblGrid>
                <a:gridCol w="1447798">
                  <a:extLst>
                    <a:ext uri="{9D8B030D-6E8A-4147-A177-3AD203B41FA5}">
                      <a16:colId xmlns:a16="http://schemas.microsoft.com/office/drawing/2014/main" val="2795689239"/>
                    </a:ext>
                  </a:extLst>
                </a:gridCol>
                <a:gridCol w="1241450">
                  <a:extLst>
                    <a:ext uri="{9D8B030D-6E8A-4147-A177-3AD203B41FA5}">
                      <a16:colId xmlns:a16="http://schemas.microsoft.com/office/drawing/2014/main" val="4231981002"/>
                    </a:ext>
                  </a:extLst>
                </a:gridCol>
                <a:gridCol w="1344624">
                  <a:extLst>
                    <a:ext uri="{9D8B030D-6E8A-4147-A177-3AD203B41FA5}">
                      <a16:colId xmlns:a16="http://schemas.microsoft.com/office/drawing/2014/main" val="4183370119"/>
                    </a:ext>
                  </a:extLst>
                </a:gridCol>
                <a:gridCol w="1528726">
                  <a:extLst>
                    <a:ext uri="{9D8B030D-6E8A-4147-A177-3AD203B41FA5}">
                      <a16:colId xmlns:a16="http://schemas.microsoft.com/office/drawing/2014/main" val="153891067"/>
                    </a:ext>
                  </a:extLst>
                </a:gridCol>
                <a:gridCol w="1322375">
                  <a:extLst>
                    <a:ext uri="{9D8B030D-6E8A-4147-A177-3AD203B41FA5}">
                      <a16:colId xmlns:a16="http://schemas.microsoft.com/office/drawing/2014/main" val="2045824914"/>
                    </a:ext>
                  </a:extLst>
                </a:gridCol>
                <a:gridCol w="1344624">
                  <a:extLst>
                    <a:ext uri="{9D8B030D-6E8A-4147-A177-3AD203B41FA5}">
                      <a16:colId xmlns:a16="http://schemas.microsoft.com/office/drawing/2014/main" val="482616904"/>
                    </a:ext>
                  </a:extLst>
                </a:gridCol>
              </a:tblGrid>
              <a:tr h="769775">
                <a:tc>
                  <a:txBody>
                    <a:bodyPr/>
                    <a:lstStyle/>
                    <a:p>
                      <a:pPr marL="0" marR="0" algn="ct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FY Awarded</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b"/>
                </a:tc>
                <a:tc>
                  <a:txBody>
                    <a:bodyPr/>
                    <a:lstStyle/>
                    <a:p>
                      <a:pPr algn="ctr" fontAlgn="b"/>
                      <a:r>
                        <a:rPr lang="en-US" sz="1400" b="1" i="0" u="none" strike="noStrike" dirty="0">
                          <a:solidFill>
                            <a:schemeClr val="bg1"/>
                          </a:solidFill>
                          <a:effectLst/>
                          <a:latin typeface="Times New Roman"/>
                        </a:rPr>
                        <a:t>Hal and Jo Cohen Graduate Nurse Faculty Scholarship (GNF)</a:t>
                      </a:r>
                    </a:p>
                  </a:txBody>
                  <a:tcPr marL="9525" marR="9525" marT="9525" marB="0" anchor="b"/>
                </a:tc>
                <a:tc>
                  <a:txBody>
                    <a:bodyPr/>
                    <a:lstStyle/>
                    <a:p>
                      <a:pPr algn="ctr" fontAlgn="b"/>
                      <a:r>
                        <a:rPr lang="en-US" sz="1400" b="1" i="0" u="none" strike="noStrike" dirty="0">
                          <a:solidFill>
                            <a:schemeClr val="bg1"/>
                          </a:solidFill>
                          <a:effectLst/>
                          <a:latin typeface="Times New Roman"/>
                        </a:rPr>
                        <a:t>New Nurse Faculty Fellowship (NNFF)</a:t>
                      </a:r>
                    </a:p>
                  </a:txBody>
                  <a:tcPr marL="9525" marR="9525" marT="9525" marB="0" anchor="b"/>
                </a:tc>
                <a:tc>
                  <a:txBody>
                    <a:bodyPr/>
                    <a:lstStyle/>
                    <a:p>
                      <a:pPr algn="ctr" fontAlgn="b"/>
                      <a:r>
                        <a:rPr lang="en-US" sz="1400" b="1" i="0" u="none" strike="noStrike" dirty="0">
                          <a:solidFill>
                            <a:schemeClr val="bg1"/>
                          </a:solidFill>
                          <a:effectLst/>
                          <a:latin typeface="Times New Roman"/>
                        </a:rPr>
                        <a:t>Nurse Educator Doctoral Grants for Practice and Dissertation Research </a:t>
                      </a:r>
                      <a:endParaRPr lang="en-US" sz="1400" b="1" i="0" u="none" strike="noStrike" dirty="0" smtClean="0">
                        <a:solidFill>
                          <a:schemeClr val="bg1"/>
                        </a:solidFill>
                        <a:effectLst/>
                        <a:latin typeface="Times New Roman"/>
                      </a:endParaRPr>
                    </a:p>
                    <a:p>
                      <a:pPr algn="ctr" fontAlgn="b"/>
                      <a:r>
                        <a:rPr lang="en-US" sz="1400" b="1" i="0" u="none" strike="noStrike" dirty="0" smtClean="0">
                          <a:solidFill>
                            <a:schemeClr val="bg1"/>
                          </a:solidFill>
                          <a:effectLst/>
                          <a:latin typeface="Times New Roman"/>
                        </a:rPr>
                        <a:t>(</a:t>
                      </a:r>
                      <a:r>
                        <a:rPr lang="en-US" sz="1400" b="1" i="0" u="none" strike="noStrike" dirty="0">
                          <a:solidFill>
                            <a:schemeClr val="bg1"/>
                          </a:solidFill>
                          <a:effectLst/>
                          <a:latin typeface="Times New Roman"/>
                        </a:rPr>
                        <a:t>NEDG)</a:t>
                      </a:r>
                    </a:p>
                  </a:txBody>
                  <a:tcPr marL="9525" marR="9525" marT="9525" marB="0" anchor="b"/>
                </a:tc>
                <a:tc>
                  <a:txBody>
                    <a:bodyPr/>
                    <a:lstStyle/>
                    <a:p>
                      <a:pPr algn="ctr" fontAlgn="b"/>
                      <a:r>
                        <a:rPr lang="en-US" sz="1400" b="1" i="0" u="none" strike="noStrike" dirty="0">
                          <a:solidFill>
                            <a:schemeClr val="bg1"/>
                          </a:solidFill>
                          <a:effectLst/>
                          <a:latin typeface="Times New Roman"/>
                        </a:rPr>
                        <a:t>Academic Nurse Educator Certification (ANEC)</a:t>
                      </a:r>
                    </a:p>
                  </a:txBody>
                  <a:tcPr marL="9525" marR="9525" marT="9525" marB="0" anchor="b"/>
                </a:tc>
                <a:tc>
                  <a:txBody>
                    <a:bodyPr/>
                    <a:lstStyle/>
                    <a:p>
                      <a:pPr marL="0" marR="0" algn="ctr">
                        <a:lnSpc>
                          <a:spcPct val="115000"/>
                        </a:lnSpc>
                        <a:spcBef>
                          <a:spcPts val="0"/>
                        </a:spcBef>
                        <a:spcAft>
                          <a:spcPts val="0"/>
                        </a:spcAft>
                      </a:pPr>
                      <a:r>
                        <a:rPr lang="en-US" sz="1600" b="1" dirty="0" smtClean="0">
                          <a:effectLst/>
                          <a:latin typeface="Times New Roman" panose="02020603050405020304" pitchFamily="18" charset="0"/>
                          <a:ea typeface="Calibri" panose="020F0502020204030204" pitchFamily="34" charset="0"/>
                          <a:cs typeface="Times New Roman" panose="02020603050405020304" pitchFamily="18" charset="0"/>
                        </a:rPr>
                        <a:t>Total Funding</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397163988"/>
                  </a:ext>
                </a:extLst>
              </a:tr>
              <a:tr h="556260">
                <a:tc>
                  <a:txBody>
                    <a:bodyPr/>
                    <a:lstStyle/>
                    <a:p>
                      <a:pPr marL="0" marR="0" algn="ct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FY 2016</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algn="r" fontAlgn="b"/>
                      <a:r>
                        <a:rPr lang="en-US" sz="1600" b="0" i="0" u="none" strike="noStrike" dirty="0">
                          <a:solidFill>
                            <a:srgbClr val="000000"/>
                          </a:solidFill>
                          <a:effectLst/>
                          <a:latin typeface="Times New Roman"/>
                        </a:rPr>
                        <a:t>$1,807,929</a:t>
                      </a:r>
                    </a:p>
                  </a:txBody>
                  <a:tcPr marL="9525" marR="9525" marT="9525" marB="0" anchor="ctr"/>
                </a:tc>
                <a:tc>
                  <a:txBody>
                    <a:bodyPr/>
                    <a:lstStyle/>
                    <a:p>
                      <a:pPr algn="r" fontAlgn="b"/>
                      <a:r>
                        <a:rPr lang="en-US" sz="1600" b="0" i="0" u="none" strike="noStrike">
                          <a:solidFill>
                            <a:srgbClr val="000000"/>
                          </a:solidFill>
                          <a:effectLst/>
                          <a:latin typeface="Times New Roman"/>
                        </a:rPr>
                        <a:t>$520,000</a:t>
                      </a:r>
                    </a:p>
                  </a:txBody>
                  <a:tcPr marL="9525" marR="9525" marT="9525" marB="0" anchor="ctr"/>
                </a:tc>
                <a:tc>
                  <a:txBody>
                    <a:bodyPr/>
                    <a:lstStyle/>
                    <a:p>
                      <a:pPr algn="r" fontAlgn="b"/>
                      <a:r>
                        <a:rPr lang="en-US" sz="1600" b="0" i="0" u="none" strike="noStrike" dirty="0">
                          <a:solidFill>
                            <a:srgbClr val="000000"/>
                          </a:solidFill>
                          <a:effectLst/>
                          <a:latin typeface="Times New Roman"/>
                        </a:rPr>
                        <a:t>$350,000</a:t>
                      </a:r>
                    </a:p>
                  </a:txBody>
                  <a:tcPr marL="9525" marR="9525" marT="9525" marB="0" anchor="ctr"/>
                </a:tc>
                <a:tc>
                  <a:txBody>
                    <a:bodyPr/>
                    <a:lstStyle/>
                    <a:p>
                      <a:pPr algn="r" fontAlgn="b"/>
                      <a:r>
                        <a:rPr lang="en-US" sz="1600" b="0" i="0" u="none" strike="noStrike" dirty="0">
                          <a:solidFill>
                            <a:srgbClr val="000000"/>
                          </a:solidFill>
                          <a:effectLst/>
                          <a:latin typeface="Times New Roman"/>
                        </a:rPr>
                        <a:t>$0</a:t>
                      </a:r>
                    </a:p>
                  </a:txBody>
                  <a:tcPr marL="9525" marR="9525" marT="9525" marB="0" anchor="ctr"/>
                </a:tc>
                <a:tc>
                  <a:txBody>
                    <a:bodyPr/>
                    <a:lstStyle/>
                    <a:p>
                      <a:pPr algn="r" fontAlgn="b"/>
                      <a:r>
                        <a:rPr lang="en-US" sz="1600" b="0" i="0" u="none" strike="noStrike">
                          <a:solidFill>
                            <a:srgbClr val="000000"/>
                          </a:solidFill>
                          <a:effectLst/>
                          <a:latin typeface="Times New Roman"/>
                        </a:rPr>
                        <a:t>$2,677,929</a:t>
                      </a:r>
                    </a:p>
                  </a:txBody>
                  <a:tcPr marL="9525" marR="9525" marT="9525" marB="0" anchor="ctr"/>
                </a:tc>
                <a:extLst>
                  <a:ext uri="{0D108BD9-81ED-4DB2-BD59-A6C34878D82A}">
                    <a16:rowId xmlns:a16="http://schemas.microsoft.com/office/drawing/2014/main" val="3885197426"/>
                  </a:ext>
                </a:extLst>
              </a:tr>
              <a:tr h="556260">
                <a:tc>
                  <a:txBody>
                    <a:bodyPr/>
                    <a:lstStyle/>
                    <a:p>
                      <a:pPr marL="0" marR="0" algn="ct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FY 2017</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algn="r" fontAlgn="b"/>
                      <a:r>
                        <a:rPr lang="en-US" sz="1600" b="0" i="0" u="none" strike="noStrike" dirty="0">
                          <a:solidFill>
                            <a:srgbClr val="000000"/>
                          </a:solidFill>
                          <a:effectLst/>
                          <a:latin typeface="Times New Roman"/>
                        </a:rPr>
                        <a:t>$3,008,537</a:t>
                      </a:r>
                    </a:p>
                  </a:txBody>
                  <a:tcPr marL="9525" marR="9525" marT="9525" marB="0" anchor="ctr"/>
                </a:tc>
                <a:tc>
                  <a:txBody>
                    <a:bodyPr/>
                    <a:lstStyle/>
                    <a:p>
                      <a:pPr algn="r" fontAlgn="b"/>
                      <a:r>
                        <a:rPr lang="en-US" sz="1600" b="0" i="0" u="none" strike="noStrike" dirty="0">
                          <a:solidFill>
                            <a:srgbClr val="000000"/>
                          </a:solidFill>
                          <a:effectLst/>
                          <a:latin typeface="Times New Roman"/>
                        </a:rPr>
                        <a:t>$775,000</a:t>
                      </a:r>
                    </a:p>
                  </a:txBody>
                  <a:tcPr marL="9525" marR="9525" marT="9525" marB="0" anchor="ctr"/>
                </a:tc>
                <a:tc>
                  <a:txBody>
                    <a:bodyPr/>
                    <a:lstStyle/>
                    <a:p>
                      <a:pPr algn="r" fontAlgn="b"/>
                      <a:r>
                        <a:rPr lang="en-US" sz="1600" b="0" i="0" u="none" strike="noStrike" dirty="0">
                          <a:solidFill>
                            <a:srgbClr val="000000"/>
                          </a:solidFill>
                          <a:effectLst/>
                          <a:latin typeface="Times New Roman"/>
                        </a:rPr>
                        <a:t>$440,000</a:t>
                      </a:r>
                    </a:p>
                  </a:txBody>
                  <a:tcPr marL="9525" marR="9525" marT="9525" marB="0" anchor="ctr"/>
                </a:tc>
                <a:tc>
                  <a:txBody>
                    <a:bodyPr/>
                    <a:lstStyle/>
                    <a:p>
                      <a:pPr algn="r" fontAlgn="b"/>
                      <a:r>
                        <a:rPr lang="en-US" sz="1600" b="0" i="0" u="none" strike="noStrike" dirty="0">
                          <a:solidFill>
                            <a:srgbClr val="000000"/>
                          </a:solidFill>
                          <a:effectLst/>
                          <a:latin typeface="Times New Roman"/>
                        </a:rPr>
                        <a:t>$0</a:t>
                      </a:r>
                    </a:p>
                  </a:txBody>
                  <a:tcPr marL="9525" marR="9525" marT="9525" marB="0" anchor="ctr"/>
                </a:tc>
                <a:tc>
                  <a:txBody>
                    <a:bodyPr/>
                    <a:lstStyle/>
                    <a:p>
                      <a:pPr algn="r" fontAlgn="b"/>
                      <a:r>
                        <a:rPr lang="en-US" sz="1600" b="0" i="0" u="none" strike="noStrike">
                          <a:solidFill>
                            <a:srgbClr val="000000"/>
                          </a:solidFill>
                          <a:effectLst/>
                          <a:latin typeface="Times New Roman"/>
                        </a:rPr>
                        <a:t>$4,223,537</a:t>
                      </a:r>
                    </a:p>
                  </a:txBody>
                  <a:tcPr marL="9525" marR="9525" marT="9525" marB="0" anchor="ctr"/>
                </a:tc>
                <a:extLst>
                  <a:ext uri="{0D108BD9-81ED-4DB2-BD59-A6C34878D82A}">
                    <a16:rowId xmlns:a16="http://schemas.microsoft.com/office/drawing/2014/main" val="3984318168"/>
                  </a:ext>
                </a:extLst>
              </a:tr>
              <a:tr h="556260">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FY 2018</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algn="r" fontAlgn="b"/>
                      <a:r>
                        <a:rPr lang="en-US" sz="1600" b="0" i="0" u="none" strike="noStrike" dirty="0">
                          <a:solidFill>
                            <a:srgbClr val="000000"/>
                          </a:solidFill>
                          <a:effectLst/>
                          <a:latin typeface="Times New Roman"/>
                        </a:rPr>
                        <a:t>$3,220,131</a:t>
                      </a:r>
                    </a:p>
                  </a:txBody>
                  <a:tcPr marL="9525" marR="9525" marT="9525" marB="0" anchor="ctr"/>
                </a:tc>
                <a:tc>
                  <a:txBody>
                    <a:bodyPr/>
                    <a:lstStyle/>
                    <a:p>
                      <a:pPr algn="r" fontAlgn="b"/>
                      <a:r>
                        <a:rPr lang="en-US" sz="1600" b="0" i="0" u="none" strike="noStrike" dirty="0">
                          <a:solidFill>
                            <a:srgbClr val="000000"/>
                          </a:solidFill>
                          <a:effectLst/>
                          <a:latin typeface="Times New Roman"/>
                        </a:rPr>
                        <a:t>$805,000</a:t>
                      </a:r>
                    </a:p>
                  </a:txBody>
                  <a:tcPr marL="9525" marR="9525" marT="9525" marB="0" anchor="ctr"/>
                </a:tc>
                <a:tc>
                  <a:txBody>
                    <a:bodyPr/>
                    <a:lstStyle/>
                    <a:p>
                      <a:pPr algn="r" fontAlgn="b"/>
                      <a:r>
                        <a:rPr lang="en-US" sz="1600" b="0" i="0" u="none" strike="noStrike" dirty="0">
                          <a:solidFill>
                            <a:srgbClr val="000000"/>
                          </a:solidFill>
                          <a:effectLst/>
                          <a:latin typeface="Times New Roman"/>
                        </a:rPr>
                        <a:t>$305,000</a:t>
                      </a:r>
                    </a:p>
                  </a:txBody>
                  <a:tcPr marL="9525" marR="9525" marT="9525" marB="0" anchor="ctr"/>
                </a:tc>
                <a:tc>
                  <a:txBody>
                    <a:bodyPr/>
                    <a:lstStyle/>
                    <a:p>
                      <a:pPr algn="r" fontAlgn="b"/>
                      <a:r>
                        <a:rPr lang="en-US" sz="1600" b="0" i="0" u="none" strike="noStrike" dirty="0">
                          <a:solidFill>
                            <a:srgbClr val="000000"/>
                          </a:solidFill>
                          <a:effectLst/>
                          <a:latin typeface="Times New Roman"/>
                        </a:rPr>
                        <a:t>$0</a:t>
                      </a:r>
                    </a:p>
                  </a:txBody>
                  <a:tcPr marL="9525" marR="9525" marT="9525" marB="0" anchor="ctr"/>
                </a:tc>
                <a:tc>
                  <a:txBody>
                    <a:bodyPr/>
                    <a:lstStyle/>
                    <a:p>
                      <a:pPr algn="r" fontAlgn="b"/>
                      <a:r>
                        <a:rPr lang="en-US" sz="1600" b="0" i="0" u="none" strike="noStrike">
                          <a:solidFill>
                            <a:srgbClr val="000000"/>
                          </a:solidFill>
                          <a:effectLst/>
                          <a:latin typeface="Times New Roman"/>
                        </a:rPr>
                        <a:t>$4,330,131</a:t>
                      </a:r>
                    </a:p>
                  </a:txBody>
                  <a:tcPr marL="9525" marR="9525" marT="9525" marB="0" anchor="ctr"/>
                </a:tc>
                <a:extLst>
                  <a:ext uri="{0D108BD9-81ED-4DB2-BD59-A6C34878D82A}">
                    <a16:rowId xmlns:a16="http://schemas.microsoft.com/office/drawing/2014/main" val="3776199567"/>
                  </a:ext>
                </a:extLst>
              </a:tr>
              <a:tr h="556260">
                <a:tc>
                  <a:txBody>
                    <a:bodyPr/>
                    <a:lstStyle/>
                    <a:p>
                      <a:pPr marL="0" marR="0" algn="ct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FY 2019</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algn="r" fontAlgn="b"/>
                      <a:r>
                        <a:rPr lang="en-US" sz="1600" b="0" i="0" u="none" strike="noStrike" dirty="0">
                          <a:solidFill>
                            <a:srgbClr val="000000"/>
                          </a:solidFill>
                          <a:effectLst/>
                          <a:latin typeface="Times New Roman"/>
                        </a:rPr>
                        <a:t>$3,160,719</a:t>
                      </a:r>
                    </a:p>
                  </a:txBody>
                  <a:tcPr marL="9525" marR="9525" marT="9525" marB="0" anchor="ctr"/>
                </a:tc>
                <a:tc>
                  <a:txBody>
                    <a:bodyPr/>
                    <a:lstStyle/>
                    <a:p>
                      <a:pPr algn="r" fontAlgn="b"/>
                      <a:r>
                        <a:rPr lang="en-US" sz="1600" b="0" i="0" u="none" strike="noStrike" dirty="0">
                          <a:solidFill>
                            <a:srgbClr val="000000"/>
                          </a:solidFill>
                          <a:effectLst/>
                          <a:latin typeface="Times New Roman"/>
                        </a:rPr>
                        <a:t>$885,000</a:t>
                      </a:r>
                    </a:p>
                  </a:txBody>
                  <a:tcPr marL="9525" marR="9525" marT="9525" marB="0" anchor="ctr"/>
                </a:tc>
                <a:tc>
                  <a:txBody>
                    <a:bodyPr/>
                    <a:lstStyle/>
                    <a:p>
                      <a:pPr algn="r" fontAlgn="b"/>
                      <a:r>
                        <a:rPr lang="en-US" sz="1600" b="0" i="0" u="none" strike="noStrike">
                          <a:solidFill>
                            <a:srgbClr val="000000"/>
                          </a:solidFill>
                          <a:effectLst/>
                          <a:latin typeface="Times New Roman"/>
                        </a:rPr>
                        <a:t>$470,000</a:t>
                      </a:r>
                    </a:p>
                  </a:txBody>
                  <a:tcPr marL="9525" marR="9525" marT="9525" marB="0" anchor="ctr"/>
                </a:tc>
                <a:tc>
                  <a:txBody>
                    <a:bodyPr/>
                    <a:lstStyle/>
                    <a:p>
                      <a:pPr algn="r" fontAlgn="b"/>
                      <a:r>
                        <a:rPr lang="en-US" sz="1600" b="0" i="0" u="none" strike="noStrike" dirty="0">
                          <a:solidFill>
                            <a:srgbClr val="000000"/>
                          </a:solidFill>
                          <a:effectLst/>
                          <a:latin typeface="Times New Roman"/>
                        </a:rPr>
                        <a:t>$285,000</a:t>
                      </a:r>
                    </a:p>
                  </a:txBody>
                  <a:tcPr marL="9525" marR="9525" marT="9525" marB="0" anchor="ctr"/>
                </a:tc>
                <a:tc>
                  <a:txBody>
                    <a:bodyPr/>
                    <a:lstStyle/>
                    <a:p>
                      <a:pPr algn="r" fontAlgn="b"/>
                      <a:r>
                        <a:rPr lang="en-US" sz="1600" b="0" i="0" u="none" strike="noStrike" dirty="0">
                          <a:solidFill>
                            <a:srgbClr val="000000"/>
                          </a:solidFill>
                          <a:effectLst/>
                          <a:latin typeface="Times New Roman"/>
                        </a:rPr>
                        <a:t>$4,800,719</a:t>
                      </a:r>
                    </a:p>
                  </a:txBody>
                  <a:tcPr marL="9525" marR="9525" marT="9525" marB="0" anchor="ctr"/>
                </a:tc>
                <a:extLst>
                  <a:ext uri="{0D108BD9-81ED-4DB2-BD59-A6C34878D82A}">
                    <a16:rowId xmlns:a16="http://schemas.microsoft.com/office/drawing/2014/main" val="592300405"/>
                  </a:ext>
                </a:extLst>
              </a:tr>
              <a:tr h="556260">
                <a:tc>
                  <a:txBody>
                    <a:bodyPr/>
                    <a:lstStyle/>
                    <a:p>
                      <a:pPr algn="ctr"/>
                      <a:r>
                        <a:rPr lang="en-US" sz="1600" b="1" dirty="0" smtClean="0">
                          <a:latin typeface="Times New Roman" panose="02020603050405020304" pitchFamily="18" charset="0"/>
                          <a:cs typeface="Times New Roman" panose="02020603050405020304" pitchFamily="18" charset="0"/>
                        </a:rPr>
                        <a:t>Total</a:t>
                      </a:r>
                      <a:r>
                        <a:rPr lang="en-US" sz="1600" b="1" baseline="0" dirty="0" smtClean="0">
                          <a:latin typeface="Times New Roman" panose="02020603050405020304" pitchFamily="18" charset="0"/>
                          <a:cs typeface="Times New Roman" panose="02020603050405020304" pitchFamily="18" charset="0"/>
                        </a:rPr>
                        <a:t> Funding</a:t>
                      </a:r>
                      <a:endParaRPr lang="en-US" sz="1600" b="1" dirty="0">
                        <a:latin typeface="Times New Roman" panose="02020603050405020304" pitchFamily="18" charset="0"/>
                        <a:cs typeface="Times New Roman" panose="02020603050405020304" pitchFamily="18" charset="0"/>
                      </a:endParaRPr>
                    </a:p>
                  </a:txBody>
                  <a:tcPr marL="51435" marR="51435" marT="0" marB="0" anchor="ctr"/>
                </a:tc>
                <a:tc>
                  <a:txBody>
                    <a:bodyPr/>
                    <a:lstStyle/>
                    <a:p>
                      <a:pPr algn="r" fontAlgn="b"/>
                      <a:r>
                        <a:rPr lang="en-US" sz="1600" b="1" i="0" u="none" strike="noStrike" dirty="0" smtClean="0">
                          <a:solidFill>
                            <a:srgbClr val="000000"/>
                          </a:solidFill>
                          <a:effectLst/>
                          <a:latin typeface="Times New Roman"/>
                        </a:rPr>
                        <a:t>$11,197,316</a:t>
                      </a:r>
                      <a:endParaRPr lang="en-US" sz="1600" b="1" i="0" u="none" strike="noStrike" dirty="0">
                        <a:solidFill>
                          <a:srgbClr val="000000"/>
                        </a:solidFill>
                        <a:effectLst/>
                        <a:latin typeface="Times New Roman"/>
                      </a:endParaRPr>
                    </a:p>
                  </a:txBody>
                  <a:tcPr marL="9525" marR="9525" marT="9525" marB="0" anchor="ctr"/>
                </a:tc>
                <a:tc>
                  <a:txBody>
                    <a:bodyPr/>
                    <a:lstStyle/>
                    <a:p>
                      <a:pPr algn="r" fontAlgn="b"/>
                      <a:r>
                        <a:rPr lang="en-US" sz="1600" b="1" i="0" u="none" strike="noStrike" dirty="0" smtClean="0">
                          <a:solidFill>
                            <a:srgbClr val="000000"/>
                          </a:solidFill>
                          <a:effectLst/>
                          <a:latin typeface="Times New Roman"/>
                        </a:rPr>
                        <a:t>$2,985,000</a:t>
                      </a:r>
                      <a:endParaRPr lang="en-US" sz="1600" b="1" i="0" u="none" strike="noStrike" dirty="0">
                        <a:solidFill>
                          <a:srgbClr val="000000"/>
                        </a:solidFill>
                        <a:effectLst/>
                        <a:latin typeface="Times New Roman"/>
                      </a:endParaRPr>
                    </a:p>
                  </a:txBody>
                  <a:tcPr marL="9525" marR="9525" marT="9525" marB="0" anchor="ctr"/>
                </a:tc>
                <a:tc>
                  <a:txBody>
                    <a:bodyPr/>
                    <a:lstStyle/>
                    <a:p>
                      <a:pPr algn="r" fontAlgn="b"/>
                      <a:r>
                        <a:rPr lang="en-US" sz="1600" b="1" i="0" u="none" strike="noStrike" dirty="0" smtClean="0">
                          <a:solidFill>
                            <a:srgbClr val="000000"/>
                          </a:solidFill>
                          <a:effectLst/>
                          <a:latin typeface="Times New Roman"/>
                        </a:rPr>
                        <a:t>$1,565,000</a:t>
                      </a:r>
                      <a:endParaRPr lang="en-US" sz="1600" b="1" i="0" u="none" strike="noStrike" dirty="0">
                        <a:solidFill>
                          <a:srgbClr val="000000"/>
                        </a:solidFill>
                        <a:effectLst/>
                        <a:latin typeface="Times New Roman"/>
                      </a:endParaRPr>
                    </a:p>
                  </a:txBody>
                  <a:tcPr marL="9525" marR="9525" marT="9525" marB="0" anchor="ctr"/>
                </a:tc>
                <a:tc>
                  <a:txBody>
                    <a:bodyPr/>
                    <a:lstStyle/>
                    <a:p>
                      <a:pPr algn="r" fontAlgn="b"/>
                      <a:r>
                        <a:rPr lang="en-US" sz="1600" b="1" i="0" u="none" strike="noStrike" dirty="0">
                          <a:solidFill>
                            <a:srgbClr val="000000"/>
                          </a:solidFill>
                          <a:effectLst/>
                          <a:latin typeface="Times New Roman"/>
                        </a:rPr>
                        <a:t>$285,000</a:t>
                      </a:r>
                    </a:p>
                  </a:txBody>
                  <a:tcPr marL="9525" marR="9525" marT="9525" marB="0" anchor="ctr"/>
                </a:tc>
                <a:tc>
                  <a:txBody>
                    <a:bodyPr/>
                    <a:lstStyle/>
                    <a:p>
                      <a:pPr algn="r" fontAlgn="b"/>
                      <a:r>
                        <a:rPr lang="en-US" sz="1600" b="1" i="0" u="none" strike="noStrike" dirty="0" smtClean="0">
                          <a:solidFill>
                            <a:schemeClr val="tx1"/>
                          </a:solidFill>
                          <a:effectLst/>
                          <a:latin typeface="Times New Roman"/>
                        </a:rPr>
                        <a:t>$16,032,316</a:t>
                      </a:r>
                      <a:endParaRPr lang="en-US" sz="1600" b="1" i="0" u="none" strike="noStrike" dirty="0">
                        <a:solidFill>
                          <a:schemeClr val="tx1"/>
                        </a:solidFill>
                        <a:effectLst/>
                        <a:latin typeface="Times New Roman"/>
                      </a:endParaRPr>
                    </a:p>
                  </a:txBody>
                  <a:tcPr marL="9525" marR="9525" marT="9525" marB="0" anchor="ctr"/>
                </a:tc>
                <a:extLst>
                  <a:ext uri="{0D108BD9-81ED-4DB2-BD59-A6C34878D82A}">
                    <a16:rowId xmlns:a16="http://schemas.microsoft.com/office/drawing/2014/main" val="2777759081"/>
                  </a:ext>
                </a:extLst>
              </a:tr>
              <a:tr h="556260">
                <a:tc>
                  <a:txBody>
                    <a:bodyPr/>
                    <a:lstStyle/>
                    <a:p>
                      <a:pPr algn="ctr"/>
                      <a:r>
                        <a:rPr lang="en-US" sz="1600" b="1" dirty="0" smtClean="0">
                          <a:latin typeface="Times New Roman" panose="02020603050405020304" pitchFamily="18" charset="0"/>
                          <a:cs typeface="Times New Roman" panose="02020603050405020304" pitchFamily="18" charset="0"/>
                        </a:rPr>
                        <a:t>Total</a:t>
                      </a:r>
                      <a:r>
                        <a:rPr lang="en-US" sz="1600" b="1" baseline="0" dirty="0" smtClean="0">
                          <a:latin typeface="Times New Roman" panose="02020603050405020304" pitchFamily="18" charset="0"/>
                          <a:cs typeface="Times New Roman" panose="02020603050405020304" pitchFamily="18" charset="0"/>
                        </a:rPr>
                        <a:t> # of Faculty Funded</a:t>
                      </a:r>
                      <a:endParaRPr lang="en-US" sz="1600" b="1"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fontAlgn="b"/>
                      <a:r>
                        <a:rPr lang="en-US" sz="1600" b="1" i="0" u="none" strike="noStrike" dirty="0" smtClean="0">
                          <a:solidFill>
                            <a:srgbClr val="000000"/>
                          </a:solidFill>
                          <a:effectLst/>
                          <a:latin typeface="Times New Roman"/>
                        </a:rPr>
                        <a:t>250</a:t>
                      </a:r>
                      <a:endParaRPr lang="en-US" sz="1600" b="1" i="0" u="none" strike="noStrike" dirty="0">
                        <a:solidFill>
                          <a:srgbClr val="000000"/>
                        </a:solidFill>
                        <a:effectLst/>
                        <a:latin typeface="Times New Roman"/>
                      </a:endParaRPr>
                    </a:p>
                  </a:txBody>
                  <a:tcPr marL="9525" marR="9525" marT="9525" marB="0" anchor="ctr"/>
                </a:tc>
                <a:tc>
                  <a:txBody>
                    <a:bodyPr/>
                    <a:lstStyle/>
                    <a:p>
                      <a:pPr algn="ctr" fontAlgn="b"/>
                      <a:r>
                        <a:rPr lang="en-US" sz="1600" b="1" i="0" u="none" strike="noStrike" dirty="0" smtClean="0">
                          <a:solidFill>
                            <a:srgbClr val="000000"/>
                          </a:solidFill>
                          <a:effectLst/>
                          <a:latin typeface="Times New Roman"/>
                        </a:rPr>
                        <a:t>162</a:t>
                      </a:r>
                      <a:endParaRPr lang="en-US" sz="1600" b="1" i="0" u="none" strike="noStrike" dirty="0">
                        <a:solidFill>
                          <a:srgbClr val="000000"/>
                        </a:solidFill>
                        <a:effectLst/>
                        <a:latin typeface="Times New Roman"/>
                      </a:endParaRPr>
                    </a:p>
                  </a:txBody>
                  <a:tcPr marL="9525" marR="9525" marT="9525" marB="0" anchor="ctr"/>
                </a:tc>
                <a:tc>
                  <a:txBody>
                    <a:bodyPr/>
                    <a:lstStyle/>
                    <a:p>
                      <a:pPr algn="ctr" fontAlgn="b"/>
                      <a:r>
                        <a:rPr lang="en-US" sz="1600" b="1" i="0" u="none" strike="noStrike" dirty="0" smtClean="0">
                          <a:solidFill>
                            <a:srgbClr val="000000"/>
                          </a:solidFill>
                          <a:effectLst/>
                          <a:latin typeface="Times New Roman"/>
                        </a:rPr>
                        <a:t>63</a:t>
                      </a:r>
                      <a:endParaRPr lang="en-US" sz="1600" b="1" i="0" u="none" strike="noStrike" dirty="0">
                        <a:solidFill>
                          <a:srgbClr val="000000"/>
                        </a:solidFill>
                        <a:effectLst/>
                        <a:latin typeface="Times New Roman"/>
                      </a:endParaRPr>
                    </a:p>
                  </a:txBody>
                  <a:tcPr marL="9525" marR="9525" marT="9525" marB="0" anchor="ctr"/>
                </a:tc>
                <a:tc>
                  <a:txBody>
                    <a:bodyPr/>
                    <a:lstStyle/>
                    <a:p>
                      <a:pPr algn="ctr" fontAlgn="b"/>
                      <a:r>
                        <a:rPr lang="en-US" sz="1600" b="1" i="0" u="none" strike="noStrike" dirty="0" smtClean="0">
                          <a:solidFill>
                            <a:srgbClr val="000000"/>
                          </a:solidFill>
                          <a:effectLst/>
                          <a:latin typeface="Times New Roman"/>
                        </a:rPr>
                        <a:t>57</a:t>
                      </a:r>
                      <a:endParaRPr lang="en-US" sz="1600" b="1" i="0" u="none" strike="noStrike" dirty="0">
                        <a:solidFill>
                          <a:srgbClr val="000000"/>
                        </a:solidFill>
                        <a:effectLst/>
                        <a:latin typeface="Times New Roman"/>
                      </a:endParaRPr>
                    </a:p>
                  </a:txBody>
                  <a:tcPr marL="9525" marR="9525" marT="9525" marB="0" anchor="ctr"/>
                </a:tc>
                <a:tc>
                  <a:txBody>
                    <a:bodyPr/>
                    <a:lstStyle/>
                    <a:p>
                      <a:pPr algn="ctr" fontAlgn="b"/>
                      <a:r>
                        <a:rPr lang="en-US" sz="1600" b="1" i="0" u="none" strike="noStrike" dirty="0" smtClean="0">
                          <a:solidFill>
                            <a:schemeClr val="tx1"/>
                          </a:solidFill>
                          <a:effectLst/>
                          <a:latin typeface="Times New Roman"/>
                        </a:rPr>
                        <a:t>532</a:t>
                      </a:r>
                      <a:endParaRPr lang="en-US" sz="1600" b="1" i="0" u="none" strike="noStrike" dirty="0">
                        <a:solidFill>
                          <a:schemeClr val="tx1"/>
                        </a:solidFill>
                        <a:effectLst/>
                        <a:latin typeface="Times New Roman"/>
                      </a:endParaRPr>
                    </a:p>
                  </a:txBody>
                  <a:tcPr marL="9525" marR="9525" marT="9525" marB="0" anchor="ctr"/>
                </a:tc>
                <a:extLst>
                  <a:ext uri="{0D108BD9-81ED-4DB2-BD59-A6C34878D82A}">
                    <a16:rowId xmlns:a16="http://schemas.microsoft.com/office/drawing/2014/main" val="2854324398"/>
                  </a:ext>
                </a:extLst>
              </a:tr>
            </a:tbl>
          </a:graphicData>
        </a:graphic>
      </p:graphicFrame>
    </p:spTree>
    <p:extLst>
      <p:ext uri="{BB962C8B-B14F-4D97-AF65-F5344CB8AC3E}">
        <p14:creationId xmlns:p14="http://schemas.microsoft.com/office/powerpoint/2010/main" val="1278702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latin typeface="Times New Roman" panose="02020603050405020304" pitchFamily="18" charset="0"/>
                <a:cs typeface="Times New Roman" panose="02020603050405020304" pitchFamily="18" charset="0"/>
              </a:rPr>
              <a:t>Major Achievements By Initiative </a:t>
            </a:r>
            <a:endParaRPr lang="en-US" sz="3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457200" y="1152525"/>
            <a:ext cx="8229600" cy="5181600"/>
          </a:xfrm>
        </p:spPr>
        <p:txBody>
          <a:bodyPr>
            <a:noAutofit/>
          </a:bodyPr>
          <a:lstStyle/>
          <a:p>
            <a:pPr marL="0" lvl="0" indent="0">
              <a:buNone/>
            </a:pPr>
            <a:r>
              <a:rPr lang="en-US" sz="2400" b="1" dirty="0" smtClean="0">
                <a:latin typeface="Times New Roman" panose="02020603050405020304" pitchFamily="18" charset="0"/>
                <a:cs typeface="Times New Roman" panose="02020603050405020304" pitchFamily="18" charset="0"/>
              </a:rPr>
              <a:t>Initiative #1: </a:t>
            </a:r>
            <a:r>
              <a:rPr lang="en-US" sz="2400" b="1" dirty="0">
                <a:latin typeface="Times New Roman" panose="02020603050405020304" pitchFamily="18" charset="0"/>
                <a:ea typeface="Calibri" panose="020F0502020204030204" pitchFamily="34" charset="0"/>
              </a:rPr>
              <a:t>Ensuring </a:t>
            </a:r>
            <a:r>
              <a:rPr lang="en-US" sz="2400" b="1" dirty="0" smtClean="0">
                <a:latin typeface="Times New Roman" panose="02020603050405020304" pitchFamily="18" charset="0"/>
                <a:ea typeface="Calibri" panose="020F0502020204030204" pitchFamily="34" charset="0"/>
              </a:rPr>
              <a:t>educational </a:t>
            </a:r>
            <a:r>
              <a:rPr lang="en-US" sz="2400" b="1" dirty="0">
                <a:latin typeface="Times New Roman" panose="02020603050405020304" pitchFamily="18" charset="0"/>
                <a:ea typeface="Calibri" panose="020F0502020204030204" pitchFamily="34" charset="0"/>
              </a:rPr>
              <a:t>capacity for nursing pre-licensure enrollments and </a:t>
            </a:r>
            <a:r>
              <a:rPr lang="en-US" sz="2400" b="1" dirty="0" smtClean="0">
                <a:latin typeface="Times New Roman" panose="02020603050405020304" pitchFamily="18" charset="0"/>
                <a:ea typeface="Calibri" panose="020F0502020204030204" pitchFamily="34" charset="0"/>
              </a:rPr>
              <a:t>graduates</a:t>
            </a:r>
          </a:p>
          <a:p>
            <a:r>
              <a:rPr lang="en-US" sz="2200" dirty="0">
                <a:latin typeface="Times New Roman" panose="02020603050405020304" pitchFamily="18" charset="0"/>
                <a:cs typeface="Times New Roman" panose="02020603050405020304" pitchFamily="18" charset="0"/>
              </a:rPr>
              <a:t>Increased the first time pass </a:t>
            </a:r>
            <a:r>
              <a:rPr lang="en-US" sz="2200" dirty="0" smtClean="0">
                <a:latin typeface="Times New Roman" panose="02020603050405020304" pitchFamily="18" charset="0"/>
                <a:cs typeface="Times New Roman" panose="02020603050405020304" pitchFamily="18" charset="0"/>
              </a:rPr>
              <a:t>rate </a:t>
            </a:r>
            <a:r>
              <a:rPr lang="en-US" sz="2200" dirty="0">
                <a:latin typeface="Times New Roman" panose="02020603050405020304" pitchFamily="18" charset="0"/>
                <a:cs typeface="Times New Roman" panose="02020603050405020304" pitchFamily="18" charset="0"/>
              </a:rPr>
              <a:t>for NCLEX-RN nursing licensure by </a:t>
            </a:r>
            <a:r>
              <a:rPr lang="en-US" sz="2200" dirty="0" smtClean="0">
                <a:latin typeface="Times New Roman" panose="02020603050405020304" pitchFamily="18" charset="0"/>
                <a:cs typeface="Times New Roman" panose="02020603050405020304" pitchFamily="18" charset="0"/>
              </a:rPr>
              <a:t>8.51%</a:t>
            </a:r>
          </a:p>
          <a:p>
            <a:r>
              <a:rPr lang="en-US" sz="2200" dirty="0">
                <a:latin typeface="Times New Roman" panose="02020603050405020304" pitchFamily="18" charset="0"/>
                <a:cs typeface="Times New Roman" panose="02020603050405020304" pitchFamily="18" charset="0"/>
              </a:rPr>
              <a:t>Recruited 162 new nurse faculty into full-time positions, </a:t>
            </a:r>
            <a:r>
              <a:rPr lang="en-US" sz="2200" dirty="0" smtClean="0">
                <a:latin typeface="Times New Roman" panose="02020603050405020304" pitchFamily="18" charset="0"/>
                <a:cs typeface="Times New Roman" panose="02020603050405020304" pitchFamily="18" charset="0"/>
              </a:rPr>
              <a:t>maintaining 93% retention </a:t>
            </a:r>
            <a:r>
              <a:rPr lang="en-US" sz="2200" dirty="0">
                <a:latin typeface="Times New Roman" panose="02020603050405020304" pitchFamily="18" charset="0"/>
                <a:cs typeface="Times New Roman" panose="02020603050405020304" pitchFamily="18" charset="0"/>
              </a:rPr>
              <a:t>rate.</a:t>
            </a:r>
          </a:p>
          <a:p>
            <a:pPr marL="0" lvl="0" indent="0">
              <a:buNone/>
            </a:pPr>
            <a:r>
              <a:rPr lang="en-US" sz="2400" b="1" dirty="0" smtClean="0">
                <a:latin typeface="Times New Roman" panose="02020603050405020304" pitchFamily="18" charset="0"/>
                <a:cs typeface="Times New Roman" panose="02020603050405020304" pitchFamily="18" charset="0"/>
              </a:rPr>
              <a:t>Initiative </a:t>
            </a:r>
            <a:r>
              <a:rPr lang="en-US" sz="2400" b="1" dirty="0">
                <a:latin typeface="Times New Roman" panose="02020603050405020304" pitchFamily="18" charset="0"/>
                <a:cs typeface="Times New Roman" panose="02020603050405020304" pitchFamily="18" charset="0"/>
              </a:rPr>
              <a:t>#</a:t>
            </a:r>
            <a:r>
              <a:rPr lang="en-US" sz="2400" b="1" dirty="0" smtClean="0">
                <a:latin typeface="Times New Roman" panose="02020603050405020304" pitchFamily="18" charset="0"/>
                <a:cs typeface="Times New Roman" panose="02020603050405020304" pitchFamily="18" charset="0"/>
              </a:rPr>
              <a:t>2: Advancing </a:t>
            </a:r>
            <a:r>
              <a:rPr lang="en-US" sz="2400" b="1" dirty="0">
                <a:latin typeface="Times New Roman" panose="02020603050405020304" pitchFamily="18" charset="0"/>
                <a:cs typeface="Times New Roman" panose="02020603050405020304" pitchFamily="18" charset="0"/>
              </a:rPr>
              <a:t>academic preparation of entry-level nurses and existing nurses to meet the needs of hospitals and health systems (80 percent BSN)</a:t>
            </a:r>
            <a:endParaRPr lang="en-US" sz="2400" b="1" dirty="0" smtClean="0">
              <a:latin typeface="Times New Roman" panose="02020603050405020304" pitchFamily="18" charset="0"/>
              <a:cs typeface="Times New Roman" panose="02020603050405020304" pitchFamily="18" charset="0"/>
            </a:endParaRPr>
          </a:p>
          <a:p>
            <a:pPr lvl="0"/>
            <a:r>
              <a:rPr lang="en-US" sz="2200" dirty="0">
                <a:latin typeface="Times New Roman" panose="02020603050405020304" pitchFamily="18" charset="0"/>
                <a:cs typeface="Times New Roman" panose="02020603050405020304" pitchFamily="18" charset="0"/>
              </a:rPr>
              <a:t>Improved time to completion of Associate to Bachelors in Nursing (ATB) by 50</a:t>
            </a:r>
            <a:r>
              <a:rPr lang="en-US" sz="2200" dirty="0" smtClean="0">
                <a:latin typeface="Times New Roman" panose="02020603050405020304" pitchFamily="18" charset="0"/>
                <a:cs typeface="Times New Roman" panose="02020603050405020304" pitchFamily="18" charset="0"/>
              </a:rPr>
              <a:t>%; estimated </a:t>
            </a:r>
            <a:r>
              <a:rPr lang="en-US" sz="2200" dirty="0">
                <a:latin typeface="Times New Roman" panose="02020603050405020304" pitchFamily="18" charset="0"/>
                <a:cs typeface="Times New Roman" panose="02020603050405020304" pitchFamily="18" charset="0"/>
              </a:rPr>
              <a:t>cost saving of </a:t>
            </a:r>
            <a:r>
              <a:rPr lang="en-US" sz="2200" dirty="0" smtClean="0">
                <a:latin typeface="Times New Roman" panose="02020603050405020304" pitchFamily="18" charset="0"/>
                <a:cs typeface="Times New Roman" panose="02020603050405020304" pitchFamily="18" charset="0"/>
              </a:rPr>
              <a:t>$13K </a:t>
            </a:r>
            <a:r>
              <a:rPr lang="en-US" sz="2200" dirty="0">
                <a:latin typeface="Times New Roman" panose="02020603050405020304" pitchFamily="18" charset="0"/>
                <a:cs typeface="Times New Roman" panose="02020603050405020304" pitchFamily="18" charset="0"/>
              </a:rPr>
              <a:t>per new nurse </a:t>
            </a:r>
            <a:r>
              <a:rPr lang="en-US" sz="2200" dirty="0" smtClean="0">
                <a:latin typeface="Times New Roman" panose="02020603050405020304" pitchFamily="18" charset="0"/>
                <a:cs typeface="Times New Roman" panose="02020603050405020304" pitchFamily="18" charset="0"/>
              </a:rPr>
              <a:t>graduate</a:t>
            </a:r>
          </a:p>
          <a:p>
            <a:r>
              <a:rPr lang="en-US" sz="2200" dirty="0">
                <a:latin typeface="Times New Roman" panose="02020603050405020304" pitchFamily="18" charset="0"/>
                <a:cs typeface="Times New Roman" panose="02020603050405020304" pitchFamily="18" charset="0"/>
              </a:rPr>
              <a:t>Increased proportion of BSN nurses to 60% to meet hospital skill mix</a:t>
            </a:r>
            <a:r>
              <a:rPr lang="en-US" sz="2200" dirty="0" smtClean="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07893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latin typeface="Times New Roman" panose="02020603050405020304" pitchFamily="18" charset="0"/>
                <a:cs typeface="Times New Roman" panose="02020603050405020304" pitchFamily="18" charset="0"/>
              </a:rPr>
              <a:t>Major Achievements By Initiative </a:t>
            </a:r>
            <a:endParaRPr lang="en-US" sz="3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457200" y="1143000"/>
            <a:ext cx="8229600" cy="4937760"/>
          </a:xfrm>
        </p:spPr>
        <p:txBody>
          <a:bodyPr>
            <a:noAutofit/>
          </a:bodyPr>
          <a:lstStyle/>
          <a:p>
            <a:pPr marL="0" indent="0">
              <a:buNone/>
            </a:pPr>
            <a:r>
              <a:rPr lang="en-US" sz="2400" b="1" dirty="0" smtClean="0">
                <a:latin typeface="Times New Roman" panose="02020603050405020304" pitchFamily="18" charset="0"/>
                <a:cs typeface="Times New Roman" panose="02020603050405020304" pitchFamily="18" charset="0"/>
              </a:rPr>
              <a:t>Initiative #3: Doubling </a:t>
            </a:r>
            <a:r>
              <a:rPr lang="en-US" sz="2400" b="1" dirty="0">
                <a:latin typeface="Times New Roman" panose="02020603050405020304" pitchFamily="18" charset="0"/>
                <a:cs typeface="Times New Roman" panose="02020603050405020304" pitchFamily="18" charset="0"/>
              </a:rPr>
              <a:t>the number of nurses and nurse faculty with doctoral </a:t>
            </a:r>
            <a:r>
              <a:rPr lang="en-US" sz="2400" b="1" dirty="0" smtClean="0">
                <a:latin typeface="Times New Roman" panose="02020603050405020304" pitchFamily="18" charset="0"/>
                <a:cs typeface="Times New Roman" panose="02020603050405020304" pitchFamily="18" charset="0"/>
              </a:rPr>
              <a:t>degrees</a:t>
            </a:r>
            <a:endParaRPr lang="en-US" sz="2400" dirty="0">
              <a:latin typeface="Times New Roman" panose="02020603050405020304" pitchFamily="18" charset="0"/>
              <a:cs typeface="Times New Roman" panose="02020603050405020304" pitchFamily="18" charset="0"/>
            </a:endParaRPr>
          </a:p>
          <a:p>
            <a:pPr lvl="0"/>
            <a:r>
              <a:rPr lang="en-US" sz="2200" dirty="0" smtClean="0">
                <a:latin typeface="Times New Roman" panose="02020603050405020304" pitchFamily="18" charset="0"/>
                <a:cs typeface="Times New Roman" panose="02020603050405020304" pitchFamily="18" charset="0"/>
              </a:rPr>
              <a:t>Increased the number of doctoral </a:t>
            </a:r>
            <a:r>
              <a:rPr lang="en-US" sz="2200" dirty="0">
                <a:latin typeface="Times New Roman" panose="02020603050405020304" pitchFamily="18" charset="0"/>
                <a:cs typeface="Times New Roman" panose="02020603050405020304" pitchFamily="18" charset="0"/>
              </a:rPr>
              <a:t>degree completions </a:t>
            </a:r>
            <a:r>
              <a:rPr lang="en-US" sz="2200" dirty="0" smtClean="0">
                <a:latin typeface="Times New Roman" panose="02020603050405020304" pitchFamily="18" charset="0"/>
                <a:cs typeface="Times New Roman" panose="02020603050405020304" pitchFamily="18" charset="0"/>
              </a:rPr>
              <a:t>by </a:t>
            </a:r>
            <a:r>
              <a:rPr lang="en-US" sz="2200" dirty="0">
                <a:latin typeface="Times New Roman" panose="02020603050405020304" pitchFamily="18" charset="0"/>
                <a:cs typeface="Times New Roman" panose="02020603050405020304" pitchFamily="18" charset="0"/>
              </a:rPr>
              <a:t>78</a:t>
            </a:r>
            <a:r>
              <a:rPr lang="en-US" sz="2200" dirty="0" smtClean="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Provided funding for 63 </a:t>
            </a:r>
            <a:r>
              <a:rPr lang="en-US" sz="2200" dirty="0" smtClean="0">
                <a:latin typeface="Times New Roman" panose="02020603050405020304" pitchFamily="18" charset="0"/>
                <a:cs typeface="Times New Roman" panose="02020603050405020304" pitchFamily="18" charset="0"/>
              </a:rPr>
              <a:t>full-time </a:t>
            </a:r>
            <a:r>
              <a:rPr lang="en-US" sz="2200" dirty="0">
                <a:latin typeface="Times New Roman" panose="02020603050405020304" pitchFamily="18" charset="0"/>
                <a:cs typeface="Times New Roman" panose="02020603050405020304" pitchFamily="18" charset="0"/>
              </a:rPr>
              <a:t>nurse faculty to complete </a:t>
            </a:r>
            <a:r>
              <a:rPr lang="en-US" sz="2200" dirty="0" smtClean="0">
                <a:latin typeface="Times New Roman" panose="02020603050405020304" pitchFamily="18" charset="0"/>
                <a:cs typeface="Times New Roman" panose="02020603050405020304" pitchFamily="18" charset="0"/>
              </a:rPr>
              <a:t>terminal </a:t>
            </a:r>
            <a:r>
              <a:rPr lang="en-US" sz="2200" dirty="0">
                <a:latin typeface="Times New Roman" panose="02020603050405020304" pitchFamily="18" charset="0"/>
                <a:cs typeface="Times New Roman" panose="02020603050405020304" pitchFamily="18" charset="0"/>
              </a:rPr>
              <a:t>doctoral degree </a:t>
            </a:r>
            <a:r>
              <a:rPr lang="en-US" sz="2200" dirty="0" smtClean="0">
                <a:latin typeface="Times New Roman" panose="02020603050405020304" pitchFamily="18" charset="0"/>
                <a:cs typeface="Times New Roman" panose="02020603050405020304" pitchFamily="18" charset="0"/>
              </a:rPr>
              <a:t>while maintaining a </a:t>
            </a:r>
            <a:r>
              <a:rPr lang="en-US" sz="2200" dirty="0">
                <a:latin typeface="Times New Roman" panose="02020603050405020304" pitchFamily="18" charset="0"/>
                <a:cs typeface="Times New Roman" panose="02020603050405020304" pitchFamily="18" charset="0"/>
              </a:rPr>
              <a:t>89% retention </a:t>
            </a:r>
            <a:r>
              <a:rPr lang="en-US" sz="2200" dirty="0" smtClean="0">
                <a:latin typeface="Times New Roman" panose="02020603050405020304" pitchFamily="18" charset="0"/>
                <a:cs typeface="Times New Roman" panose="02020603050405020304" pitchFamily="18" charset="0"/>
              </a:rPr>
              <a:t>rate</a:t>
            </a:r>
          </a:p>
          <a:p>
            <a:pPr marL="0" indent="0">
              <a:buNone/>
            </a:pPr>
            <a:r>
              <a:rPr lang="en-US" sz="2400" b="1" dirty="0" smtClean="0">
                <a:latin typeface="Times New Roman" panose="02020603050405020304" pitchFamily="18" charset="0"/>
                <a:cs typeface="Times New Roman" panose="02020603050405020304" pitchFamily="18" charset="0"/>
              </a:rPr>
              <a:t>Initiative #4: Promoting academic/practice </a:t>
            </a:r>
            <a:r>
              <a:rPr lang="en-US" sz="2400" b="1" dirty="0">
                <a:latin typeface="Times New Roman" panose="02020603050405020304" pitchFamily="18" charset="0"/>
                <a:cs typeface="Times New Roman" panose="02020603050405020304" pitchFamily="18" charset="0"/>
              </a:rPr>
              <a:t>partnerships</a:t>
            </a:r>
          </a:p>
          <a:p>
            <a:r>
              <a:rPr lang="en-US" sz="2200" dirty="0">
                <a:latin typeface="Times New Roman" panose="02020603050405020304" pitchFamily="18" charset="0"/>
                <a:cs typeface="Times New Roman" panose="02020603050405020304" pitchFamily="18" charset="0"/>
              </a:rPr>
              <a:t>Expanded NSP II opportunities to 558 hospital-based nurses across 7 programs.</a:t>
            </a:r>
          </a:p>
          <a:p>
            <a:r>
              <a:rPr lang="en-US" sz="2200" dirty="0">
                <a:latin typeface="Times New Roman" panose="02020603050405020304" pitchFamily="18" charset="0"/>
                <a:cs typeface="Times New Roman" panose="02020603050405020304" pitchFamily="18" charset="0"/>
              </a:rPr>
              <a:t>Provided focused leadership development for 48 nurse faculty and 89 hospital emerging and existing nurse leaders through the Nurse Leadership Institute</a:t>
            </a:r>
          </a:p>
          <a:p>
            <a:r>
              <a:rPr lang="en-US" sz="2200" dirty="0" smtClean="0">
                <a:latin typeface="Times New Roman" panose="02020603050405020304" pitchFamily="18" charset="0"/>
                <a:cs typeface="Times New Roman" panose="02020603050405020304" pitchFamily="18" charset="0"/>
              </a:rPr>
              <a:t>Expanded </a:t>
            </a:r>
            <a:r>
              <a:rPr lang="en-US" sz="2200" dirty="0">
                <a:latin typeface="Times New Roman" panose="02020603050405020304" pitchFamily="18" charset="0"/>
                <a:cs typeface="Times New Roman" panose="02020603050405020304" pitchFamily="18" charset="0"/>
              </a:rPr>
              <a:t>training for 343 nurse faculty and 51 hospital educators; increasing by 12% the use of clinical simulation in lieu of clinical sites.</a:t>
            </a:r>
          </a:p>
          <a:p>
            <a:pPr marL="0" indent="0">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6224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latin typeface="Times New Roman" panose="02020603050405020304" pitchFamily="18" charset="0"/>
                <a:cs typeface="Times New Roman" panose="02020603050405020304" pitchFamily="18" charset="0"/>
              </a:rPr>
              <a:t>Major Achievements By Initiative </a:t>
            </a:r>
            <a:endParaRPr lang="en-US" sz="3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p:txBody>
          <a:bodyPr>
            <a:noAutofit/>
          </a:bodyPr>
          <a:lstStyle/>
          <a:p>
            <a:pPr marL="0" indent="0">
              <a:buNone/>
            </a:pPr>
            <a:r>
              <a:rPr lang="en-US" sz="2400" b="1" dirty="0" smtClean="0">
                <a:latin typeface="Times New Roman" panose="02020603050405020304" pitchFamily="18" charset="0"/>
                <a:cs typeface="Times New Roman" panose="02020603050405020304" pitchFamily="18" charset="0"/>
              </a:rPr>
              <a:t>Initiative #5</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Developing </a:t>
            </a:r>
            <a:r>
              <a:rPr lang="en-US" sz="2400" b="1" dirty="0">
                <a:latin typeface="Times New Roman" panose="02020603050405020304" pitchFamily="18" charset="0"/>
                <a:cs typeface="Times New Roman" panose="02020603050405020304" pitchFamily="18" charset="0"/>
              </a:rPr>
              <a:t>statewide resources and models for </a:t>
            </a:r>
            <a:r>
              <a:rPr lang="en-US" sz="2400" b="1" dirty="0" smtClean="0">
                <a:latin typeface="Times New Roman" panose="02020603050405020304" pitchFamily="18" charset="0"/>
                <a:cs typeface="Times New Roman" panose="02020603050405020304" pitchFamily="18" charset="0"/>
              </a:rPr>
              <a:t>inter-professional </a:t>
            </a:r>
            <a:r>
              <a:rPr lang="en-US" sz="2400" b="1" dirty="0">
                <a:latin typeface="Times New Roman" panose="02020603050405020304" pitchFamily="18" charset="0"/>
                <a:cs typeface="Times New Roman" panose="02020603050405020304" pitchFamily="18" charset="0"/>
              </a:rPr>
              <a:t>education, alternative clinical practice sites, and clinical faculty </a:t>
            </a:r>
            <a:r>
              <a:rPr lang="en-US" sz="2400" b="1" dirty="0" smtClean="0">
                <a:latin typeface="Times New Roman" panose="02020603050405020304" pitchFamily="18" charset="0"/>
                <a:cs typeface="Times New Roman" panose="02020603050405020304" pitchFamily="18" charset="0"/>
              </a:rPr>
              <a:t>preparation</a:t>
            </a:r>
            <a:endParaRPr lang="en-US" sz="2400"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Established the Maryland Nursing Workforce Center and joined 34 other states in the National Forum of State Nursing Workforce </a:t>
            </a:r>
            <a:r>
              <a:rPr lang="en-US" sz="2200" dirty="0" smtClean="0">
                <a:latin typeface="Times New Roman" panose="02020603050405020304" pitchFamily="18" charset="0"/>
                <a:cs typeface="Times New Roman" panose="02020603050405020304" pitchFamily="18" charset="0"/>
              </a:rPr>
              <a:t>Centers</a:t>
            </a:r>
          </a:p>
          <a:p>
            <a:r>
              <a:rPr lang="en-US" sz="2200" dirty="0" smtClean="0">
                <a:latin typeface="Times New Roman" panose="02020603050405020304" pitchFamily="18" charset="0"/>
                <a:cs typeface="Times New Roman" panose="02020603050405020304" pitchFamily="18" charset="0"/>
              </a:rPr>
              <a:t>Updated the Maryland </a:t>
            </a:r>
            <a:r>
              <a:rPr lang="en-US" sz="2200" dirty="0">
                <a:latin typeface="Times New Roman" panose="02020603050405020304" pitchFamily="18" charset="0"/>
                <a:cs typeface="Times New Roman" panose="02020603050405020304" pitchFamily="18" charset="0"/>
              </a:rPr>
              <a:t>Nursing Articulation Education Agreement (originally established in 1985) for seamless academic </a:t>
            </a:r>
            <a:r>
              <a:rPr lang="en-US" sz="2200" dirty="0" smtClean="0">
                <a:latin typeface="Times New Roman" panose="02020603050405020304" pitchFamily="18" charset="0"/>
                <a:cs typeface="Times New Roman" panose="02020603050405020304" pitchFamily="18" charset="0"/>
              </a:rPr>
              <a:t>progression from </a:t>
            </a:r>
            <a:r>
              <a:rPr lang="en-US" sz="2200" dirty="0">
                <a:latin typeface="Times New Roman" panose="02020603050405020304" pitchFamily="18" charset="0"/>
                <a:cs typeface="Times New Roman" panose="02020603050405020304" pitchFamily="18" charset="0"/>
              </a:rPr>
              <a:t>Associate Degree Nursing to BSN </a:t>
            </a:r>
            <a:r>
              <a:rPr lang="en-US" sz="2200" dirty="0" smtClean="0">
                <a:latin typeface="Times New Roman" panose="02020603050405020304" pitchFamily="18" charset="0"/>
                <a:cs typeface="Times New Roman" panose="02020603050405020304" pitchFamily="18" charset="0"/>
              </a:rPr>
              <a:t>for </a:t>
            </a:r>
            <a:r>
              <a:rPr lang="en-US" sz="2200" dirty="0">
                <a:latin typeface="Times New Roman" panose="02020603050405020304" pitchFamily="18" charset="0"/>
                <a:cs typeface="Times New Roman" panose="02020603050405020304" pitchFamily="18" charset="0"/>
              </a:rPr>
              <a:t>Licensed Practical </a:t>
            </a:r>
            <a:r>
              <a:rPr lang="en-US" sz="2200" dirty="0" smtClean="0">
                <a:latin typeface="Times New Roman" panose="02020603050405020304" pitchFamily="18" charset="0"/>
                <a:cs typeface="Times New Roman" panose="02020603050405020304" pitchFamily="18" charset="0"/>
              </a:rPr>
              <a:t>Nurses in </a:t>
            </a:r>
            <a:r>
              <a:rPr lang="en-US" sz="2200" dirty="0">
                <a:latin typeface="Times New Roman" panose="02020603050405020304" pitchFamily="18" charset="0"/>
                <a:cs typeface="Times New Roman" panose="02020603050405020304" pitchFamily="18" charset="0"/>
              </a:rPr>
              <a:t>2017.</a:t>
            </a:r>
          </a:p>
          <a:p>
            <a:pPr marL="0" indent="0">
              <a:buNone/>
            </a:pPr>
            <a:endParaRPr lang="en-US" sz="2000" dirty="0">
              <a:latin typeface="Times New Roman" panose="02020603050405020304" pitchFamily="18" charset="0"/>
              <a:cs typeface="Times New Roman" panose="02020603050405020304" pitchFamily="18" charset="0"/>
            </a:endParaRPr>
          </a:p>
          <a:p>
            <a:pPr marL="0" lvl="0" indent="0">
              <a:buNone/>
            </a:pPr>
            <a:endParaRPr lang="en-US" sz="2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04784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800" dirty="0" smtClean="0">
                <a:latin typeface="Times New Roman" panose="02020603050405020304" pitchFamily="18" charset="0"/>
                <a:cs typeface="Times New Roman" panose="02020603050405020304" pitchFamily="18" charset="0"/>
              </a:rPr>
              <a:t>Draft Staff Recommendations</a:t>
            </a:r>
            <a:endParaRPr lang="en-US" sz="3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p:txBody>
          <a:bodyPr>
            <a:normAutofit fontScale="92500" lnSpcReduction="10000"/>
          </a:bodyPr>
          <a:lstStyle/>
          <a:p>
            <a:r>
              <a:rPr lang="en-US" sz="2200" b="1" dirty="0" smtClean="0">
                <a:latin typeface="Times New Roman" panose="02020603050405020304" pitchFamily="18" charset="0"/>
                <a:cs typeface="Times New Roman" panose="02020603050405020304" pitchFamily="18" charset="0"/>
              </a:rPr>
              <a:t>Recommendation </a:t>
            </a:r>
            <a:r>
              <a:rPr lang="en-US" sz="2200" b="1" dirty="0">
                <a:latin typeface="Times New Roman" panose="02020603050405020304" pitchFamily="18" charset="0"/>
                <a:cs typeface="Times New Roman" panose="02020603050405020304" pitchFamily="18" charset="0"/>
              </a:rPr>
              <a:t>1</a:t>
            </a:r>
            <a:r>
              <a:rPr lang="en-US" sz="2200" dirty="0">
                <a:latin typeface="Times New Roman" panose="02020603050405020304" pitchFamily="18" charset="0"/>
                <a:cs typeface="Times New Roman" panose="02020603050405020304" pitchFamily="18" charset="0"/>
              </a:rPr>
              <a:t>: Renew NSP II funding for </a:t>
            </a:r>
            <a:r>
              <a:rPr lang="en-US" sz="2200" dirty="0" smtClean="0">
                <a:latin typeface="Times New Roman" panose="02020603050405020304" pitchFamily="18" charset="0"/>
                <a:cs typeface="Times New Roman" panose="02020603050405020304" pitchFamily="18" charset="0"/>
              </a:rPr>
              <a:t>next five </a:t>
            </a:r>
            <a:r>
              <a:rPr lang="en-US" sz="2200" dirty="0">
                <a:latin typeface="Times New Roman" panose="02020603050405020304" pitchFamily="18" charset="0"/>
                <a:cs typeface="Times New Roman" panose="02020603050405020304" pitchFamily="18" charset="0"/>
              </a:rPr>
              <a:t>years, FY 2021 through FY </a:t>
            </a:r>
            <a:r>
              <a:rPr lang="en-US" sz="2200" dirty="0" smtClean="0">
                <a:latin typeface="Times New Roman" panose="02020603050405020304" pitchFamily="18" charset="0"/>
                <a:cs typeface="Times New Roman" panose="02020603050405020304" pitchFamily="18" charset="0"/>
              </a:rPr>
              <a:t>2025 (0.1% pooled hospital revenue- approximately $18 mil/yr.</a:t>
            </a:r>
          </a:p>
          <a:p>
            <a:endParaRPr lang="en-US" sz="2200" dirty="0" smtClean="0">
              <a:latin typeface="Times New Roman" panose="02020603050405020304" pitchFamily="18" charset="0"/>
              <a:cs typeface="Times New Roman" panose="02020603050405020304" pitchFamily="18" charset="0"/>
            </a:endParaRPr>
          </a:p>
          <a:p>
            <a:r>
              <a:rPr lang="en-US" sz="2200" b="1" dirty="0">
                <a:latin typeface="Times New Roman" panose="02020603050405020304" pitchFamily="18" charset="0"/>
                <a:cs typeface="Times New Roman" panose="02020603050405020304" pitchFamily="18" charset="0"/>
              </a:rPr>
              <a:t>Recommendation 2</a:t>
            </a:r>
            <a:r>
              <a:rPr lang="en-US" sz="2200" dirty="0">
                <a:latin typeface="Times New Roman" panose="02020603050405020304" pitchFamily="18" charset="0"/>
                <a:cs typeface="Times New Roman" panose="02020603050405020304" pitchFamily="18" charset="0"/>
              </a:rPr>
              <a:t>: Establish a Workgroup to </a:t>
            </a:r>
            <a:r>
              <a:rPr lang="en-US" sz="2200" dirty="0" smtClean="0">
                <a:latin typeface="Times New Roman" panose="02020603050405020304" pitchFamily="18" charset="0"/>
                <a:cs typeface="Times New Roman" panose="02020603050405020304" pitchFamily="18" charset="0"/>
              </a:rPr>
              <a:t>Recommend Updates </a:t>
            </a:r>
            <a:r>
              <a:rPr lang="en-US" sz="2200" dirty="0">
                <a:latin typeface="Times New Roman" panose="02020603050405020304" pitchFamily="18" charset="0"/>
                <a:cs typeface="Times New Roman" panose="02020603050405020304" pitchFamily="18" charset="0"/>
              </a:rPr>
              <a:t>to </a:t>
            </a:r>
            <a:r>
              <a:rPr lang="en-US" sz="2200" dirty="0" smtClean="0">
                <a:latin typeface="Times New Roman" panose="02020603050405020304" pitchFamily="18" charset="0"/>
                <a:cs typeface="Times New Roman" panose="02020603050405020304" pitchFamily="18" charset="0"/>
              </a:rPr>
              <a:t>Statewide Initiatives ( Faculty focused programs- GNF, NNFF, NEDG, ANEC)</a:t>
            </a:r>
          </a:p>
          <a:p>
            <a:endParaRPr lang="en-US" sz="2200" dirty="0" smtClean="0">
              <a:latin typeface="Times New Roman" panose="02020603050405020304" pitchFamily="18" charset="0"/>
              <a:cs typeface="Times New Roman" panose="02020603050405020304" pitchFamily="18" charset="0"/>
            </a:endParaRPr>
          </a:p>
          <a:p>
            <a:r>
              <a:rPr lang="en-US" sz="2200" b="1" dirty="0">
                <a:latin typeface="Times New Roman" panose="02020603050405020304" pitchFamily="18" charset="0"/>
                <a:cs typeface="Times New Roman" panose="02020603050405020304" pitchFamily="18" charset="0"/>
              </a:rPr>
              <a:t>Recommendation 3</a:t>
            </a:r>
            <a:r>
              <a:rPr lang="en-US" sz="2200" dirty="0">
                <a:latin typeface="Times New Roman" panose="02020603050405020304" pitchFamily="18" charset="0"/>
                <a:cs typeface="Times New Roman" panose="02020603050405020304" pitchFamily="18" charset="0"/>
              </a:rPr>
              <a:t>: Continue </a:t>
            </a:r>
            <a:r>
              <a:rPr lang="en-US" sz="2200" dirty="0" smtClean="0">
                <a:latin typeface="Times New Roman" panose="02020603050405020304" pitchFamily="18" charset="0"/>
                <a:cs typeface="Times New Roman" panose="02020603050405020304" pitchFamily="18" charset="0"/>
              </a:rPr>
              <a:t>Established </a:t>
            </a:r>
            <a:r>
              <a:rPr lang="en-US" sz="2200" dirty="0">
                <a:latin typeface="Times New Roman" panose="02020603050405020304" pitchFamily="18" charset="0"/>
                <a:cs typeface="Times New Roman" panose="02020603050405020304" pitchFamily="18" charset="0"/>
              </a:rPr>
              <a:t>Competitive Institutional Grants </a:t>
            </a:r>
            <a:r>
              <a:rPr lang="en-US" sz="2200" dirty="0" smtClean="0">
                <a:latin typeface="Times New Roman" panose="02020603050405020304" pitchFamily="18" charset="0"/>
                <a:cs typeface="Times New Roman" panose="02020603050405020304" pitchFamily="18" charset="0"/>
              </a:rPr>
              <a:t>Initiatives #1-5</a:t>
            </a:r>
          </a:p>
          <a:p>
            <a:endParaRPr lang="en-US" sz="2200" dirty="0">
              <a:latin typeface="Times New Roman" panose="02020603050405020304" pitchFamily="18" charset="0"/>
              <a:cs typeface="Times New Roman" panose="02020603050405020304" pitchFamily="18" charset="0"/>
            </a:endParaRPr>
          </a:p>
          <a:p>
            <a:r>
              <a:rPr lang="en-US" sz="2200" b="1" dirty="0" smtClean="0">
                <a:latin typeface="Times New Roman" panose="02020603050405020304" pitchFamily="18" charset="0"/>
                <a:cs typeface="Times New Roman" panose="02020603050405020304" pitchFamily="18" charset="0"/>
              </a:rPr>
              <a:t>Recommendation </a:t>
            </a:r>
            <a:r>
              <a:rPr lang="en-US" sz="2200" b="1" dirty="0">
                <a:latin typeface="Times New Roman" panose="02020603050405020304" pitchFamily="18" charset="0"/>
                <a:cs typeface="Times New Roman" panose="02020603050405020304" pitchFamily="18" charset="0"/>
              </a:rPr>
              <a:t>4</a:t>
            </a:r>
            <a:r>
              <a:rPr lang="en-US" sz="2200" dirty="0">
                <a:latin typeface="Times New Roman" panose="02020603050405020304" pitchFamily="18" charset="0"/>
                <a:cs typeface="Times New Roman" panose="02020603050405020304" pitchFamily="18" charset="0"/>
              </a:rPr>
              <a:t>: Form NSP I and NSP II Advisory Board </a:t>
            </a:r>
            <a:r>
              <a:rPr lang="en-US" sz="2200" dirty="0" smtClean="0">
                <a:latin typeface="Times New Roman" panose="02020603050405020304" pitchFamily="18" charset="0"/>
                <a:cs typeface="Times New Roman" panose="02020603050405020304" pitchFamily="18" charset="0"/>
              </a:rPr>
              <a:t>to Address Common Issues Between Academia and Practice </a:t>
            </a:r>
          </a:p>
          <a:p>
            <a:endParaRPr lang="en-US" sz="2200" dirty="0">
              <a:latin typeface="Times New Roman" panose="02020603050405020304" pitchFamily="18" charset="0"/>
              <a:cs typeface="Times New Roman" panose="02020603050405020304" pitchFamily="18" charset="0"/>
            </a:endParaRPr>
          </a:p>
          <a:p>
            <a:r>
              <a:rPr lang="en-US" sz="2200" b="1" dirty="0">
                <a:latin typeface="Times New Roman" panose="02020603050405020304" pitchFamily="18" charset="0"/>
                <a:cs typeface="Times New Roman" panose="02020603050405020304" pitchFamily="18" charset="0"/>
              </a:rPr>
              <a:t>Recommendation 5</a:t>
            </a:r>
            <a:r>
              <a:rPr lang="en-US" sz="2200" dirty="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Improve Infrastructure </a:t>
            </a:r>
            <a:r>
              <a:rPr lang="en-US" sz="2200" dirty="0">
                <a:latin typeface="Times New Roman" panose="02020603050405020304" pitchFamily="18" charset="0"/>
                <a:cs typeface="Times New Roman" panose="02020603050405020304" pitchFamily="18" charset="0"/>
              </a:rPr>
              <a:t>for Nursing </a:t>
            </a:r>
            <a:r>
              <a:rPr lang="en-US" sz="2200" dirty="0" smtClean="0">
                <a:latin typeface="Times New Roman" panose="02020603050405020304" pitchFamily="18" charset="0"/>
                <a:cs typeface="Times New Roman" panose="02020603050405020304" pitchFamily="18" charset="0"/>
              </a:rPr>
              <a:t>Workforce Data (no financial support)</a:t>
            </a:r>
            <a:endParaRPr lang="en-US" sz="2200" dirty="0">
              <a:latin typeface="Times New Roman" panose="02020603050405020304" pitchFamily="18" charset="0"/>
              <a:cs typeface="Times New Roman" panose="02020603050405020304" pitchFamily="18" charset="0"/>
            </a:endParaRPr>
          </a:p>
          <a:p>
            <a:endParaRPr lang="en-US" dirty="0"/>
          </a:p>
          <a:p>
            <a:endParaRPr lang="en-US" dirty="0"/>
          </a:p>
        </p:txBody>
      </p:sp>
    </p:spTree>
    <p:extLst>
      <p:ext uri="{BB962C8B-B14F-4D97-AF65-F5344CB8AC3E}">
        <p14:creationId xmlns:p14="http://schemas.microsoft.com/office/powerpoint/2010/main" val="10831300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Services Cost Review Commission 12/11/19</a:t>
            </a:r>
            <a:endParaRPr lang="en-US" dirty="0"/>
          </a:p>
        </p:txBody>
      </p:sp>
      <p:sp>
        <p:nvSpPr>
          <p:cNvPr id="3" name="Content Placeholder 2"/>
          <p:cNvSpPr>
            <a:spLocks noGrp="1"/>
          </p:cNvSpPr>
          <p:nvPr>
            <p:ph sz="quarter" idx="1"/>
          </p:nvPr>
        </p:nvSpPr>
        <p:spPr/>
        <p:txBody>
          <a:bodyPr/>
          <a:lstStyle/>
          <a:p>
            <a:r>
              <a:rPr lang="en-US" dirty="0">
                <a:hlinkClick r:id="rId2"/>
              </a:rPr>
              <a:t>https://</a:t>
            </a:r>
            <a:r>
              <a:rPr lang="en-US" dirty="0" smtClean="0">
                <a:hlinkClick r:id="rId2"/>
              </a:rPr>
              <a:t>hscrc.state.md.us/Documents/December%202019%20Public%20Pre-Meeting%20Materialsv2.pdf</a:t>
            </a:r>
            <a:endParaRPr lang="en-US" dirty="0" smtClean="0"/>
          </a:p>
          <a:p>
            <a:endParaRPr lang="en-US" dirty="0"/>
          </a:p>
          <a:p>
            <a:r>
              <a:rPr lang="en-US" dirty="0" smtClean="0"/>
              <a:t>Renewal of funding of pooled 0.1% of gross hospital patient revenue</a:t>
            </a:r>
          </a:p>
          <a:p>
            <a:r>
              <a:rPr lang="en-US" dirty="0" smtClean="0"/>
              <a:t>Approximately $90 million over 5 years</a:t>
            </a:r>
          </a:p>
          <a:p>
            <a:r>
              <a:rPr lang="en-US" dirty="0" smtClean="0"/>
              <a:t>Most recent FY 2020 NEDG awards were 6 ( 4/6 at out of state programs)</a:t>
            </a:r>
          </a:p>
          <a:p>
            <a:r>
              <a:rPr lang="en-US" dirty="0" smtClean="0"/>
              <a:t>Over 50 New Faculty received NNFF in FY 2020 (50/600 =8% vacancy rate)</a:t>
            </a:r>
          </a:p>
          <a:p>
            <a:r>
              <a:rPr lang="en-US" dirty="0" smtClean="0"/>
              <a:t>Hospital nurse participants reinforce our funders- try to meet their needs</a:t>
            </a:r>
          </a:p>
          <a:p>
            <a:r>
              <a:rPr lang="en-US" dirty="0" smtClean="0"/>
              <a:t>Partnerships make stronger proposals- work with others</a:t>
            </a:r>
          </a:p>
          <a:p>
            <a:r>
              <a:rPr lang="en-US" dirty="0" smtClean="0"/>
              <a:t>Faculty mentoring opportunity- contact NSP II staff if interested</a:t>
            </a:r>
          </a:p>
          <a:p>
            <a:endParaRPr lang="en-US" dirty="0" smtClean="0"/>
          </a:p>
          <a:p>
            <a:endParaRPr lang="en-US" dirty="0"/>
          </a:p>
        </p:txBody>
      </p:sp>
    </p:spTree>
    <p:extLst>
      <p:ext uri="{BB962C8B-B14F-4D97-AF65-F5344CB8AC3E}">
        <p14:creationId xmlns:p14="http://schemas.microsoft.com/office/powerpoint/2010/main" val="551678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FY 2021 Request for Applications (RFA)</a:t>
            </a:r>
            <a:endParaRPr lang="en-US" dirty="0"/>
          </a:p>
        </p:txBody>
      </p:sp>
      <p:sp>
        <p:nvSpPr>
          <p:cNvPr id="3" name="Content Placeholder 2"/>
          <p:cNvSpPr>
            <a:spLocks noGrp="1"/>
          </p:cNvSpPr>
          <p:nvPr>
            <p:ph sz="quarter" idx="1"/>
          </p:nvPr>
        </p:nvSpPr>
        <p:spPr/>
        <p:txBody>
          <a:bodyPr/>
          <a:lstStyle/>
          <a:p>
            <a:r>
              <a:rPr lang="en-US" dirty="0">
                <a:hlinkClick r:id="rId2"/>
              </a:rPr>
              <a:t>https://nursesupport.org/nurse-support-program-ii/grants/competitive-institutional-grants</a:t>
            </a:r>
            <a:r>
              <a:rPr lang="en-US" dirty="0" smtClean="0">
                <a:hlinkClick r:id="rId2"/>
              </a:rPr>
              <a:t>/</a:t>
            </a:r>
            <a:endParaRPr lang="en-US" dirty="0" smtClean="0"/>
          </a:p>
          <a:p>
            <a:endParaRPr lang="en-US" dirty="0"/>
          </a:p>
          <a:p>
            <a:r>
              <a:rPr lang="en-US" dirty="0" smtClean="0"/>
              <a:t>Initiatives #1-#5 were endorsed by Deans/Directors, Strategic Planning Stakeholders ( MNA, MDAC, MHA, MNWC, MNRC, MBON, NSP I Advisory Board, MONL) and Statewide Academic/Practice partners</a:t>
            </a:r>
          </a:p>
          <a:p>
            <a:r>
              <a:rPr lang="en-US" dirty="0" smtClean="0"/>
              <a:t>Initiative #6 is new- to help address concerns with Hal and Jo Cohen GNF through the “Cohen Scholars” pilot- open to schools with graduate programs</a:t>
            </a:r>
          </a:p>
          <a:p>
            <a:r>
              <a:rPr lang="en-US" dirty="0" smtClean="0"/>
              <a:t>Changes include: Increased $100K limit on Resource Grants; Carryover Limitations defined; Focus on Faculty- personnel to teach is #1 approved funding; Ineligible costs revised; Report requirements clarified- Outcomes Tables and Mandatory Dissemination</a:t>
            </a:r>
            <a:endParaRPr lang="en-US" dirty="0"/>
          </a:p>
        </p:txBody>
      </p:sp>
    </p:spTree>
    <p:extLst>
      <p:ext uri="{BB962C8B-B14F-4D97-AF65-F5344CB8AC3E}">
        <p14:creationId xmlns:p14="http://schemas.microsoft.com/office/powerpoint/2010/main" val="24680523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NSP II Events</a:t>
            </a:r>
            <a:endParaRPr lang="en-US" dirty="0"/>
          </a:p>
        </p:txBody>
      </p:sp>
      <p:sp>
        <p:nvSpPr>
          <p:cNvPr id="3" name="Content Placeholder 2"/>
          <p:cNvSpPr>
            <a:spLocks noGrp="1"/>
          </p:cNvSpPr>
          <p:nvPr>
            <p:ph sz="quarter" idx="1"/>
          </p:nvPr>
        </p:nvSpPr>
        <p:spPr/>
        <p:txBody>
          <a:bodyPr/>
          <a:lstStyle/>
          <a:p>
            <a:r>
              <a:rPr lang="en-US" dirty="0" err="1" smtClean="0"/>
              <a:t>Januar</a:t>
            </a:r>
            <a:r>
              <a:rPr lang="en-US" dirty="0" smtClean="0"/>
              <a:t> 9, 2020      ATB Coordinators Meeting               	Carroll CC</a:t>
            </a:r>
          </a:p>
          <a:p>
            <a:r>
              <a:rPr lang="en-US" dirty="0" smtClean="0"/>
              <a:t>January 14, 2020    Doctoral Education Summit             	Shady Grove  </a:t>
            </a:r>
          </a:p>
          <a:p>
            <a:r>
              <a:rPr lang="en-US" dirty="0" smtClean="0"/>
              <a:t>January 16, 2020    </a:t>
            </a:r>
            <a:r>
              <a:rPr lang="en-US" dirty="0" err="1" smtClean="0"/>
              <a:t>NextGen</a:t>
            </a:r>
            <a:r>
              <a:rPr lang="en-US" dirty="0" smtClean="0"/>
              <a:t> Workshop                        	UMSON       </a:t>
            </a:r>
          </a:p>
          <a:p>
            <a:r>
              <a:rPr lang="en-US" dirty="0" smtClean="0"/>
              <a:t>January 17, 2020    NSP II Faculty Programs Workgroup    	Columbia</a:t>
            </a:r>
          </a:p>
          <a:p>
            <a:r>
              <a:rPr lang="en-US" dirty="0" smtClean="0"/>
              <a:t>February 21, 2020   CNE Workshop                             	Columbia</a:t>
            </a:r>
          </a:p>
          <a:p>
            <a:r>
              <a:rPr lang="en-US" dirty="0" smtClean="0"/>
              <a:t>March 6, 2020        NSP II Proposals Due                      	MHEC Offices</a:t>
            </a:r>
          </a:p>
          <a:p>
            <a:r>
              <a:rPr lang="en-US" dirty="0" smtClean="0"/>
              <a:t>April 18, 2020        MNA Education Summit                 	Linthicum</a:t>
            </a:r>
          </a:p>
          <a:p>
            <a:r>
              <a:rPr lang="en-US" dirty="0" smtClean="0"/>
              <a:t>May 18, 2020         MDAC                                            	UMSON</a:t>
            </a:r>
          </a:p>
          <a:p>
            <a:endParaRPr lang="en-US" dirty="0"/>
          </a:p>
          <a:p>
            <a:pPr marL="0" indent="0">
              <a:buNone/>
            </a:pPr>
            <a:r>
              <a:rPr lang="en-US" b="1" dirty="0" smtClean="0"/>
              <a:t>“The </a:t>
            </a:r>
            <a:r>
              <a:rPr lang="en-US" b="1" dirty="0"/>
              <a:t>Future of Nursing: Maryland Leading the Way"</a:t>
            </a:r>
            <a:endParaRPr lang="en-US" dirty="0"/>
          </a:p>
          <a:p>
            <a:pPr marL="0" indent="0">
              <a:buNone/>
            </a:pPr>
            <a:r>
              <a:rPr lang="en-US" b="1" dirty="0" smtClean="0"/>
              <a:t>  Monday</a:t>
            </a:r>
            <a:r>
              <a:rPr lang="en-US" b="1" dirty="0"/>
              <a:t>, May 18, </a:t>
            </a:r>
            <a:r>
              <a:rPr lang="en-US" b="1" dirty="0" smtClean="0"/>
              <a:t>2020  Abstracts due 4/8/20</a:t>
            </a:r>
            <a:endParaRPr lang="en-US" dirty="0"/>
          </a:p>
          <a:p>
            <a:pPr marL="0" indent="0">
              <a:buNone/>
            </a:pPr>
            <a:r>
              <a:rPr lang="en-US" dirty="0" smtClean="0"/>
              <a:t>Check the NSP II website at </a:t>
            </a:r>
            <a:r>
              <a:rPr lang="en-US" dirty="0" smtClean="0">
                <a:hlinkClick r:id="rId2"/>
              </a:rPr>
              <a:t>www.nursesupport.org</a:t>
            </a:r>
            <a:r>
              <a:rPr lang="en-US" dirty="0" smtClean="0"/>
              <a:t> on Meetings </a:t>
            </a:r>
            <a:r>
              <a:rPr lang="en-US" smtClean="0"/>
              <a:t>for details</a:t>
            </a:r>
            <a:endParaRPr lang="en-US" dirty="0"/>
          </a:p>
        </p:txBody>
      </p:sp>
    </p:spTree>
    <p:extLst>
      <p:ext uri="{BB962C8B-B14F-4D97-AF65-F5344CB8AC3E}">
        <p14:creationId xmlns:p14="http://schemas.microsoft.com/office/powerpoint/2010/main" val="12996197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Special Presentations</a:t>
            </a:r>
            <a:endParaRPr lang="en-US" dirty="0"/>
          </a:p>
        </p:txBody>
      </p:sp>
      <p:sp>
        <p:nvSpPr>
          <p:cNvPr id="3" name="Content Placeholder 2"/>
          <p:cNvSpPr>
            <a:spLocks noGrp="1"/>
          </p:cNvSpPr>
          <p:nvPr>
            <p:ph sz="quarter" idx="1"/>
          </p:nvPr>
        </p:nvSpPr>
        <p:spPr/>
        <p:txBody>
          <a:bodyPr/>
          <a:lstStyle/>
          <a:p>
            <a:pPr marL="0" indent="0">
              <a:buNone/>
            </a:pPr>
            <a:r>
              <a:rPr lang="en-US" dirty="0" smtClean="0"/>
              <a:t>National League for Nursing PAX Testing</a:t>
            </a:r>
          </a:p>
          <a:p>
            <a:pPr marL="0" indent="0">
              <a:buNone/>
            </a:pPr>
            <a:r>
              <a:rPr lang="en-US" dirty="0" smtClean="0"/>
              <a:t>by Dr. Nancy Perry, Carroll Community College</a:t>
            </a:r>
          </a:p>
          <a:p>
            <a:pPr marL="0" indent="0">
              <a:buNone/>
            </a:pPr>
            <a:endParaRPr lang="en-US" dirty="0"/>
          </a:p>
          <a:p>
            <a:pPr marL="0" indent="0">
              <a:buNone/>
            </a:pPr>
            <a:r>
              <a:rPr lang="en-US" dirty="0" smtClean="0"/>
              <a:t>First National Faculty Meeting- American Association of Colleges of Nursing </a:t>
            </a:r>
            <a:r>
              <a:rPr lang="en-US" i="1" dirty="0" smtClean="0"/>
              <a:t>Essentials</a:t>
            </a:r>
            <a:r>
              <a:rPr lang="en-US" dirty="0" smtClean="0"/>
              <a:t> by Dr. Rita </a:t>
            </a:r>
            <a:r>
              <a:rPr lang="en-US" dirty="0" err="1" smtClean="0"/>
              <a:t>D’Aoust</a:t>
            </a:r>
            <a:endParaRPr lang="en-US" dirty="0" smtClean="0"/>
          </a:p>
          <a:p>
            <a:pPr marL="0" indent="0">
              <a:buNone/>
            </a:pPr>
            <a:r>
              <a:rPr lang="en-US" dirty="0">
                <a:hlinkClick r:id="rId2"/>
              </a:rPr>
              <a:t>AACN's Essentials Task Force</a:t>
            </a:r>
            <a:r>
              <a:rPr lang="en-US" dirty="0"/>
              <a:t> is moving ahead with its charge to re-envision the</a:t>
            </a:r>
            <a:r>
              <a:rPr lang="en-US" i="1" dirty="0"/>
              <a:t> Essentials </a:t>
            </a:r>
            <a:r>
              <a:rPr lang="en-US" dirty="0"/>
              <a:t>documents, which are used to ensure quality in nursing programs offered at the baccalaureate, master's, and doctoral (DNP) levels. </a:t>
            </a:r>
          </a:p>
        </p:txBody>
      </p:sp>
    </p:spTree>
    <p:extLst>
      <p:ext uri="{BB962C8B-B14F-4D97-AF65-F5344CB8AC3E}">
        <p14:creationId xmlns:p14="http://schemas.microsoft.com/office/powerpoint/2010/main" val="21418645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Director Presentations December 13, 2019</a:t>
            </a:r>
            <a:endParaRPr lang="en-US" dirty="0"/>
          </a:p>
        </p:txBody>
      </p:sp>
      <p:sp>
        <p:nvSpPr>
          <p:cNvPr id="3" name="Content Placeholder 2"/>
          <p:cNvSpPr>
            <a:spLocks noGrp="1"/>
          </p:cNvSpPr>
          <p:nvPr>
            <p:ph sz="quarter" idx="1"/>
          </p:nvPr>
        </p:nvSpPr>
        <p:spPr/>
        <p:txBody>
          <a:bodyPr/>
          <a:lstStyle/>
          <a:p>
            <a:pPr marL="0" indent="0">
              <a:buNone/>
            </a:pPr>
            <a:r>
              <a:rPr lang="en-US" dirty="0" smtClean="0"/>
              <a:t>Johns Hopkins CRNA Planning Grant                            Dr. Bruce </a:t>
            </a:r>
            <a:r>
              <a:rPr lang="en-US" dirty="0" err="1" smtClean="0"/>
              <a:t>Schoneboom</a:t>
            </a:r>
            <a:endParaRPr lang="en-US" dirty="0" smtClean="0"/>
          </a:p>
          <a:p>
            <a:pPr marL="0" indent="0">
              <a:buNone/>
            </a:pPr>
            <a:r>
              <a:rPr lang="en-US" dirty="0" smtClean="0"/>
              <a:t>Johns Hopkins PRIME Model                                         Dr. Rita </a:t>
            </a:r>
            <a:r>
              <a:rPr lang="en-US" dirty="0" err="1" smtClean="0"/>
              <a:t>D’Aoust</a:t>
            </a:r>
            <a:endParaRPr lang="en-US" dirty="0" smtClean="0"/>
          </a:p>
          <a:p>
            <a:pPr marL="0" indent="0">
              <a:buNone/>
            </a:pPr>
            <a:r>
              <a:rPr lang="en-US" dirty="0" smtClean="0"/>
              <a:t>Stevenson’s ATB/MS &amp; ATB Cohort Model                     Dr. Judith </a:t>
            </a:r>
            <a:r>
              <a:rPr lang="en-US" dirty="0" err="1" smtClean="0"/>
              <a:t>Feustle</a:t>
            </a:r>
            <a:endParaRPr lang="en-US" dirty="0" smtClean="0"/>
          </a:p>
          <a:p>
            <a:pPr marL="0" indent="0">
              <a:buNone/>
            </a:pPr>
            <a:r>
              <a:rPr lang="en-US" dirty="0" smtClean="0"/>
              <a:t>Salisbury’s ES- Faculty Academy &amp; Mentoring Initiative     Brad Hauck</a:t>
            </a:r>
          </a:p>
          <a:p>
            <a:pPr marL="0" indent="0">
              <a:buNone/>
            </a:pPr>
            <a:r>
              <a:rPr lang="en-US" dirty="0" smtClean="0"/>
              <a:t>Salisbury’s Leadership Toolkits                                        Beverly Payne</a:t>
            </a:r>
          </a:p>
          <a:p>
            <a:pPr marL="0" indent="0">
              <a:buNone/>
            </a:pPr>
            <a:r>
              <a:rPr lang="en-US" dirty="0" smtClean="0"/>
              <a:t>Salisbury &amp; UMSON Lead Nursing Forward                    Abby Johnson</a:t>
            </a:r>
          </a:p>
          <a:p>
            <a:pPr marL="0" indent="0">
              <a:buNone/>
            </a:pPr>
            <a:r>
              <a:rPr lang="en-US" dirty="0" smtClean="0"/>
              <a:t>Anne Arundel CC APIN- ATB/BSN             Beth </a:t>
            </a:r>
            <a:r>
              <a:rPr lang="en-US" dirty="0" err="1" smtClean="0"/>
              <a:t>Batturs</a:t>
            </a:r>
            <a:r>
              <a:rPr lang="en-US" dirty="0" smtClean="0"/>
              <a:t> Martin/Lauren Decker</a:t>
            </a:r>
          </a:p>
          <a:p>
            <a:pPr marL="0" indent="0">
              <a:buNone/>
            </a:pPr>
            <a:r>
              <a:rPr lang="en-US" dirty="0" smtClean="0"/>
              <a:t>College of Southern MD  APIN- ATB/BSN                       Mona Weber</a:t>
            </a:r>
          </a:p>
          <a:p>
            <a:pPr marL="0" indent="0">
              <a:buNone/>
            </a:pPr>
            <a:r>
              <a:rPr lang="en-US" dirty="0" smtClean="0"/>
              <a:t>Community College of Baltimore Co APIN-ATB/BSN       Karen </a:t>
            </a:r>
            <a:r>
              <a:rPr lang="en-US" dirty="0" err="1" smtClean="0"/>
              <a:t>Wons</a:t>
            </a:r>
            <a:endParaRPr lang="en-US" dirty="0" smtClean="0"/>
          </a:p>
          <a:p>
            <a:pPr marL="0" indent="0">
              <a:buNone/>
            </a:pPr>
            <a:r>
              <a:rPr lang="en-US" dirty="0" smtClean="0"/>
              <a:t>Montgomery College M2ADN, ATB/BSN                         Monique Davis</a:t>
            </a:r>
          </a:p>
          <a:p>
            <a:pPr marL="0" indent="0">
              <a:buNone/>
            </a:pPr>
            <a:r>
              <a:rPr lang="en-US" dirty="0" smtClean="0"/>
              <a:t>Maryland Clinical Simulation Resource Consortium          Monique Davis</a:t>
            </a:r>
          </a:p>
          <a:p>
            <a:pPr marL="0" indent="0">
              <a:buNone/>
            </a:pPr>
            <a:endParaRPr lang="en-US" dirty="0"/>
          </a:p>
        </p:txBody>
      </p:sp>
    </p:spTree>
    <p:extLst>
      <p:ext uri="{BB962C8B-B14F-4D97-AF65-F5344CB8AC3E}">
        <p14:creationId xmlns:p14="http://schemas.microsoft.com/office/powerpoint/2010/main" val="2296470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NSP II Program Evaluation </a:t>
            </a:r>
            <a:endParaRPr lang="en-US" dirty="0"/>
          </a:p>
        </p:txBody>
      </p:sp>
      <p:sp>
        <p:nvSpPr>
          <p:cNvPr id="3" name="Content Placeholder 2"/>
          <p:cNvSpPr>
            <a:spLocks noGrp="1"/>
          </p:cNvSpPr>
          <p:nvPr>
            <p:ph sz="quarter" idx="1"/>
          </p:nvPr>
        </p:nvSpPr>
        <p:spPr/>
        <p:txBody>
          <a:bodyPr/>
          <a:lstStyle/>
          <a:p>
            <a:r>
              <a:rPr lang="en-US" dirty="0" smtClean="0"/>
              <a:t>Meetings Jan- December, 2019</a:t>
            </a:r>
          </a:p>
          <a:p>
            <a:r>
              <a:rPr lang="en-US" dirty="0" smtClean="0"/>
              <a:t>Data Collection &amp; Analysis</a:t>
            </a:r>
          </a:p>
          <a:p>
            <a:r>
              <a:rPr lang="en-US" dirty="0" smtClean="0"/>
              <a:t>NSP II Projects outcomes- review of initiatives, funding, results</a:t>
            </a:r>
          </a:p>
          <a:p>
            <a:r>
              <a:rPr lang="en-US" dirty="0" smtClean="0"/>
              <a:t>Literature Review- APIN, CNE, Diversity, Faculty shortage, nursing shortage</a:t>
            </a:r>
          </a:p>
          <a:p>
            <a:r>
              <a:rPr lang="en-US" dirty="0" smtClean="0"/>
              <a:t>Trends ( pre-licensure graduates continued to trend downward)</a:t>
            </a:r>
          </a:p>
          <a:p>
            <a:r>
              <a:rPr lang="en-US" dirty="0" smtClean="0"/>
              <a:t>National nursing workforce projections- nursing shortages</a:t>
            </a:r>
          </a:p>
          <a:p>
            <a:r>
              <a:rPr lang="en-US" dirty="0" smtClean="0"/>
              <a:t>Maryland’s nursing workforce- difficulty accessing MBON data</a:t>
            </a:r>
          </a:p>
          <a:p>
            <a:r>
              <a:rPr lang="en-US" dirty="0" smtClean="0"/>
              <a:t>Hospital concerns- agency nurse use, vacancy rates, turnover</a:t>
            </a:r>
          </a:p>
          <a:p>
            <a:r>
              <a:rPr lang="en-US" dirty="0" smtClean="0"/>
              <a:t>School concerns- clinical site restrictions, lack of clinical opportunities</a:t>
            </a:r>
          </a:p>
          <a:p>
            <a:r>
              <a:rPr lang="en-US" dirty="0" smtClean="0"/>
              <a:t>Student concerns- tuition, student debt, access to open seats, ATB, NR</a:t>
            </a:r>
          </a:p>
          <a:p>
            <a:r>
              <a:rPr lang="en-US" dirty="0" smtClean="0"/>
              <a:t>NSP II impact on increasing nurse graduates, recruiting/retaining/developing faculty, increasing educational capacity, increasing diversity and underrepresented groups in nursing, meeting the IOM goals </a:t>
            </a:r>
            <a:endParaRPr lang="en-US" dirty="0"/>
          </a:p>
        </p:txBody>
      </p:sp>
    </p:spTree>
    <p:extLst>
      <p:ext uri="{BB962C8B-B14F-4D97-AF65-F5344CB8AC3E}">
        <p14:creationId xmlns:p14="http://schemas.microsoft.com/office/powerpoint/2010/main" val="1073174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Nurse Support Program II</a:t>
            </a:r>
            <a:endParaRPr lang="en-US" dirty="0"/>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685800" y="1447800"/>
            <a:ext cx="4457700" cy="4457700"/>
          </a:xfrm>
        </p:spPr>
      </p:pic>
      <p:sp>
        <p:nvSpPr>
          <p:cNvPr id="5" name="TextBox 4"/>
          <p:cNvSpPr txBox="1"/>
          <p:nvPr/>
        </p:nvSpPr>
        <p:spPr>
          <a:xfrm>
            <a:off x="5867400" y="1828800"/>
            <a:ext cx="2819401" cy="830997"/>
          </a:xfrm>
          <a:prstGeom prst="rect">
            <a:avLst/>
          </a:prstGeom>
          <a:noFill/>
        </p:spPr>
        <p:txBody>
          <a:bodyPr wrap="square" rtlCol="0">
            <a:spAutoFit/>
          </a:bodyPr>
          <a:lstStyle/>
          <a:p>
            <a:r>
              <a:rPr lang="en-US" sz="2400" dirty="0" smtClean="0"/>
              <a:t>Building Nursing Educational Capacity</a:t>
            </a:r>
            <a:endParaRPr lang="en-US" sz="2400" dirty="0"/>
          </a:p>
        </p:txBody>
      </p:sp>
      <p:sp>
        <p:nvSpPr>
          <p:cNvPr id="6" name="TextBox 5"/>
          <p:cNvSpPr txBox="1"/>
          <p:nvPr/>
        </p:nvSpPr>
        <p:spPr>
          <a:xfrm>
            <a:off x="5867400" y="2971800"/>
            <a:ext cx="2819400" cy="830997"/>
          </a:xfrm>
          <a:prstGeom prst="rect">
            <a:avLst/>
          </a:prstGeom>
          <a:noFill/>
        </p:spPr>
        <p:txBody>
          <a:bodyPr wrap="square" rtlCol="0">
            <a:spAutoFit/>
          </a:bodyPr>
          <a:lstStyle/>
          <a:p>
            <a:r>
              <a:rPr lang="en-US" sz="2400" dirty="0" smtClean="0"/>
              <a:t>Supporting Nurse Faculty</a:t>
            </a:r>
            <a:endParaRPr lang="en-US" sz="2400" dirty="0"/>
          </a:p>
        </p:txBody>
      </p:sp>
      <p:sp>
        <p:nvSpPr>
          <p:cNvPr id="7" name="TextBox 6"/>
          <p:cNvSpPr txBox="1"/>
          <p:nvPr/>
        </p:nvSpPr>
        <p:spPr>
          <a:xfrm>
            <a:off x="5867400" y="4495800"/>
            <a:ext cx="3276601" cy="830997"/>
          </a:xfrm>
          <a:prstGeom prst="rect">
            <a:avLst/>
          </a:prstGeom>
          <a:noFill/>
        </p:spPr>
        <p:txBody>
          <a:bodyPr wrap="square" rtlCol="0">
            <a:spAutoFit/>
          </a:bodyPr>
          <a:lstStyle/>
          <a:p>
            <a:r>
              <a:rPr lang="en-US" sz="2400" dirty="0" smtClean="0"/>
              <a:t>Preparing the Future Nursing Workforce</a:t>
            </a:r>
            <a:endParaRPr lang="en-US" sz="2400" dirty="0"/>
          </a:p>
        </p:txBody>
      </p:sp>
    </p:spTree>
    <p:extLst>
      <p:ext uri="{BB962C8B-B14F-4D97-AF65-F5344CB8AC3E}">
        <p14:creationId xmlns:p14="http://schemas.microsoft.com/office/powerpoint/2010/main" val="2023137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3657600"/>
            <a:ext cx="6858000" cy="1295400"/>
          </a:xfrm>
        </p:spPr>
        <p:txBody>
          <a:bodyPr>
            <a:normAutofit fontScale="90000"/>
          </a:bodyPr>
          <a:lstStyle/>
          <a:p>
            <a:r>
              <a:rPr lang="en-US" sz="2900" b="1" dirty="0">
                <a:latin typeface="Times New Roman" panose="02020603050405020304" pitchFamily="18" charset="0"/>
                <a:cs typeface="Times New Roman" panose="02020603050405020304" pitchFamily="18" charset="0"/>
              </a:rPr>
              <a:t>Nurse Support Program </a:t>
            </a:r>
            <a:r>
              <a:rPr lang="en-US" sz="2900" b="1" dirty="0" smtClean="0">
                <a:latin typeface="Times New Roman" panose="02020603050405020304" pitchFamily="18" charset="0"/>
                <a:cs typeface="Times New Roman" panose="02020603050405020304" pitchFamily="18" charset="0"/>
              </a:rPr>
              <a:t>II: </a:t>
            </a:r>
            <a:r>
              <a:rPr lang="en-US" sz="2900" b="1" dirty="0">
                <a:latin typeface="Times New Roman" panose="02020603050405020304" pitchFamily="18" charset="0"/>
                <a:cs typeface="Times New Roman" panose="02020603050405020304" pitchFamily="18" charset="0"/>
              </a:rPr>
              <a:t/>
            </a:r>
            <a:br>
              <a:rPr lang="en-US" sz="2900" b="1" dirty="0">
                <a:latin typeface="Times New Roman" panose="02020603050405020304" pitchFamily="18" charset="0"/>
                <a:cs typeface="Times New Roman" panose="02020603050405020304" pitchFamily="18" charset="0"/>
              </a:rPr>
            </a:br>
            <a:r>
              <a:rPr lang="en-US" sz="2900" b="1" dirty="0" smtClean="0">
                <a:latin typeface="Times New Roman" panose="02020603050405020304" pitchFamily="18" charset="0"/>
                <a:cs typeface="Times New Roman" panose="02020603050405020304" pitchFamily="18" charset="0"/>
              </a:rPr>
              <a:t>5 Year Evaluation and </a:t>
            </a:r>
            <a:r>
              <a:rPr lang="en-US" sz="2900" b="1" dirty="0">
                <a:latin typeface="Times New Roman" panose="02020603050405020304" pitchFamily="18" charset="0"/>
                <a:cs typeface="Times New Roman" panose="02020603050405020304" pitchFamily="18" charset="0"/>
              </a:rPr>
              <a:t/>
            </a:r>
            <a:br>
              <a:rPr lang="en-US" sz="2900" b="1" dirty="0">
                <a:latin typeface="Times New Roman" panose="02020603050405020304" pitchFamily="18" charset="0"/>
                <a:cs typeface="Times New Roman" panose="02020603050405020304" pitchFamily="18" charset="0"/>
              </a:rPr>
            </a:br>
            <a:r>
              <a:rPr lang="en-US" sz="2900" b="1" dirty="0" smtClean="0">
                <a:latin typeface="Times New Roman" panose="02020603050405020304" pitchFamily="18" charset="0"/>
                <a:cs typeface="Times New Roman" panose="02020603050405020304" pitchFamily="18" charset="0"/>
              </a:rPr>
              <a:t>Final </a:t>
            </a:r>
            <a:r>
              <a:rPr lang="en-US" sz="2900" b="1" dirty="0">
                <a:latin typeface="Times New Roman" panose="02020603050405020304" pitchFamily="18" charset="0"/>
                <a:cs typeface="Times New Roman" panose="02020603050405020304" pitchFamily="18" charset="0"/>
              </a:rPr>
              <a:t>Recommendations for Future </a:t>
            </a:r>
            <a:r>
              <a:rPr lang="en-US" sz="2900" b="1" dirty="0" smtClean="0">
                <a:latin typeface="Times New Roman" panose="02020603050405020304" pitchFamily="18" charset="0"/>
                <a:cs typeface="Times New Roman" panose="02020603050405020304" pitchFamily="18" charset="0"/>
              </a:rPr>
              <a:t>Funding </a:t>
            </a:r>
            <a:r>
              <a:rPr lang="en-US" dirty="0"/>
              <a:t/>
            </a:r>
            <a:br>
              <a:rPr lang="en-US" dirty="0"/>
            </a:br>
            <a:endParaRPr lang="en-US" dirty="0"/>
          </a:p>
        </p:txBody>
      </p:sp>
      <p:sp>
        <p:nvSpPr>
          <p:cNvPr id="3" name="Subtitle 2"/>
          <p:cNvSpPr>
            <a:spLocks noGrp="1"/>
          </p:cNvSpPr>
          <p:nvPr>
            <p:ph type="subTitle" idx="1"/>
          </p:nvPr>
        </p:nvSpPr>
        <p:spPr/>
        <p:txBody>
          <a:bodyPr>
            <a:normAutofit fontScale="25000" lnSpcReduction="20000"/>
          </a:bodyPr>
          <a:lstStyle/>
          <a:p>
            <a:r>
              <a:rPr lang="en-US" sz="7200" i="1" dirty="0" smtClean="0">
                <a:solidFill>
                  <a:schemeClr val="tx1"/>
                </a:solidFill>
                <a:latin typeface="Times New Roman" panose="02020603050405020304" pitchFamily="18" charset="0"/>
                <a:cs typeface="Times New Roman" panose="02020603050405020304" pitchFamily="18" charset="0"/>
              </a:rPr>
              <a:t>Oscar Ibarra, HSCRC</a:t>
            </a:r>
            <a:endParaRPr lang="en-US" sz="7200" i="1" dirty="0">
              <a:solidFill>
                <a:schemeClr val="tx1"/>
              </a:solidFill>
              <a:latin typeface="Times New Roman" panose="02020603050405020304" pitchFamily="18" charset="0"/>
              <a:cs typeface="Times New Roman" panose="02020603050405020304" pitchFamily="18" charset="0"/>
            </a:endParaRPr>
          </a:p>
          <a:p>
            <a:r>
              <a:rPr lang="en-US" sz="7200" i="1" dirty="0">
                <a:solidFill>
                  <a:schemeClr val="tx1"/>
                </a:solidFill>
                <a:latin typeface="Times New Roman" panose="02020603050405020304" pitchFamily="18" charset="0"/>
                <a:cs typeface="Times New Roman" panose="02020603050405020304" pitchFamily="18" charset="0"/>
              </a:rPr>
              <a:t>Peg Daw, MHEC</a:t>
            </a:r>
          </a:p>
          <a:p>
            <a:endParaRPr lang="en-US" sz="4300" dirty="0">
              <a:solidFill>
                <a:schemeClr val="tx1"/>
              </a:solidFill>
              <a:latin typeface="Times New Roman" panose="02020603050405020304" pitchFamily="18" charset="0"/>
              <a:cs typeface="Times New Roman" panose="02020603050405020304" pitchFamily="18" charset="0"/>
            </a:endParaRPr>
          </a:p>
          <a:p>
            <a:endParaRPr lang="en-US" dirty="0"/>
          </a:p>
        </p:txBody>
      </p:sp>
      <p:sp>
        <p:nvSpPr>
          <p:cNvPr id="4" name="TextBox 3"/>
          <p:cNvSpPr txBox="1"/>
          <p:nvPr/>
        </p:nvSpPr>
        <p:spPr>
          <a:xfrm>
            <a:off x="6400800" y="3263533"/>
            <a:ext cx="1676400" cy="300082"/>
          </a:xfrm>
          <a:prstGeom prst="rect">
            <a:avLst/>
          </a:prstGeom>
          <a:noFill/>
        </p:spPr>
        <p:txBody>
          <a:bodyPr wrap="square" rtlCol="0">
            <a:spAutoFit/>
          </a:bodyPr>
          <a:lstStyle/>
          <a:p>
            <a:pPr algn="r" defTabSz="457200"/>
            <a:r>
              <a:rPr lang="en-US" sz="1350" i="1" dirty="0" smtClean="0">
                <a:solidFill>
                  <a:prstClr val="black">
                    <a:lumMod val="85000"/>
                    <a:lumOff val="15000"/>
                  </a:prstClr>
                </a:solidFill>
              </a:rPr>
              <a:t>December 11, </a:t>
            </a:r>
            <a:r>
              <a:rPr lang="en-US" sz="1350" i="1" dirty="0">
                <a:solidFill>
                  <a:prstClr val="black">
                    <a:lumMod val="85000"/>
                    <a:lumOff val="15000"/>
                  </a:prstClr>
                </a:solidFill>
              </a:rPr>
              <a:t>2019</a:t>
            </a:r>
          </a:p>
        </p:txBody>
      </p:sp>
    </p:spTree>
    <p:extLst>
      <p:ext uri="{BB962C8B-B14F-4D97-AF65-F5344CB8AC3E}">
        <p14:creationId xmlns:p14="http://schemas.microsoft.com/office/powerpoint/2010/main" val="37505146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latin typeface="Times New Roman" panose="02020603050405020304" pitchFamily="18" charset="0"/>
                <a:cs typeface="Times New Roman" panose="02020603050405020304" pitchFamily="18" charset="0"/>
              </a:rPr>
              <a:t>Nurse Support Program II : An Overview</a:t>
            </a:r>
            <a:endParaRPr lang="en-US" sz="3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p:txBody>
          <a:bodyPr>
            <a:normAutofit/>
          </a:bodyPr>
          <a:lstStyle/>
          <a:p>
            <a:r>
              <a:rPr lang="en-US" sz="2800" dirty="0" smtClean="0">
                <a:latin typeface="Times New Roman" panose="02020603050405020304" pitchFamily="18" charset="0"/>
                <a:cs typeface="Times New Roman" panose="02020603050405020304" pitchFamily="18" charset="0"/>
              </a:rPr>
              <a:t>Established in 2005 </a:t>
            </a:r>
            <a:r>
              <a:rPr lang="en-US" sz="2800" dirty="0">
                <a:latin typeface="Times New Roman" panose="02020603050405020304" pitchFamily="18" charset="0"/>
                <a:cs typeface="Times New Roman" panose="02020603050405020304" pitchFamily="18" charset="0"/>
              </a:rPr>
              <a:t>to increase Maryland’s academic capacity </a:t>
            </a:r>
            <a:r>
              <a:rPr lang="en-US" sz="2800" dirty="0" smtClean="0">
                <a:latin typeface="Times New Roman" panose="02020603050405020304" pitchFamily="18" charset="0"/>
                <a:cs typeface="Times New Roman" panose="02020603050405020304" pitchFamily="18" charset="0"/>
              </a:rPr>
              <a:t>for nursing education </a:t>
            </a:r>
          </a:p>
          <a:p>
            <a:r>
              <a:rPr lang="en-US" sz="2800" dirty="0" smtClean="0">
                <a:latin typeface="Times New Roman" panose="02020603050405020304" pitchFamily="18" charset="0"/>
                <a:cs typeface="Times New Roman" panose="02020603050405020304" pitchFamily="18" charset="0"/>
              </a:rPr>
              <a:t>Administered </a:t>
            </a:r>
            <a:r>
              <a:rPr lang="en-US" sz="2800" dirty="0">
                <a:latin typeface="Times New Roman" panose="02020603050405020304" pitchFamily="18" charset="0"/>
                <a:cs typeface="Times New Roman" panose="02020603050405020304" pitchFamily="18" charset="0"/>
              </a:rPr>
              <a:t>by the Maryland Higher Education Commission (MHEC</a:t>
            </a:r>
            <a:r>
              <a:rPr lang="en-US" sz="2800" dirty="0" smtClean="0">
                <a:latin typeface="Times New Roman" panose="02020603050405020304" pitchFamily="18" charset="0"/>
                <a:cs typeface="Times New Roman" panose="02020603050405020304" pitchFamily="18" charset="0"/>
              </a:rPr>
              <a:t>)</a:t>
            </a:r>
          </a:p>
          <a:p>
            <a:r>
              <a:rPr lang="en-US" sz="2800" dirty="0" smtClean="0">
                <a:latin typeface="Times New Roman" panose="02020603050405020304" pitchFamily="18" charset="0"/>
                <a:cs typeface="Times New Roman" panose="02020603050405020304" pitchFamily="18" charset="0"/>
              </a:rPr>
              <a:t>Funded </a:t>
            </a:r>
            <a:r>
              <a:rPr lang="en-US" sz="2800" dirty="0">
                <a:latin typeface="Times New Roman" panose="02020603050405020304" pitchFamily="18" charset="0"/>
                <a:cs typeface="Times New Roman" panose="02020603050405020304" pitchFamily="18" charset="0"/>
              </a:rPr>
              <a:t>through </a:t>
            </a:r>
            <a:r>
              <a:rPr lang="en-US" sz="2800" dirty="0" smtClean="0">
                <a:latin typeface="Times New Roman" panose="02020603050405020304" pitchFamily="18" charset="0"/>
                <a:cs typeface="Times New Roman" panose="02020603050405020304" pitchFamily="18" charset="0"/>
              </a:rPr>
              <a:t>pooled </a:t>
            </a:r>
            <a:r>
              <a:rPr lang="en-US" sz="2800" dirty="0">
                <a:latin typeface="Times New Roman" panose="02020603050405020304" pitchFamily="18" charset="0"/>
                <a:cs typeface="Times New Roman" panose="02020603050405020304" pitchFamily="18" charset="0"/>
              </a:rPr>
              <a:t>assessments totaling up to 0.1 </a:t>
            </a:r>
            <a:r>
              <a:rPr lang="en-US" sz="2800" dirty="0" smtClean="0">
                <a:latin typeface="Times New Roman" panose="02020603050405020304" pitchFamily="18" charset="0"/>
                <a:cs typeface="Times New Roman" panose="02020603050405020304" pitchFamily="18" charset="0"/>
              </a:rPr>
              <a:t>% of </a:t>
            </a:r>
            <a:r>
              <a:rPr lang="en-US" sz="2800" dirty="0">
                <a:latin typeface="Times New Roman" panose="02020603050405020304" pitchFamily="18" charset="0"/>
                <a:cs typeface="Times New Roman" panose="02020603050405020304" pitchFamily="18" charset="0"/>
              </a:rPr>
              <a:t>hospital regulated gross patient </a:t>
            </a:r>
            <a:r>
              <a:rPr lang="en-US" sz="2800" dirty="0" smtClean="0">
                <a:latin typeface="Times New Roman" panose="02020603050405020304" pitchFamily="18" charset="0"/>
                <a:cs typeface="Times New Roman" panose="02020603050405020304" pitchFamily="18" charset="0"/>
              </a:rPr>
              <a:t>revenue</a:t>
            </a:r>
          </a:p>
          <a:p>
            <a:r>
              <a:rPr lang="en-US" sz="2800" dirty="0" smtClean="0">
                <a:latin typeface="Times New Roman" panose="02020603050405020304" pitchFamily="18" charset="0"/>
                <a:cs typeface="Times New Roman" panose="02020603050405020304" pitchFamily="18" charset="0"/>
              </a:rPr>
              <a:t>Goal:</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to </a:t>
            </a:r>
            <a:r>
              <a:rPr lang="en-US" sz="2800" dirty="0">
                <a:latin typeface="Times New Roman" panose="02020603050405020304" pitchFamily="18" charset="0"/>
                <a:cs typeface="Times New Roman" panose="02020603050405020304" pitchFamily="18" charset="0"/>
              </a:rPr>
              <a:t>increase nursing graduates and mitigate barriers to nursing education through institutional and faculty focused initiatives. </a:t>
            </a:r>
          </a:p>
        </p:txBody>
      </p:sp>
    </p:spTree>
    <p:extLst>
      <p:ext uri="{BB962C8B-B14F-4D97-AF65-F5344CB8AC3E}">
        <p14:creationId xmlns:p14="http://schemas.microsoft.com/office/powerpoint/2010/main" val="36464960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NSP I and NSP II: Two Sides of the Same Coin</a:t>
            </a:r>
            <a:endParaRPr lang="en-US" sz="3200"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3023618564"/>
              </p:ext>
            </p:extLst>
          </p:nvPr>
        </p:nvGraphicFramePr>
        <p:xfrm>
          <a:off x="304800" y="1219201"/>
          <a:ext cx="8458200" cy="4670069"/>
        </p:xfrm>
        <a:graphic>
          <a:graphicData uri="http://schemas.openxmlformats.org/drawingml/2006/table">
            <a:tbl>
              <a:tblPr firstRow="1" firstCol="1" lastRow="1" lastCol="1" bandRow="1" bandCol="1"/>
              <a:tblGrid>
                <a:gridCol w="1143000">
                  <a:extLst>
                    <a:ext uri="{9D8B030D-6E8A-4147-A177-3AD203B41FA5}">
                      <a16:colId xmlns:a16="http://schemas.microsoft.com/office/drawing/2014/main" val="20000"/>
                    </a:ext>
                  </a:extLst>
                </a:gridCol>
                <a:gridCol w="3517930">
                  <a:extLst>
                    <a:ext uri="{9D8B030D-6E8A-4147-A177-3AD203B41FA5}">
                      <a16:colId xmlns:a16="http://schemas.microsoft.com/office/drawing/2014/main" val="20001"/>
                    </a:ext>
                  </a:extLst>
                </a:gridCol>
                <a:gridCol w="3797270">
                  <a:extLst>
                    <a:ext uri="{9D8B030D-6E8A-4147-A177-3AD203B41FA5}">
                      <a16:colId xmlns:a16="http://schemas.microsoft.com/office/drawing/2014/main" val="20002"/>
                    </a:ext>
                  </a:extLst>
                </a:gridCol>
              </a:tblGrid>
              <a:tr h="244337">
                <a:tc>
                  <a:txBody>
                    <a:bodyPr/>
                    <a:lstStyle/>
                    <a:p>
                      <a:pPr marL="0" marR="0" algn="ctr">
                        <a:spcBef>
                          <a:spcPts val="600"/>
                        </a:spcBef>
                        <a:spcAft>
                          <a:spcPts val="600"/>
                        </a:spcAft>
                      </a:pPr>
                      <a:endParaRPr lang="en-US" sz="1100" dirty="0">
                        <a:solidFill>
                          <a:srgbClr val="C00000"/>
                        </a:solidFill>
                        <a:effectLst/>
                        <a:latin typeface="Times New Roman" panose="02020603050405020304" pitchFamily="18" charset="0"/>
                        <a:ea typeface="MS Mincho"/>
                      </a:endParaRPr>
                    </a:p>
                  </a:txBody>
                  <a:tcPr marL="62075" marR="620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300" b="1" dirty="0">
                          <a:solidFill>
                            <a:srgbClr val="C00000"/>
                          </a:solidFill>
                          <a:effectLst/>
                          <a:latin typeface="Times New Roman" panose="02020603050405020304" pitchFamily="18" charset="0"/>
                          <a:ea typeface="MS Mincho"/>
                        </a:rPr>
                        <a:t>Nurse Support Program I</a:t>
                      </a:r>
                      <a:endParaRPr lang="en-US" sz="1300" dirty="0">
                        <a:solidFill>
                          <a:srgbClr val="C00000"/>
                        </a:solidFill>
                        <a:effectLst/>
                        <a:latin typeface="Times New Roman" panose="02020603050405020304" pitchFamily="18" charset="0"/>
                        <a:ea typeface="MS Mincho"/>
                      </a:endParaRPr>
                    </a:p>
                  </a:txBody>
                  <a:tcPr marL="62075" marR="620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300" b="1" dirty="0">
                          <a:solidFill>
                            <a:srgbClr val="C00000"/>
                          </a:solidFill>
                          <a:effectLst/>
                          <a:latin typeface="Times New Roman" panose="02020603050405020304" pitchFamily="18" charset="0"/>
                          <a:ea typeface="MS Mincho"/>
                        </a:rPr>
                        <a:t>Nurse Support Program II</a:t>
                      </a:r>
                      <a:endParaRPr lang="en-US" sz="1300" dirty="0">
                        <a:solidFill>
                          <a:srgbClr val="C00000"/>
                        </a:solidFill>
                        <a:effectLst/>
                        <a:latin typeface="Times New Roman" panose="02020603050405020304" pitchFamily="18" charset="0"/>
                        <a:ea typeface="MS Mincho"/>
                      </a:endParaRPr>
                    </a:p>
                  </a:txBody>
                  <a:tcPr marL="62075" marR="620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122383">
                <a:tc>
                  <a:txBody>
                    <a:bodyPr/>
                    <a:lstStyle/>
                    <a:p>
                      <a:pPr marL="0" marR="0">
                        <a:spcBef>
                          <a:spcPts val="600"/>
                        </a:spcBef>
                        <a:spcAft>
                          <a:spcPts val="0"/>
                        </a:spcAft>
                      </a:pPr>
                      <a:r>
                        <a:rPr lang="en-US" sz="1300" dirty="0">
                          <a:solidFill>
                            <a:srgbClr val="C00000"/>
                          </a:solidFill>
                          <a:effectLst/>
                          <a:latin typeface="Times New Roman" panose="02020603050405020304" pitchFamily="18" charset="0"/>
                          <a:ea typeface="MS Mincho"/>
                        </a:rPr>
                        <a:t>What is the program?</a:t>
                      </a: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7170" marR="0" indent="-171450">
                        <a:spcBef>
                          <a:spcPts val="0"/>
                        </a:spcBef>
                        <a:spcAft>
                          <a:spcPts val="0"/>
                        </a:spcAft>
                        <a:buFont typeface="Arial" panose="020B0604020202020204" pitchFamily="34" charset="0"/>
                        <a:buChar char="•"/>
                      </a:pPr>
                      <a:r>
                        <a:rPr lang="en-US" sz="1100" dirty="0" smtClean="0">
                          <a:effectLst/>
                          <a:latin typeface="Times New Roman" panose="02020603050405020304" pitchFamily="18" charset="0"/>
                          <a:ea typeface="MS Mincho"/>
                        </a:rPr>
                        <a:t>Non-competitive </a:t>
                      </a:r>
                      <a:r>
                        <a:rPr lang="en-US" sz="1100" dirty="0">
                          <a:effectLst/>
                          <a:latin typeface="Times New Roman" panose="02020603050405020304" pitchFamily="18" charset="0"/>
                          <a:ea typeface="MS Mincho"/>
                        </a:rPr>
                        <a:t>grant to hospitals to fund projects that address the individual needs of the hospitals as they relate to nurse recruitment and retention.</a:t>
                      </a:r>
                    </a:p>
                    <a:p>
                      <a:pPr marL="217170" marR="0" indent="-171450">
                        <a:spcBef>
                          <a:spcPts val="0"/>
                        </a:spcBef>
                        <a:spcAft>
                          <a:spcPts val="0"/>
                        </a:spcAft>
                        <a:buFont typeface="Arial" panose="020B0604020202020204" pitchFamily="34" charset="0"/>
                        <a:buChar char="•"/>
                      </a:pPr>
                      <a:r>
                        <a:rPr lang="en-US" sz="1100" dirty="0" smtClean="0">
                          <a:effectLst/>
                          <a:latin typeface="Times New Roman" panose="02020603050405020304" pitchFamily="18" charset="0"/>
                          <a:ea typeface="MS Mincho"/>
                        </a:rPr>
                        <a:t>Not</a:t>
                      </a:r>
                      <a:r>
                        <a:rPr lang="en-US" sz="1100" baseline="0" dirty="0" smtClean="0">
                          <a:effectLst/>
                          <a:latin typeface="Times New Roman" panose="02020603050405020304" pitchFamily="18" charset="0"/>
                          <a:ea typeface="MS Mincho"/>
                        </a:rPr>
                        <a:t> intended to f</a:t>
                      </a:r>
                      <a:r>
                        <a:rPr lang="en-US" sz="1100" dirty="0" smtClean="0">
                          <a:effectLst/>
                          <a:latin typeface="Times New Roman" panose="02020603050405020304" pitchFamily="18" charset="0"/>
                          <a:ea typeface="MS Mincho"/>
                        </a:rPr>
                        <a:t>und </a:t>
                      </a:r>
                      <a:r>
                        <a:rPr lang="en-US" sz="1100" dirty="0">
                          <a:effectLst/>
                          <a:latin typeface="Times New Roman" panose="02020603050405020304" pitchFamily="18" charset="0"/>
                          <a:ea typeface="MS Mincho"/>
                        </a:rPr>
                        <a:t>existing programs that are more appropriately funded through employee fringe benefit programs or to duplicate what is available in rates for traditional hospital-based services or operations.</a:t>
                      </a: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8595" marR="0" indent="-171450">
                        <a:spcBef>
                          <a:spcPts val="0"/>
                        </a:spcBef>
                        <a:spcAft>
                          <a:spcPts val="0"/>
                        </a:spcAft>
                        <a:buFont typeface="Arial" panose="020B0604020202020204" pitchFamily="34" charset="0"/>
                        <a:buChar char="•"/>
                      </a:pPr>
                      <a:r>
                        <a:rPr lang="en-US" sz="1100" dirty="0" smtClean="0">
                          <a:effectLst/>
                          <a:latin typeface="Times New Roman" panose="02020603050405020304" pitchFamily="18" charset="0"/>
                          <a:ea typeface="MS Mincho"/>
                        </a:rPr>
                        <a:t>Comprised </a:t>
                      </a:r>
                      <a:r>
                        <a:rPr lang="en-US" sz="1100" dirty="0">
                          <a:effectLst/>
                          <a:latin typeface="Times New Roman" panose="02020603050405020304" pitchFamily="18" charset="0"/>
                          <a:ea typeface="MS Mincho"/>
                        </a:rPr>
                        <a:t>of two </a:t>
                      </a:r>
                      <a:r>
                        <a:rPr lang="en-US" sz="1100" dirty="0" smtClean="0">
                          <a:effectLst/>
                          <a:latin typeface="Times New Roman" panose="02020603050405020304" pitchFamily="18" charset="0"/>
                          <a:ea typeface="MS Mincho"/>
                        </a:rPr>
                        <a:t>components: </a:t>
                      </a:r>
                      <a:r>
                        <a:rPr lang="en-US" sz="1100" dirty="0">
                          <a:effectLst/>
                          <a:latin typeface="Times New Roman" panose="02020603050405020304" pitchFamily="18" charset="0"/>
                          <a:ea typeface="MS Mincho"/>
                        </a:rPr>
                        <a:t>Competitive Institutional Grants and Statewide Initiatives. </a:t>
                      </a:r>
                    </a:p>
                    <a:p>
                      <a:pPr marL="531495" marR="0" lvl="1" indent="-171450">
                        <a:spcBef>
                          <a:spcPts val="0"/>
                        </a:spcBef>
                        <a:spcAft>
                          <a:spcPts val="0"/>
                        </a:spcAft>
                        <a:buFont typeface="Arial" panose="020B0604020202020204" pitchFamily="34" charset="0"/>
                        <a:buChar char="•"/>
                      </a:pPr>
                      <a:r>
                        <a:rPr lang="en-US" sz="1100" dirty="0">
                          <a:effectLst/>
                          <a:latin typeface="Times New Roman" panose="02020603050405020304" pitchFamily="18" charset="0"/>
                          <a:ea typeface="MS Mincho"/>
                        </a:rPr>
                        <a:t>Competitive institutional grants </a:t>
                      </a:r>
                      <a:r>
                        <a:rPr lang="en-US" sz="1100" dirty="0" smtClean="0">
                          <a:effectLst/>
                          <a:latin typeface="Times New Roman" panose="02020603050405020304" pitchFamily="18" charset="0"/>
                          <a:ea typeface="MS Mincho"/>
                        </a:rPr>
                        <a:t>fund </a:t>
                      </a:r>
                      <a:r>
                        <a:rPr lang="en-US" sz="1100" dirty="0">
                          <a:effectLst/>
                          <a:latin typeface="Times New Roman" panose="02020603050405020304" pitchFamily="18" charset="0"/>
                          <a:ea typeface="MS Mincho"/>
                        </a:rPr>
                        <a:t>providers of nursing education </a:t>
                      </a:r>
                      <a:endParaRPr lang="en-US" sz="1100" dirty="0" smtClean="0">
                        <a:effectLst/>
                        <a:latin typeface="Times New Roman" panose="02020603050405020304" pitchFamily="18" charset="0"/>
                        <a:ea typeface="MS Mincho"/>
                      </a:endParaRPr>
                    </a:p>
                    <a:p>
                      <a:pPr marL="531495" marR="0" lvl="1" indent="-171450">
                        <a:spcBef>
                          <a:spcPts val="0"/>
                        </a:spcBef>
                        <a:spcAft>
                          <a:spcPts val="0"/>
                        </a:spcAft>
                        <a:buFont typeface="Arial" panose="020B0604020202020204" pitchFamily="34" charset="0"/>
                        <a:buChar char="•"/>
                      </a:pPr>
                      <a:r>
                        <a:rPr lang="en-US" sz="1100" dirty="0" smtClean="0">
                          <a:effectLst/>
                          <a:latin typeface="Times New Roman" panose="02020603050405020304" pitchFamily="18" charset="0"/>
                          <a:ea typeface="MS Mincho"/>
                        </a:rPr>
                        <a:t>Statewide </a:t>
                      </a:r>
                      <a:r>
                        <a:rPr lang="en-US" sz="1100" dirty="0">
                          <a:effectLst/>
                          <a:latin typeface="Times New Roman" panose="02020603050405020304" pitchFamily="18" charset="0"/>
                          <a:ea typeface="MS Mincho"/>
                        </a:rPr>
                        <a:t>initiatives </a:t>
                      </a:r>
                      <a:r>
                        <a:rPr lang="en-US" sz="1100" dirty="0" smtClean="0">
                          <a:effectLst/>
                          <a:latin typeface="Times New Roman" panose="02020603050405020304" pitchFamily="18" charset="0"/>
                          <a:ea typeface="MS Mincho"/>
                        </a:rPr>
                        <a:t>fund </a:t>
                      </a:r>
                      <a:r>
                        <a:rPr lang="en-US" sz="1100" dirty="0">
                          <a:effectLst/>
                          <a:latin typeface="Times New Roman" panose="02020603050405020304" pitchFamily="18" charset="0"/>
                          <a:ea typeface="MS Mincho"/>
                        </a:rPr>
                        <a:t>individual students and nurse faculty.  </a:t>
                      </a: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97907">
                <a:tc>
                  <a:txBody>
                    <a:bodyPr/>
                    <a:lstStyle/>
                    <a:p>
                      <a:pPr marL="0" marR="0">
                        <a:spcBef>
                          <a:spcPts val="600"/>
                        </a:spcBef>
                        <a:spcAft>
                          <a:spcPts val="0"/>
                        </a:spcAft>
                      </a:pPr>
                      <a:r>
                        <a:rPr lang="en-US" sz="1300" dirty="0">
                          <a:solidFill>
                            <a:srgbClr val="C00000"/>
                          </a:solidFill>
                          <a:effectLst/>
                          <a:latin typeface="Times New Roman" panose="02020603050405020304" pitchFamily="18" charset="0"/>
                          <a:ea typeface="MS Mincho"/>
                        </a:rPr>
                        <a:t>What are the goals of the program?</a:t>
                      </a: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marR="0" lvl="0" indent="-171450">
                        <a:spcBef>
                          <a:spcPts val="0"/>
                        </a:spcBef>
                        <a:spcAft>
                          <a:spcPts val="0"/>
                        </a:spcAft>
                        <a:buFont typeface="Arial" panose="020B0604020202020204" pitchFamily="34" charset="0"/>
                        <a:buChar char="•"/>
                      </a:pPr>
                      <a:r>
                        <a:rPr lang="en-US" sz="1100" dirty="0">
                          <a:effectLst/>
                          <a:latin typeface="Times New Roman" panose="02020603050405020304" pitchFamily="18" charset="0"/>
                          <a:ea typeface="MS Mincho"/>
                        </a:rPr>
                        <a:t>Increase the number of </a:t>
                      </a:r>
                      <a:r>
                        <a:rPr lang="en-US" sz="1100" dirty="0" smtClean="0">
                          <a:effectLst/>
                          <a:latin typeface="Times New Roman" panose="02020603050405020304" pitchFamily="18" charset="0"/>
                          <a:ea typeface="MS Mincho"/>
                        </a:rPr>
                        <a:t>nurses </a:t>
                      </a:r>
                      <a:r>
                        <a:rPr lang="en-US" sz="1100" dirty="0">
                          <a:effectLst/>
                          <a:latin typeface="Times New Roman" panose="02020603050405020304" pitchFamily="18" charset="0"/>
                          <a:ea typeface="MS Mincho"/>
                        </a:rPr>
                        <a:t>in Maryland through retention and recruitment </a:t>
                      </a:r>
                    </a:p>
                    <a:p>
                      <a:pPr marL="171450" marR="0" lvl="0" indent="-171450">
                        <a:spcBef>
                          <a:spcPts val="0"/>
                        </a:spcBef>
                        <a:spcAft>
                          <a:spcPts val="0"/>
                        </a:spcAft>
                        <a:buFont typeface="Arial" panose="020B0604020202020204" pitchFamily="34" charset="0"/>
                        <a:buChar char="•"/>
                      </a:pPr>
                      <a:r>
                        <a:rPr lang="en-US" sz="1100" dirty="0" smtClean="0">
                          <a:effectLst/>
                          <a:latin typeface="Times New Roman" panose="02020603050405020304" pitchFamily="18" charset="0"/>
                          <a:ea typeface="MS Mincho"/>
                        </a:rPr>
                        <a:t>Increase </a:t>
                      </a:r>
                      <a:r>
                        <a:rPr lang="en-US" sz="1100" dirty="0">
                          <a:effectLst/>
                          <a:latin typeface="Times New Roman" panose="02020603050405020304" pitchFamily="18" charset="0"/>
                          <a:ea typeface="MS Mincho"/>
                        </a:rPr>
                        <a:t>the number of nurses with higher levels of </a:t>
                      </a:r>
                      <a:r>
                        <a:rPr lang="en-US" sz="1100" dirty="0" smtClean="0">
                          <a:effectLst/>
                          <a:latin typeface="Times New Roman" panose="02020603050405020304" pitchFamily="18" charset="0"/>
                          <a:ea typeface="MS Mincho"/>
                        </a:rPr>
                        <a:t>education</a:t>
                      </a:r>
                    </a:p>
                    <a:p>
                      <a:pPr marL="171450" marR="0" lvl="0" indent="-171450">
                        <a:spcBef>
                          <a:spcPts val="0"/>
                        </a:spcBef>
                        <a:spcAft>
                          <a:spcPts val="0"/>
                        </a:spcAft>
                        <a:buFont typeface="Arial" panose="020B0604020202020204" pitchFamily="34" charset="0"/>
                        <a:buChar char="•"/>
                      </a:pPr>
                      <a:r>
                        <a:rPr lang="en-US" sz="1100" dirty="0" smtClean="0">
                          <a:effectLst/>
                          <a:latin typeface="Times New Roman" panose="02020603050405020304" pitchFamily="18" charset="0"/>
                          <a:ea typeface="MS Mincho"/>
                        </a:rPr>
                        <a:t>Improve </a:t>
                      </a:r>
                      <a:r>
                        <a:rPr lang="en-US" sz="1100" dirty="0">
                          <a:effectLst/>
                          <a:latin typeface="Times New Roman" panose="02020603050405020304" pitchFamily="18" charset="0"/>
                          <a:ea typeface="MS Mincho"/>
                        </a:rPr>
                        <a:t>the clinical competencies of </a:t>
                      </a:r>
                      <a:r>
                        <a:rPr lang="en-US" sz="1100" dirty="0" smtClean="0">
                          <a:effectLst/>
                          <a:latin typeface="Times New Roman" panose="02020603050405020304" pitchFamily="18" charset="0"/>
                          <a:ea typeface="MS Mincho"/>
                        </a:rPr>
                        <a:t>nurses</a:t>
                      </a:r>
                    </a:p>
                    <a:p>
                      <a:pPr marL="171450" marR="0" lvl="0" indent="-171450">
                        <a:spcBef>
                          <a:spcPts val="0"/>
                        </a:spcBef>
                        <a:spcAft>
                          <a:spcPts val="0"/>
                        </a:spcAft>
                        <a:buFont typeface="Arial" panose="020B0604020202020204" pitchFamily="34" charset="0"/>
                        <a:buChar char="•"/>
                      </a:pPr>
                      <a:r>
                        <a:rPr lang="en-US" sz="1100" dirty="0" smtClean="0">
                          <a:effectLst/>
                          <a:latin typeface="Times New Roman" panose="02020603050405020304" pitchFamily="18" charset="0"/>
                          <a:ea typeface="MS Mincho"/>
                        </a:rPr>
                        <a:t>Elevate the </a:t>
                      </a:r>
                      <a:r>
                        <a:rPr lang="en-US" sz="1100" dirty="0">
                          <a:effectLst/>
                          <a:latin typeface="Times New Roman" panose="02020603050405020304" pitchFamily="18" charset="0"/>
                          <a:ea typeface="MS Mincho"/>
                        </a:rPr>
                        <a:t>practice of nursing through evidenced-based research</a:t>
                      </a: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68275" marR="0" lvl="0" indent="-168275">
                        <a:spcBef>
                          <a:spcPts val="0"/>
                        </a:spcBef>
                        <a:spcAft>
                          <a:spcPts val="0"/>
                        </a:spcAft>
                        <a:buFont typeface="Arial" panose="020B0604020202020204" pitchFamily="34" charset="0"/>
                        <a:buChar char="•"/>
                      </a:pPr>
                      <a:r>
                        <a:rPr lang="en-US" sz="1100" dirty="0">
                          <a:effectLst/>
                          <a:latin typeface="Times New Roman" panose="02020603050405020304" pitchFamily="18" charset="0"/>
                          <a:ea typeface="MS Mincho"/>
                        </a:rPr>
                        <a:t>Increase nursing faculty capacity and diversity</a:t>
                      </a:r>
                    </a:p>
                    <a:p>
                      <a:pPr marL="168275" marR="0" lvl="0" indent="-168275">
                        <a:spcBef>
                          <a:spcPts val="0"/>
                        </a:spcBef>
                        <a:spcAft>
                          <a:spcPts val="0"/>
                        </a:spcAft>
                        <a:buFont typeface="Arial" panose="020B0604020202020204" pitchFamily="34" charset="0"/>
                        <a:buChar char="•"/>
                      </a:pPr>
                      <a:r>
                        <a:rPr lang="en-US" sz="1100" dirty="0">
                          <a:effectLst/>
                          <a:latin typeface="Times New Roman" panose="02020603050405020304" pitchFamily="18" charset="0"/>
                          <a:ea typeface="MS Mincho"/>
                        </a:rPr>
                        <a:t>Expand the education pipeline and address barriers to nursing education pathways</a:t>
                      </a:r>
                    </a:p>
                    <a:p>
                      <a:pPr marL="168275" marR="0" lvl="0" indent="-168275">
                        <a:spcBef>
                          <a:spcPts val="0"/>
                        </a:spcBef>
                        <a:spcAft>
                          <a:spcPts val="0"/>
                        </a:spcAft>
                        <a:buFont typeface="Arial" panose="020B0604020202020204" pitchFamily="34" charset="0"/>
                        <a:buChar char="•"/>
                      </a:pPr>
                      <a:r>
                        <a:rPr lang="en-US" sz="1100" dirty="0">
                          <a:effectLst/>
                          <a:latin typeface="Times New Roman" panose="02020603050405020304" pitchFamily="18" charset="0"/>
                          <a:ea typeface="MS Mincho"/>
                        </a:rPr>
                        <a:t>Promote innovation in nursing education models</a:t>
                      </a:r>
                    </a:p>
                  </a:txBody>
                  <a:tcPr marL="62075" marR="620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078772">
                <a:tc>
                  <a:txBody>
                    <a:bodyPr/>
                    <a:lstStyle/>
                    <a:p>
                      <a:pPr marL="0" marR="0">
                        <a:spcBef>
                          <a:spcPts val="600"/>
                        </a:spcBef>
                        <a:spcAft>
                          <a:spcPts val="0"/>
                        </a:spcAft>
                      </a:pPr>
                      <a:r>
                        <a:rPr lang="en-US" sz="1300" dirty="0">
                          <a:solidFill>
                            <a:srgbClr val="C00000"/>
                          </a:solidFill>
                          <a:effectLst/>
                          <a:latin typeface="Times New Roman" panose="02020603050405020304" pitchFamily="18" charset="0"/>
                          <a:ea typeface="MS Mincho"/>
                        </a:rPr>
                        <a:t>How is the program implemented?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 marR="0">
                        <a:spcBef>
                          <a:spcPts val="0"/>
                        </a:spcBef>
                        <a:spcAft>
                          <a:spcPts val="0"/>
                        </a:spcAft>
                      </a:pPr>
                      <a:r>
                        <a:rPr lang="en-US" sz="1100" dirty="0">
                          <a:effectLst/>
                          <a:latin typeface="Times New Roman" panose="02020603050405020304" pitchFamily="18" charset="0"/>
                          <a:ea typeface="MS Mincho"/>
                        </a:rPr>
                        <a:t>Hospitals are given leeway as to how the programs are implemented, as long as the programs are aligned with the goals of the NSP I program. Some examples of funded programs/initiatives include:</a:t>
                      </a:r>
                    </a:p>
                    <a:p>
                      <a:pPr marL="342900" marR="0" lvl="0" indent="-342900">
                        <a:spcBef>
                          <a:spcPts val="0"/>
                        </a:spcBef>
                        <a:spcAft>
                          <a:spcPts val="0"/>
                        </a:spcAft>
                        <a:buFont typeface="Symbol" panose="05050102010706020507" pitchFamily="18" charset="2"/>
                        <a:buChar char=""/>
                      </a:pPr>
                      <a:r>
                        <a:rPr lang="en-US" sz="1100" dirty="0">
                          <a:effectLst/>
                          <a:latin typeface="Times New Roman" panose="02020603050405020304" pitchFamily="18" charset="0"/>
                          <a:ea typeface="MS Mincho"/>
                        </a:rPr>
                        <a:t>Internships/externships for nursing students</a:t>
                      </a:r>
                    </a:p>
                    <a:p>
                      <a:pPr marL="342900" marR="0" lvl="0" indent="-342900">
                        <a:spcBef>
                          <a:spcPts val="0"/>
                        </a:spcBef>
                        <a:spcAft>
                          <a:spcPts val="0"/>
                        </a:spcAft>
                        <a:buFont typeface="Symbol" panose="05050102010706020507" pitchFamily="18" charset="2"/>
                        <a:buChar char=""/>
                      </a:pPr>
                      <a:r>
                        <a:rPr lang="en-US" sz="1100" dirty="0">
                          <a:effectLst/>
                          <a:latin typeface="Times New Roman" panose="02020603050405020304" pitchFamily="18" charset="0"/>
                          <a:ea typeface="MS Mincho"/>
                        </a:rPr>
                        <a:t>Scholarships for nurses to pursue advanced degrees</a:t>
                      </a:r>
                    </a:p>
                    <a:p>
                      <a:pPr marL="342900" marR="0" lvl="0" indent="-342900">
                        <a:spcBef>
                          <a:spcPts val="0"/>
                        </a:spcBef>
                        <a:spcAft>
                          <a:spcPts val="0"/>
                        </a:spcAft>
                        <a:buFont typeface="Symbol" panose="05050102010706020507" pitchFamily="18" charset="2"/>
                        <a:buChar char=""/>
                      </a:pPr>
                      <a:r>
                        <a:rPr lang="en-US" sz="1100" dirty="0">
                          <a:effectLst/>
                          <a:latin typeface="Times New Roman" panose="02020603050405020304" pitchFamily="18" charset="0"/>
                          <a:ea typeface="MS Mincho"/>
                        </a:rPr>
                        <a:t>Development of nursing leadership and nurse councils</a:t>
                      </a:r>
                    </a:p>
                    <a:p>
                      <a:pPr marL="342900" marR="0" lvl="0" indent="-342900">
                        <a:spcBef>
                          <a:spcPts val="0"/>
                        </a:spcBef>
                        <a:spcAft>
                          <a:spcPts val="0"/>
                        </a:spcAft>
                        <a:buFont typeface="Symbol" panose="05050102010706020507" pitchFamily="18" charset="2"/>
                        <a:buChar char=""/>
                      </a:pPr>
                      <a:r>
                        <a:rPr lang="en-US" sz="1100" dirty="0">
                          <a:effectLst/>
                          <a:latin typeface="Times New Roman" panose="02020603050405020304" pitchFamily="18" charset="0"/>
                          <a:ea typeface="MS Mincho"/>
                        </a:rPr>
                        <a:t>Magnet</a:t>
                      </a:r>
                      <a:r>
                        <a:rPr lang="en-US" sz="1100" baseline="30000" dirty="0">
                          <a:effectLst/>
                          <a:latin typeface="Times New Roman" panose="02020603050405020304" pitchFamily="18" charset="0"/>
                          <a:ea typeface="MS Mincho"/>
                        </a:rPr>
                        <a:t>© </a:t>
                      </a:r>
                      <a:r>
                        <a:rPr lang="en-US" sz="1100" dirty="0">
                          <a:effectLst/>
                          <a:latin typeface="Times New Roman" panose="02020603050405020304" pitchFamily="18" charset="0"/>
                          <a:ea typeface="MS Mincho"/>
                        </a:rPr>
                        <a:t>Journey or Pathway to Excellence</a:t>
                      </a:r>
                      <a:r>
                        <a:rPr lang="en-US" sz="1100" baseline="30000" dirty="0">
                          <a:effectLst/>
                          <a:latin typeface="Times New Roman" panose="02020603050405020304" pitchFamily="18" charset="0"/>
                          <a:ea typeface="MS Mincho"/>
                        </a:rPr>
                        <a:t>©</a:t>
                      </a:r>
                      <a:endParaRPr lang="en-US" sz="1100" dirty="0">
                        <a:effectLst/>
                        <a:latin typeface="Times New Roman" panose="02020603050405020304" pitchFamily="18" charset="0"/>
                        <a:ea typeface="MS Mincho"/>
                      </a:endParaRPr>
                    </a:p>
                    <a:p>
                      <a:pPr marL="342900" marR="0" lvl="0" indent="-342900">
                        <a:spcBef>
                          <a:spcPts val="0"/>
                        </a:spcBef>
                        <a:spcAft>
                          <a:spcPts val="0"/>
                        </a:spcAft>
                        <a:buFont typeface="Symbol" panose="05050102010706020507" pitchFamily="18" charset="2"/>
                        <a:buChar char=""/>
                      </a:pPr>
                      <a:r>
                        <a:rPr lang="en-US" sz="1100" dirty="0">
                          <a:effectLst/>
                          <a:latin typeface="Times New Roman" panose="02020603050405020304" pitchFamily="18" charset="0"/>
                          <a:ea typeface="MS Mincho"/>
                        </a:rPr>
                        <a:t>Evidenced-based Practice research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6035" marR="0">
                        <a:spcBef>
                          <a:spcPts val="0"/>
                        </a:spcBef>
                        <a:spcAft>
                          <a:spcPts val="0"/>
                        </a:spcAft>
                      </a:pPr>
                      <a:r>
                        <a:rPr lang="en-US" sz="1100" dirty="0">
                          <a:effectLst/>
                          <a:latin typeface="Times New Roman" panose="02020603050405020304" pitchFamily="18" charset="0"/>
                          <a:ea typeface="MS Mincho"/>
                        </a:rPr>
                        <a:t>For the Competitive Institutional Grants, Maryland higher education </a:t>
                      </a:r>
                      <a:r>
                        <a:rPr lang="en-US" sz="1100" dirty="0" smtClean="0">
                          <a:effectLst/>
                          <a:latin typeface="Times New Roman" panose="02020603050405020304" pitchFamily="18" charset="0"/>
                          <a:ea typeface="MS Mincho"/>
                        </a:rPr>
                        <a:t>nursing institutions are </a:t>
                      </a:r>
                      <a:r>
                        <a:rPr lang="en-US" sz="1100" dirty="0">
                          <a:effectLst/>
                          <a:latin typeface="Times New Roman" panose="02020603050405020304" pitchFamily="18" charset="0"/>
                          <a:ea typeface="MS Mincho"/>
                        </a:rPr>
                        <a:t>given leeway as to how the programs are implemented, as long as the programs are aligned with the goals of NSP II. Applicants are encouraged to collaborate, develop partnerships and address current issues in nursing workforce and nursing education. Some examples of funded program/initiatives include:</a:t>
                      </a:r>
                    </a:p>
                    <a:p>
                      <a:pPr marL="342900" marR="0" lvl="0" indent="-342900">
                        <a:spcBef>
                          <a:spcPts val="0"/>
                        </a:spcBef>
                        <a:spcAft>
                          <a:spcPts val="0"/>
                        </a:spcAft>
                        <a:buFont typeface="Symbol" panose="05050102010706020507" pitchFamily="18" charset="2"/>
                        <a:buChar char=""/>
                      </a:pPr>
                      <a:r>
                        <a:rPr lang="en-US" sz="1100" dirty="0">
                          <a:effectLst/>
                          <a:latin typeface="Times New Roman" panose="02020603050405020304" pitchFamily="18" charset="0"/>
                          <a:ea typeface="MS Mincho"/>
                        </a:rPr>
                        <a:t>Creating dual roles for nurse clinicians in teaching and clinical care</a:t>
                      </a:r>
                    </a:p>
                    <a:p>
                      <a:pPr marL="342900" marR="0" lvl="0" indent="-342900">
                        <a:spcBef>
                          <a:spcPts val="0"/>
                        </a:spcBef>
                        <a:spcAft>
                          <a:spcPts val="0"/>
                        </a:spcAft>
                        <a:buFont typeface="Symbol" panose="05050102010706020507" pitchFamily="18" charset="2"/>
                        <a:buChar char=""/>
                      </a:pPr>
                      <a:r>
                        <a:rPr lang="en-US" sz="1100" dirty="0" smtClean="0">
                          <a:solidFill>
                            <a:srgbClr val="000000"/>
                          </a:solidFill>
                          <a:effectLst/>
                          <a:latin typeface="Times New Roman" panose="02020603050405020304" pitchFamily="18" charset="0"/>
                          <a:ea typeface="MS Mincho"/>
                        </a:rPr>
                        <a:t>Pathways </a:t>
                      </a:r>
                      <a:r>
                        <a:rPr lang="en-US" sz="1100" dirty="0">
                          <a:solidFill>
                            <a:srgbClr val="000000"/>
                          </a:solidFill>
                          <a:effectLst/>
                          <a:latin typeface="Times New Roman" panose="02020603050405020304" pitchFamily="18" charset="0"/>
                          <a:ea typeface="MS Mincho"/>
                        </a:rPr>
                        <a:t>that fast-track qualified students entering nursing education through community colleges to successfully complete their BSN or MSN</a:t>
                      </a:r>
                      <a:endParaRPr lang="en-US" sz="1100" dirty="0">
                        <a:effectLst/>
                        <a:latin typeface="Times New Roman" panose="02020603050405020304" pitchFamily="18" charset="0"/>
                        <a:ea typeface="MS Mincho"/>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555988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 &amp; A: Nurse Practitioners (NPs)</a:t>
            </a:r>
            <a:endParaRPr lang="en-US" dirty="0"/>
          </a:p>
        </p:txBody>
      </p:sp>
      <p:sp>
        <p:nvSpPr>
          <p:cNvPr id="3" name="Content Placeholder 2"/>
          <p:cNvSpPr>
            <a:spLocks noGrp="1"/>
          </p:cNvSpPr>
          <p:nvPr>
            <p:ph sz="quarter" idx="1"/>
          </p:nvPr>
        </p:nvSpPr>
        <p:spPr/>
        <p:txBody>
          <a:bodyPr>
            <a:normAutofit/>
          </a:bodyPr>
          <a:lstStyle/>
          <a:p>
            <a:r>
              <a:rPr lang="en-US" dirty="0" smtClean="0"/>
              <a:t>Provide </a:t>
            </a:r>
            <a:r>
              <a:rPr lang="en-US" dirty="0"/>
              <a:t>high-quality primary, acute and specialty health care services across the lifespan and in diverse </a:t>
            </a:r>
            <a:r>
              <a:rPr lang="en-US" dirty="0" smtClean="0"/>
              <a:t>settings</a:t>
            </a:r>
          </a:p>
          <a:p>
            <a:r>
              <a:rPr lang="en-US" dirty="0" smtClean="0"/>
              <a:t>Have </a:t>
            </a:r>
            <a:r>
              <a:rPr lang="en-US" dirty="0"/>
              <a:t>advanced clinical training and competency to provide health care beyond their initial registered nurse </a:t>
            </a:r>
            <a:r>
              <a:rPr lang="en-US" dirty="0" smtClean="0"/>
              <a:t>preparation, including graduate </a:t>
            </a:r>
            <a:r>
              <a:rPr lang="en-US" dirty="0"/>
              <a:t>education, with master’s or doctoral </a:t>
            </a:r>
            <a:r>
              <a:rPr lang="en-US" dirty="0" smtClean="0"/>
              <a:t>degrees</a:t>
            </a:r>
          </a:p>
          <a:p>
            <a:r>
              <a:rPr lang="en-US" dirty="0"/>
              <a:t>Since the </a:t>
            </a:r>
            <a:r>
              <a:rPr lang="en-US" dirty="0" smtClean="0"/>
              <a:t>role </a:t>
            </a:r>
            <a:r>
              <a:rPr lang="en-US" dirty="0"/>
              <a:t>was created in 1965, more than 50 years of research has consistently demonstrated the excellent outcomes and high quality of care provided by NPs</a:t>
            </a:r>
            <a:r>
              <a:rPr lang="en-US" dirty="0" smtClean="0"/>
              <a:t>.</a:t>
            </a:r>
          </a:p>
          <a:p>
            <a:r>
              <a:rPr lang="en-US" dirty="0" smtClean="0"/>
              <a:t>Studies </a:t>
            </a:r>
            <a:r>
              <a:rPr lang="en-US" dirty="0"/>
              <a:t>point to strengths that NPs have in patient care including reduced readmission rates, </a:t>
            </a:r>
            <a:r>
              <a:rPr lang="en-US" dirty="0" smtClean="0"/>
              <a:t>higher patient satisfaction and fewer potentially </a:t>
            </a:r>
            <a:r>
              <a:rPr lang="en-US" dirty="0"/>
              <a:t>preventable hospitalizations </a:t>
            </a:r>
            <a:r>
              <a:rPr lang="en-US" dirty="0" smtClean="0"/>
              <a:t>and unnecessary </a:t>
            </a:r>
            <a:r>
              <a:rPr lang="en-US" dirty="0"/>
              <a:t>emergency room visits</a:t>
            </a:r>
            <a:r>
              <a:rPr lang="en-US" dirty="0" smtClean="0"/>
              <a:t>. </a:t>
            </a:r>
            <a:r>
              <a:rPr lang="en-US" dirty="0"/>
              <a:t>NPs are especially adept at following practice guidelines, risk reduction such as falls among older patients, and managing chronic illness such as diabetes.  When physician-NP teams are used in patient care, quality is high and costs are reduced.</a:t>
            </a:r>
          </a:p>
        </p:txBody>
      </p:sp>
    </p:spTree>
    <p:extLst>
      <p:ext uri="{BB962C8B-B14F-4D97-AF65-F5344CB8AC3E}">
        <p14:creationId xmlns:p14="http://schemas.microsoft.com/office/powerpoint/2010/main" val="4020511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000" dirty="0" smtClean="0"/>
              <a:t>HSCRC Response to Public Comment Letters</a:t>
            </a:r>
            <a:endParaRPr lang="en-US" sz="3000" dirty="0"/>
          </a:p>
        </p:txBody>
      </p:sp>
      <p:sp>
        <p:nvSpPr>
          <p:cNvPr id="3" name="Content Placeholder 2"/>
          <p:cNvSpPr>
            <a:spLocks noGrp="1"/>
          </p:cNvSpPr>
          <p:nvPr>
            <p:ph sz="quarter" idx="1"/>
          </p:nvPr>
        </p:nvSpPr>
        <p:spPr/>
        <p:txBody>
          <a:bodyPr>
            <a:normAutofit fontScale="92500"/>
          </a:bodyPr>
          <a:lstStyle/>
          <a:p>
            <a:r>
              <a:rPr lang="en-US" sz="2800" dirty="0" smtClean="0"/>
              <a:t>The HSCRC received 16 support letters from nursing programs across the state </a:t>
            </a:r>
          </a:p>
          <a:p>
            <a:pPr lvl="1"/>
            <a:r>
              <a:rPr lang="en-US" sz="2400" dirty="0" smtClean="0"/>
              <a:t>Many letters detailed the benefits of the NSP II to their nursing programs</a:t>
            </a:r>
          </a:p>
          <a:p>
            <a:r>
              <a:rPr lang="en-US" sz="2800" dirty="0" smtClean="0"/>
              <a:t>MHA submitted a letter, while supportive of the first 4 recommendations, expressed concern regarding the use of NSP II funds “for a Board of Nursing responsibility” to improve the infrastructure for nursing workforce data</a:t>
            </a:r>
          </a:p>
          <a:p>
            <a:pPr lvl="1"/>
            <a:r>
              <a:rPr lang="en-US" sz="2400" dirty="0" smtClean="0"/>
              <a:t>The NSP II program will </a:t>
            </a:r>
            <a:r>
              <a:rPr lang="en-US" sz="2400" b="1" u="sng" dirty="0" smtClean="0"/>
              <a:t>not</a:t>
            </a:r>
            <a:r>
              <a:rPr lang="en-US" sz="2400" dirty="0" smtClean="0"/>
              <a:t> be providing financial support to the Board of Nursing to improve the infrastructure for workforce data.</a:t>
            </a:r>
          </a:p>
          <a:p>
            <a:pPr lvl="1"/>
            <a:r>
              <a:rPr lang="en-US" sz="2400" dirty="0" smtClean="0"/>
              <a:t>Will provide input on measures, letters of support, and be a user of the data once it’s available.</a:t>
            </a:r>
            <a:endParaRPr lang="en-US" sz="2400" dirty="0"/>
          </a:p>
        </p:txBody>
      </p:sp>
    </p:spTree>
    <p:extLst>
      <p:ext uri="{BB962C8B-B14F-4D97-AF65-F5344CB8AC3E}">
        <p14:creationId xmlns:p14="http://schemas.microsoft.com/office/powerpoint/2010/main" val="3048976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Funding for</a:t>
            </a:r>
            <a:r>
              <a:rPr lang="en-US" sz="3200" dirty="0"/>
              <a:t/>
            </a:r>
            <a:br>
              <a:rPr lang="en-US" sz="3200" dirty="0"/>
            </a:br>
            <a:r>
              <a:rPr lang="en-US" sz="3200" dirty="0"/>
              <a:t>Competitive </a:t>
            </a:r>
            <a:r>
              <a:rPr lang="en-US" sz="3200" dirty="0" smtClean="0"/>
              <a:t>Institutional Grants</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850683077"/>
              </p:ext>
            </p:extLst>
          </p:nvPr>
        </p:nvGraphicFramePr>
        <p:xfrm>
          <a:off x="457201" y="1295401"/>
          <a:ext cx="8229599" cy="4178808"/>
        </p:xfrm>
        <a:graphic>
          <a:graphicData uri="http://schemas.openxmlformats.org/drawingml/2006/table">
            <a:tbl>
              <a:tblPr firstRow="1" bandRow="1">
                <a:tableStyleId>{5C22544A-7EE6-4342-B048-85BDC9FD1C3A}</a:tableStyleId>
              </a:tblPr>
              <a:tblGrid>
                <a:gridCol w="1175657">
                  <a:extLst>
                    <a:ext uri="{9D8B030D-6E8A-4147-A177-3AD203B41FA5}">
                      <a16:colId xmlns:a16="http://schemas.microsoft.com/office/drawing/2014/main" val="2795689239"/>
                    </a:ext>
                  </a:extLst>
                </a:gridCol>
                <a:gridCol w="1175657">
                  <a:extLst>
                    <a:ext uri="{9D8B030D-6E8A-4147-A177-3AD203B41FA5}">
                      <a16:colId xmlns:a16="http://schemas.microsoft.com/office/drawing/2014/main" val="4231981002"/>
                    </a:ext>
                  </a:extLst>
                </a:gridCol>
                <a:gridCol w="1175657">
                  <a:extLst>
                    <a:ext uri="{9D8B030D-6E8A-4147-A177-3AD203B41FA5}">
                      <a16:colId xmlns:a16="http://schemas.microsoft.com/office/drawing/2014/main" val="4183370119"/>
                    </a:ext>
                  </a:extLst>
                </a:gridCol>
                <a:gridCol w="1175657">
                  <a:extLst>
                    <a:ext uri="{9D8B030D-6E8A-4147-A177-3AD203B41FA5}">
                      <a16:colId xmlns:a16="http://schemas.microsoft.com/office/drawing/2014/main" val="153891067"/>
                    </a:ext>
                  </a:extLst>
                </a:gridCol>
                <a:gridCol w="1240971">
                  <a:extLst>
                    <a:ext uri="{9D8B030D-6E8A-4147-A177-3AD203B41FA5}">
                      <a16:colId xmlns:a16="http://schemas.microsoft.com/office/drawing/2014/main" val="2045824914"/>
                    </a:ext>
                  </a:extLst>
                </a:gridCol>
                <a:gridCol w="1110343">
                  <a:extLst>
                    <a:ext uri="{9D8B030D-6E8A-4147-A177-3AD203B41FA5}">
                      <a16:colId xmlns:a16="http://schemas.microsoft.com/office/drawing/2014/main" val="231373850"/>
                    </a:ext>
                  </a:extLst>
                </a:gridCol>
                <a:gridCol w="1175657">
                  <a:extLst>
                    <a:ext uri="{9D8B030D-6E8A-4147-A177-3AD203B41FA5}">
                      <a16:colId xmlns:a16="http://schemas.microsoft.com/office/drawing/2014/main" val="482616904"/>
                    </a:ext>
                  </a:extLst>
                </a:gridCol>
              </a:tblGrid>
              <a:tr h="769775">
                <a:tc>
                  <a:txBody>
                    <a:bodyPr/>
                    <a:lstStyle/>
                    <a:p>
                      <a:pPr marL="0" marR="0" algn="ct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FY Awarded</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b"/>
                </a:tc>
                <a:tc>
                  <a:txBody>
                    <a:bodyPr/>
                    <a:lstStyle/>
                    <a:p>
                      <a:pPr marL="0" marR="0" algn="ctr">
                        <a:lnSpc>
                          <a:spcPct val="115000"/>
                        </a:lnSpc>
                        <a:spcBef>
                          <a:spcPts val="0"/>
                        </a:spcBef>
                        <a:spcAft>
                          <a:spcPts val="0"/>
                        </a:spcAft>
                      </a:pPr>
                      <a:r>
                        <a:rPr lang="en-US" sz="1600" b="1" dirty="0">
                          <a:effectLst/>
                          <a:latin typeface="Times New Roman" panose="02020603050405020304" pitchFamily="18" charset="0"/>
                          <a:cs typeface="Times New Roman" panose="02020603050405020304" pitchFamily="18" charset="0"/>
                        </a:rPr>
                        <a:t>Pre-Licensure Nurses</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b"/>
                </a:tc>
                <a:tc>
                  <a:txBody>
                    <a:bodyPr/>
                    <a:lstStyle/>
                    <a:p>
                      <a:pPr marL="0" marR="0" algn="ctr">
                        <a:lnSpc>
                          <a:spcPct val="115000"/>
                        </a:lnSpc>
                        <a:spcBef>
                          <a:spcPts val="0"/>
                        </a:spcBef>
                        <a:spcAft>
                          <a:spcPts val="0"/>
                        </a:spcAft>
                      </a:pPr>
                      <a:r>
                        <a:rPr lang="en-US" sz="1600" b="1" dirty="0">
                          <a:effectLst/>
                          <a:latin typeface="Times New Roman" panose="02020603050405020304" pitchFamily="18" charset="0"/>
                          <a:cs typeface="Times New Roman" panose="02020603050405020304" pitchFamily="18" charset="0"/>
                        </a:rPr>
                        <a:t>Academic Progression &amp; 80% BSN</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b"/>
                </a:tc>
                <a:tc>
                  <a:txBody>
                    <a:bodyPr/>
                    <a:lstStyle/>
                    <a:p>
                      <a:pPr marL="0" marR="0" algn="ctr">
                        <a:lnSpc>
                          <a:spcPct val="115000"/>
                        </a:lnSpc>
                        <a:spcBef>
                          <a:spcPts val="0"/>
                        </a:spcBef>
                        <a:spcAft>
                          <a:spcPts val="0"/>
                        </a:spcAft>
                      </a:pPr>
                      <a:r>
                        <a:rPr lang="en-US" sz="1600" b="1" dirty="0">
                          <a:effectLst/>
                          <a:latin typeface="Times New Roman" panose="02020603050405020304" pitchFamily="18" charset="0"/>
                          <a:cs typeface="Times New Roman" panose="02020603050405020304" pitchFamily="18" charset="0"/>
                        </a:rPr>
                        <a:t>Double Faculty </a:t>
                      </a:r>
                      <a:r>
                        <a:rPr lang="en-US" sz="1600" b="1" dirty="0" smtClean="0">
                          <a:effectLst/>
                          <a:latin typeface="Times New Roman" panose="02020603050405020304" pitchFamily="18" charset="0"/>
                          <a:cs typeface="Times New Roman" panose="02020603050405020304" pitchFamily="18" charset="0"/>
                        </a:rPr>
                        <a:t>w/ </a:t>
                      </a:r>
                      <a:r>
                        <a:rPr lang="en-US" sz="1600" b="1" dirty="0">
                          <a:effectLst/>
                          <a:latin typeface="Times New Roman" panose="02020603050405020304" pitchFamily="18" charset="0"/>
                          <a:cs typeface="Times New Roman" panose="02020603050405020304" pitchFamily="18" charset="0"/>
                        </a:rPr>
                        <a:t>Doctorates</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b"/>
                </a:tc>
                <a:tc>
                  <a:txBody>
                    <a:bodyPr/>
                    <a:lstStyle/>
                    <a:p>
                      <a:pPr marL="0" marR="0" algn="ctr">
                        <a:lnSpc>
                          <a:spcPct val="115000"/>
                        </a:lnSpc>
                        <a:spcBef>
                          <a:spcPts val="0"/>
                        </a:spcBef>
                        <a:spcAft>
                          <a:spcPts val="0"/>
                        </a:spcAft>
                      </a:pPr>
                      <a:r>
                        <a:rPr lang="en-US" sz="1600" b="1" dirty="0">
                          <a:effectLst/>
                          <a:latin typeface="Times New Roman" panose="02020603050405020304" pitchFamily="18" charset="0"/>
                          <a:cs typeface="Times New Roman" panose="02020603050405020304" pitchFamily="18" charset="0"/>
                        </a:rPr>
                        <a:t>Academic Practice Partnerships</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b"/>
                </a:tc>
                <a:tc>
                  <a:txBody>
                    <a:bodyPr/>
                    <a:lstStyle/>
                    <a:p>
                      <a:pPr marL="0" marR="0" algn="ctr">
                        <a:lnSpc>
                          <a:spcPct val="115000"/>
                        </a:lnSpc>
                        <a:spcBef>
                          <a:spcPts val="0"/>
                        </a:spcBef>
                        <a:spcAft>
                          <a:spcPts val="0"/>
                        </a:spcAft>
                      </a:pPr>
                      <a:r>
                        <a:rPr lang="en-US" sz="1600" b="1" dirty="0">
                          <a:effectLst/>
                          <a:latin typeface="Times New Roman" panose="02020603050405020304" pitchFamily="18" charset="0"/>
                          <a:cs typeface="Times New Roman" panose="02020603050405020304" pitchFamily="18" charset="0"/>
                        </a:rPr>
                        <a:t>Statewide Resources</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b"/>
                </a:tc>
                <a:tc>
                  <a:txBody>
                    <a:bodyPr/>
                    <a:lstStyle/>
                    <a:p>
                      <a:pPr marL="0" marR="0" algn="ctr">
                        <a:lnSpc>
                          <a:spcPct val="115000"/>
                        </a:lnSpc>
                        <a:spcBef>
                          <a:spcPts val="0"/>
                        </a:spcBef>
                        <a:spcAft>
                          <a:spcPts val="0"/>
                        </a:spcAft>
                      </a:pPr>
                      <a:r>
                        <a:rPr lang="en-US" sz="1600" b="1" dirty="0" smtClean="0">
                          <a:effectLst/>
                          <a:latin typeface="Times New Roman" panose="02020603050405020304" pitchFamily="18" charset="0"/>
                          <a:ea typeface="Calibri" panose="020F0502020204030204" pitchFamily="34" charset="0"/>
                          <a:cs typeface="Times New Roman" panose="02020603050405020304" pitchFamily="18" charset="0"/>
                        </a:rPr>
                        <a:t>Total Funding</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b"/>
                </a:tc>
                <a:extLst>
                  <a:ext uri="{0D108BD9-81ED-4DB2-BD59-A6C34878D82A}">
                    <a16:rowId xmlns:a16="http://schemas.microsoft.com/office/drawing/2014/main" val="2397163988"/>
                  </a:ext>
                </a:extLst>
              </a:tr>
              <a:tr h="556260">
                <a:tc>
                  <a:txBody>
                    <a:bodyPr/>
                    <a:lstStyle/>
                    <a:p>
                      <a:pPr marL="0" marR="0" algn="ct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FY 2016</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$4,646,705</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$8,499,668</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$8,621,289</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$1,680,097</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b="1" dirty="0" smtClean="0">
                          <a:effectLst/>
                          <a:latin typeface="Times New Roman" panose="02020603050405020304" pitchFamily="18" charset="0"/>
                          <a:ea typeface="Calibri" panose="020F0502020204030204" pitchFamily="34" charset="0"/>
                          <a:cs typeface="Times New Roman" panose="02020603050405020304" pitchFamily="18" charset="0"/>
                        </a:rPr>
                        <a:t>$23,447,759</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extLst>
                  <a:ext uri="{0D108BD9-81ED-4DB2-BD59-A6C34878D82A}">
                    <a16:rowId xmlns:a16="http://schemas.microsoft.com/office/drawing/2014/main" val="3885197426"/>
                  </a:ext>
                </a:extLst>
              </a:tr>
              <a:tr h="556260">
                <a:tc>
                  <a:txBody>
                    <a:bodyPr/>
                    <a:lstStyle/>
                    <a:p>
                      <a:pPr marL="0" marR="0" algn="ct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FY 2017</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$2,136,305</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$7,620,323</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$1,619,142</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$5,758,707</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   $431,001</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b="1" dirty="0" smtClean="0">
                          <a:effectLst/>
                          <a:latin typeface="Times New Roman" panose="02020603050405020304" pitchFamily="18" charset="0"/>
                          <a:ea typeface="Calibri" panose="020F0502020204030204" pitchFamily="34" charset="0"/>
                          <a:cs typeface="Times New Roman" panose="02020603050405020304" pitchFamily="18" charset="0"/>
                        </a:rPr>
                        <a:t>$17,565,478</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extLst>
                  <a:ext uri="{0D108BD9-81ED-4DB2-BD59-A6C34878D82A}">
                    <a16:rowId xmlns:a16="http://schemas.microsoft.com/office/drawing/2014/main" val="3984318168"/>
                  </a:ext>
                </a:extLst>
              </a:tr>
              <a:tr h="556260">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FY 2018</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$946,000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$8,822,041</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$2,796,513</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$2,370,527</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$2,557,878</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b="1" dirty="0" smtClean="0">
                          <a:effectLst/>
                          <a:latin typeface="Times New Roman" panose="02020603050405020304" pitchFamily="18" charset="0"/>
                          <a:ea typeface="Calibri" panose="020F0502020204030204" pitchFamily="34" charset="0"/>
                          <a:cs typeface="Times New Roman" panose="02020603050405020304" pitchFamily="18" charset="0"/>
                        </a:rPr>
                        <a:t>$17,492,959</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extLst>
                  <a:ext uri="{0D108BD9-81ED-4DB2-BD59-A6C34878D82A}">
                    <a16:rowId xmlns:a16="http://schemas.microsoft.com/office/drawing/2014/main" val="3776199567"/>
                  </a:ext>
                </a:extLst>
              </a:tr>
              <a:tr h="556260">
                <a:tc>
                  <a:txBody>
                    <a:bodyPr/>
                    <a:lstStyle/>
                    <a:p>
                      <a:pPr marL="0" marR="0" algn="ct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FY 2019</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$4,112,164</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$2,035,313</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$902,000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$2,194,604</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$345,327</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b="1" dirty="0" smtClean="0">
                          <a:effectLst/>
                          <a:latin typeface="Times New Roman" panose="02020603050405020304" pitchFamily="18" charset="0"/>
                          <a:ea typeface="Calibri" panose="020F0502020204030204" pitchFamily="34" charset="0"/>
                          <a:cs typeface="Times New Roman" panose="02020603050405020304" pitchFamily="18" charset="0"/>
                        </a:rPr>
                        <a:t>$9,589,408</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extLst>
                  <a:ext uri="{0D108BD9-81ED-4DB2-BD59-A6C34878D82A}">
                    <a16:rowId xmlns:a16="http://schemas.microsoft.com/office/drawing/2014/main" val="592300405"/>
                  </a:ext>
                </a:extLst>
              </a:tr>
              <a:tr h="556260">
                <a:tc>
                  <a:txBody>
                    <a:bodyPr/>
                    <a:lstStyle/>
                    <a:p>
                      <a:pPr marL="0" marR="0" algn="ctr">
                        <a:lnSpc>
                          <a:spcPct val="115000"/>
                        </a:lnSpc>
                        <a:spcBef>
                          <a:spcPts val="0"/>
                        </a:spcBef>
                        <a:spcAft>
                          <a:spcPts val="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FY 2020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$200,000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$1,852,583</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$564,675</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$3,536,189</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gn="r">
                        <a:lnSpc>
                          <a:spcPct val="115000"/>
                        </a:lnSpc>
                        <a:spcBef>
                          <a:spcPts val="0"/>
                        </a:spcBef>
                        <a:spcAft>
                          <a:spcPts val="0"/>
                        </a:spcAft>
                      </a:pPr>
                      <a:r>
                        <a:rPr lang="en-US" sz="1600" b="1" dirty="0" smtClean="0">
                          <a:effectLst/>
                          <a:latin typeface="Times New Roman" panose="02020603050405020304" pitchFamily="18" charset="0"/>
                          <a:ea typeface="Calibri" panose="020F0502020204030204" pitchFamily="34" charset="0"/>
                          <a:cs typeface="Times New Roman" panose="02020603050405020304" pitchFamily="18" charset="0"/>
                        </a:rPr>
                        <a:t>$6,153,447</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nchor="ctr"/>
                </a:tc>
                <a:extLst>
                  <a:ext uri="{0D108BD9-81ED-4DB2-BD59-A6C34878D82A}">
                    <a16:rowId xmlns:a16="http://schemas.microsoft.com/office/drawing/2014/main" val="2777759081"/>
                  </a:ext>
                </a:extLst>
              </a:tr>
              <a:tr h="556260">
                <a:tc>
                  <a:txBody>
                    <a:bodyPr/>
                    <a:lstStyle/>
                    <a:p>
                      <a:pPr algn="ctr"/>
                      <a:r>
                        <a:rPr lang="en-US" sz="1600" b="1" dirty="0" smtClean="0">
                          <a:latin typeface="Times New Roman" panose="02020603050405020304" pitchFamily="18" charset="0"/>
                          <a:cs typeface="Times New Roman" panose="02020603050405020304" pitchFamily="18" charset="0"/>
                        </a:rPr>
                        <a:t>Total</a:t>
                      </a:r>
                      <a:r>
                        <a:rPr lang="en-US" sz="1600" b="1" baseline="0" dirty="0" smtClean="0">
                          <a:latin typeface="Times New Roman" panose="02020603050405020304" pitchFamily="18" charset="0"/>
                          <a:cs typeface="Times New Roman" panose="02020603050405020304" pitchFamily="18" charset="0"/>
                        </a:rPr>
                        <a:t> Funding</a:t>
                      </a:r>
                      <a:endParaRPr lang="en-US" sz="1600" b="1"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r"/>
                      <a:r>
                        <a:rPr lang="en-US" sz="1600" b="1" dirty="0" smtClean="0">
                          <a:latin typeface="Times New Roman" panose="02020603050405020304" pitchFamily="18" charset="0"/>
                          <a:cs typeface="Times New Roman" panose="02020603050405020304" pitchFamily="18" charset="0"/>
                        </a:rPr>
                        <a:t>$12,041,174</a:t>
                      </a:r>
                      <a:endParaRPr lang="en-US" sz="1600" b="1"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r"/>
                      <a:r>
                        <a:rPr lang="en-US" sz="1600" b="1" dirty="0" smtClean="0">
                          <a:latin typeface="Times New Roman" panose="02020603050405020304" pitchFamily="18" charset="0"/>
                          <a:cs typeface="Times New Roman" panose="02020603050405020304" pitchFamily="18" charset="0"/>
                        </a:rPr>
                        <a:t>$28,829,928</a:t>
                      </a:r>
                      <a:endParaRPr lang="en-US" sz="1600" b="1"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r"/>
                      <a:r>
                        <a:rPr lang="en-US" sz="1600" b="1" baseline="0" dirty="0" smtClean="0">
                          <a:latin typeface="Times New Roman" panose="02020603050405020304" pitchFamily="18" charset="0"/>
                          <a:cs typeface="Times New Roman" panose="02020603050405020304" pitchFamily="18" charset="0"/>
                        </a:rPr>
                        <a:t>$5,317,655</a:t>
                      </a:r>
                    </a:p>
                  </a:txBody>
                  <a:tcPr marL="68580" marR="68580" marT="34290" marB="34290" anchor="ctr"/>
                </a:tc>
                <a:tc>
                  <a:txBody>
                    <a:bodyPr/>
                    <a:lstStyle/>
                    <a:p>
                      <a:pPr algn="r"/>
                      <a:r>
                        <a:rPr lang="en-US" sz="1600" b="1" dirty="0" smtClean="0">
                          <a:latin typeface="Times New Roman" panose="02020603050405020304" pitchFamily="18" charset="0"/>
                          <a:cs typeface="Times New Roman" panose="02020603050405020304" pitchFamily="18" charset="0"/>
                        </a:rPr>
                        <a:t>$19,509,802</a:t>
                      </a:r>
                      <a:endParaRPr lang="en-US" sz="1600" b="1"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r"/>
                      <a:r>
                        <a:rPr lang="en-US" sz="1600" b="1" dirty="0" smtClean="0">
                          <a:latin typeface="Times New Roman" panose="02020603050405020304" pitchFamily="18" charset="0"/>
                          <a:cs typeface="Times New Roman" panose="02020603050405020304" pitchFamily="18" charset="0"/>
                        </a:rPr>
                        <a:t>$8,550,492</a:t>
                      </a:r>
                      <a:endParaRPr lang="en-US" sz="1600" b="1"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r"/>
                      <a:r>
                        <a:rPr lang="en-US" sz="1600" b="1" dirty="0" smtClean="0">
                          <a:latin typeface="Times New Roman" panose="02020603050405020304" pitchFamily="18" charset="0"/>
                          <a:cs typeface="Times New Roman" panose="02020603050405020304" pitchFamily="18" charset="0"/>
                        </a:rPr>
                        <a:t>$74,249,051</a:t>
                      </a:r>
                      <a:endParaRPr lang="en-US" sz="1600" b="1" dirty="0">
                        <a:latin typeface="Times New Roman" panose="02020603050405020304" pitchFamily="18" charset="0"/>
                        <a:cs typeface="Times New Roman" panose="02020603050405020304" pitchFamily="18" charset="0"/>
                      </a:endParaRPr>
                    </a:p>
                  </a:txBody>
                  <a:tcPr marL="68580" marR="68580" marT="34290" marB="34290" anchor="ctr"/>
                </a:tc>
                <a:extLst>
                  <a:ext uri="{0D108BD9-81ED-4DB2-BD59-A6C34878D82A}">
                    <a16:rowId xmlns:a16="http://schemas.microsoft.com/office/drawing/2014/main" val="2854324398"/>
                  </a:ext>
                </a:extLst>
              </a:tr>
            </a:tbl>
          </a:graphicData>
        </a:graphic>
      </p:graphicFrame>
    </p:spTree>
    <p:extLst>
      <p:ext uri="{BB962C8B-B14F-4D97-AF65-F5344CB8AC3E}">
        <p14:creationId xmlns:p14="http://schemas.microsoft.com/office/powerpoint/2010/main" val="23926319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SCRC Theme">
  <a:themeElements>
    <a:clrScheme name="Custom 1">
      <a:dk1>
        <a:sysClr val="windowText" lastClr="000000"/>
      </a:dk1>
      <a:lt1>
        <a:sysClr val="window" lastClr="FFFFFF"/>
      </a:lt1>
      <a:dk2>
        <a:srgbClr val="464653"/>
      </a:dk2>
      <a:lt2>
        <a:srgbClr val="DDE9EC"/>
      </a:lt2>
      <a:accent1>
        <a:srgbClr val="C00000"/>
      </a:accent1>
      <a:accent2>
        <a:srgbClr val="7F7F7F"/>
      </a:accent2>
      <a:accent3>
        <a:srgbClr val="E8E2E0"/>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extLst>
    <a:ext uri="{05A4C25C-085E-4340-85A3-A5531E510DB2}">
      <thm15:themeFamily xmlns:thm15="http://schemas.microsoft.com/office/thememl/2012/main" name="HSCRC Theme" id="{4D440A29-AA22-AC4C-A83A-89FACC22018D}" vid="{9E7C3888-38D3-5D47-AF5B-54165204E8A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8E29FA2539924B8FF10D976EFA6CA1" ma:contentTypeVersion="1" ma:contentTypeDescription="Create a new document." ma:contentTypeScope="" ma:versionID="1c3d35c3cafe042e2610d8dea1e0ddb1">
  <xsd:schema xmlns:xsd="http://www.w3.org/2001/XMLSchema" xmlns:xs="http://www.w3.org/2001/XMLSchema" xmlns:p="http://schemas.microsoft.com/office/2006/metadata/properties" xmlns:ns1="http://schemas.microsoft.com/sharepoint/v3" targetNamespace="http://schemas.microsoft.com/office/2006/metadata/properties" ma:root="true" ma:fieldsID="ff01fac345008aa34b3a53f2166bf3c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7679B05-E834-4B46-BD69-66A640E54213}"/>
</file>

<file path=customXml/itemProps2.xml><?xml version="1.0" encoding="utf-8"?>
<ds:datastoreItem xmlns:ds="http://schemas.openxmlformats.org/officeDocument/2006/customXml" ds:itemID="{AC216244-34F8-4B25-AAE0-37D0C8BEC403}"/>
</file>

<file path=customXml/itemProps3.xml><?xml version="1.0" encoding="utf-8"?>
<ds:datastoreItem xmlns:ds="http://schemas.openxmlformats.org/officeDocument/2006/customXml" ds:itemID="{581C2815-8EEC-46DA-BC74-1169400D7FB3}"/>
</file>

<file path=docProps/app.xml><?xml version="1.0" encoding="utf-8"?>
<Properties xmlns="http://schemas.openxmlformats.org/officeDocument/2006/extended-properties" xmlns:vt="http://schemas.openxmlformats.org/officeDocument/2006/docPropsVTypes">
  <Template/>
  <TotalTime>7649</TotalTime>
  <Words>1975</Words>
  <Application>Microsoft Office PowerPoint</Application>
  <PresentationFormat>On-screen Show (4:3)</PresentationFormat>
  <Paragraphs>237</Paragraphs>
  <Slides>19</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Arial</vt:lpstr>
      <vt:lpstr>Bookman Old Style</vt:lpstr>
      <vt:lpstr>Calibri</vt:lpstr>
      <vt:lpstr>Gill Sans MT</vt:lpstr>
      <vt:lpstr>MS Mincho</vt:lpstr>
      <vt:lpstr>Symbol</vt:lpstr>
      <vt:lpstr>Times New Roman</vt:lpstr>
      <vt:lpstr>Wingdings</vt:lpstr>
      <vt:lpstr>Wingdings 3</vt:lpstr>
      <vt:lpstr>HSCRC Theme</vt:lpstr>
      <vt:lpstr>Nurse Support Program II FY 2021 Technical Assistance &amp;  Project Director’s Meeting</vt:lpstr>
      <vt:lpstr>NSP II Program Evaluation </vt:lpstr>
      <vt:lpstr>Nurse Support Program II</vt:lpstr>
      <vt:lpstr>Nurse Support Program II:  5 Year Evaluation and  Final Recommendations for Future Funding  </vt:lpstr>
      <vt:lpstr>Nurse Support Program II : An Overview</vt:lpstr>
      <vt:lpstr>NSP I and NSP II: Two Sides of the Same Coin</vt:lpstr>
      <vt:lpstr>Q &amp; A: Nurse Practitioners (NPs)</vt:lpstr>
      <vt:lpstr>HSCRC Response to Public Comment Letters</vt:lpstr>
      <vt:lpstr>Funding for Competitive Institutional Grants</vt:lpstr>
      <vt:lpstr>Funding for Statewide Initiatives Faculty-Focused Awards</vt:lpstr>
      <vt:lpstr>Major Achievements By Initiative </vt:lpstr>
      <vt:lpstr>Major Achievements By Initiative </vt:lpstr>
      <vt:lpstr>Major Achievements By Initiative </vt:lpstr>
      <vt:lpstr>Draft Staff Recommendations</vt:lpstr>
      <vt:lpstr>Health Services Cost Review Commission 12/11/19</vt:lpstr>
      <vt:lpstr>FY 2021 Request for Applications (RFA)</vt:lpstr>
      <vt:lpstr>NEXT NSP II Events</vt:lpstr>
      <vt:lpstr>                    Special Presentations</vt:lpstr>
      <vt:lpstr>Project Director Presentations December 13, 2019</vt:lpstr>
    </vt:vector>
  </TitlesOfParts>
  <Company>MD Higher Education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 Support Program II (NSP II)  Outcomes Evaluation FY 2016–FY 2020 and  Draft Recommendations for Future Funding    November 13, 2019</dc:title>
  <dc:creator>Daw, Peggy</dc:creator>
  <cp:lastModifiedBy>Laura Schenk</cp:lastModifiedBy>
  <cp:revision>35</cp:revision>
  <dcterms:created xsi:type="dcterms:W3CDTF">2019-10-31T17:35:29Z</dcterms:created>
  <dcterms:modified xsi:type="dcterms:W3CDTF">2024-09-26T00:43:39Z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0x0101005B8E29FA2539924B8FF10D976EFA6CA1</vt:lpwstr>
  </property>
</Properties>
</file>